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86"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le L. Doyle" initials="MLD" lastIdx="25" clrIdx="0"/>
  <p:cmAuthor id="1" name="Thomas Olson, S.J."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41"/>
    <p:restoredTop sz="94690"/>
  </p:normalViewPr>
  <p:slideViewPr>
    <p:cSldViewPr snapToGrid="0" snapToObjects="1">
      <p:cViewPr>
        <p:scale>
          <a:sx n="91" d="100"/>
          <a:sy n="91" d="100"/>
        </p:scale>
        <p:origin x="-1152" y="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776114829"/>
      </p:ext>
    </p:extLst>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IDEA has a group entitlement. However, in</a:t>
            </a:r>
            <a:r>
              <a:rPr lang="en-US" baseline="0" dirty="0" smtClean="0"/>
              <a:t> MA, all students who are found to have special needs have an INDIVIDUAL entitlement. State law is more robust than IDEA. </a:t>
            </a:r>
            <a:endParaRPr lang="en-US" dirty="0" smtClean="0"/>
          </a:p>
          <a:p>
            <a:endParaRPr lang="en-US" dirty="0"/>
          </a:p>
        </p:txBody>
      </p:sp>
    </p:spTree>
    <p:extLst>
      <p:ext uri="{BB962C8B-B14F-4D97-AF65-F5344CB8AC3E}">
        <p14:creationId xmlns:p14="http://schemas.microsoft.com/office/powerpoint/2010/main" val="3909415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BULLET </a:t>
            </a:r>
            <a:r>
              <a:rPr lang="en-US" dirty="0" smtClean="0">
                <a:sym typeface="Wingdings"/>
              </a:rPr>
              <a:t> </a:t>
            </a:r>
            <a:r>
              <a:rPr lang="en-US" dirty="0" smtClean="0"/>
              <a:t>PACE</a:t>
            </a:r>
            <a:r>
              <a:rPr lang="en-US" baseline="0" dirty="0" smtClean="0"/>
              <a:t> has filed a complaint with the US Department of Education regarding MA’s interpretation of the IDEA law as such an interpretation pertains to the location of where the child is tested and served. MA claims that the child must get tested and receive services from the LEA in which he/she lives, which is contrary to IDEA. MA makes claim based on the fact that MA has an individual entitlement. </a:t>
            </a:r>
          </a:p>
        </p:txBody>
      </p:sp>
    </p:spTree>
    <p:extLst>
      <p:ext uri="{BB962C8B-B14F-4D97-AF65-F5344CB8AC3E}">
        <p14:creationId xmlns:p14="http://schemas.microsoft.com/office/powerpoint/2010/main" val="244661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3rd STATEMENT:</a:t>
            </a:r>
            <a:r>
              <a:rPr lang="en-US" baseline="0" dirty="0" smtClean="0"/>
              <a:t> </a:t>
            </a:r>
            <a:r>
              <a:rPr lang="en-US" dirty="0" smtClean="0"/>
              <a:t>IDEA</a:t>
            </a:r>
            <a:r>
              <a:rPr lang="en-US" baseline="0" dirty="0" smtClean="0"/>
              <a:t> funded services can be delivered onsite whereas, in MA, services funded by state and local money must be delivered at the public school per state regulation (Anti-</a:t>
            </a:r>
            <a:r>
              <a:rPr lang="en-US" baseline="0" smtClean="0"/>
              <a:t>Aid Provision). </a:t>
            </a:r>
            <a:r>
              <a:rPr lang="en-US" baseline="0" dirty="0" smtClean="0"/>
              <a:t>PACE is trying to address this issue. </a:t>
            </a:r>
            <a:endParaRPr lang="en-US" dirty="0"/>
          </a:p>
        </p:txBody>
      </p:sp>
    </p:spTree>
    <p:extLst>
      <p:ext uri="{BB962C8B-B14F-4D97-AF65-F5344CB8AC3E}">
        <p14:creationId xmlns:p14="http://schemas.microsoft.com/office/powerpoint/2010/main" val="407945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STEVE</a:t>
            </a:r>
            <a:r>
              <a:rPr lang="en-US" baseline="0" dirty="0" smtClean="0"/>
              <a:t> picks up </a:t>
            </a:r>
            <a:r>
              <a:rPr lang="en-US" baseline="0" smtClean="0"/>
              <a:t>discussion from here. </a:t>
            </a:r>
            <a:endParaRPr lang="en-US" dirty="0"/>
          </a:p>
        </p:txBody>
      </p:sp>
    </p:spTree>
    <p:extLst>
      <p:ext uri="{BB962C8B-B14F-4D97-AF65-F5344CB8AC3E}">
        <p14:creationId xmlns:p14="http://schemas.microsoft.com/office/powerpoint/2010/main" val="349423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629400" y="274638"/>
            <a:ext cx="2057400" cy="5851526"/>
          </a:xfrm>
          <a:prstGeom prst="rect">
            <a:avLst/>
          </a:prstGeom>
        </p:spPr>
        <p:txBody>
          <a:bodyPr/>
          <a:lstStyle/>
          <a:p>
            <a:r>
              <a:t>Click to edit Master title style</a:t>
            </a:r>
          </a:p>
        </p:txBody>
      </p:sp>
      <p:sp>
        <p:nvSpPr>
          <p:cNvPr id="102" name="Shape 102"/>
          <p:cNvSpPr>
            <a:spLocks noGrp="1"/>
          </p:cNvSpPr>
          <p:nvPr>
            <p:ph type="body" idx="1"/>
          </p:nvPr>
        </p:nvSpPr>
        <p:spPr>
          <a:xfrm>
            <a:off x="457200" y="274638"/>
            <a:ext cx="6019800" cy="5851526"/>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0"/>
            <a:ext cx="7772401" cy="1362075"/>
          </a:xfrm>
          <a:prstGeom prst="rect">
            <a:avLst/>
          </a:prstGeom>
        </p:spPr>
        <p:txBody>
          <a:bodyPr anchor="t"/>
          <a:lstStyle>
            <a:lvl1pPr algn="l">
              <a:defRPr sz="4000" b="1" cap="all"/>
            </a:lvl1pPr>
          </a:lstStyle>
          <a:p>
            <a:r>
              <a:t>Click to edit Master title style</a:t>
            </a:r>
          </a:p>
        </p:txBody>
      </p:sp>
      <p:sp>
        <p:nvSpPr>
          <p:cNvPr id="30" name="Shape 30"/>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Click to edit Master title style</a:t>
            </a:r>
          </a:p>
        </p:txBody>
      </p:sp>
      <p:sp>
        <p:nvSpPr>
          <p:cNvPr id="48" name="Shape 48"/>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stStyle>
          <a:p>
            <a:r>
              <a:t>Click to edit Master text styles</a:t>
            </a:r>
          </a:p>
        </p:txBody>
      </p:sp>
      <p:sp>
        <p:nvSpPr>
          <p:cNvPr id="49" name="Shape 49"/>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457200" y="273050"/>
            <a:ext cx="3008314" cy="1162050"/>
          </a:xfrm>
          <a:prstGeom prst="rect">
            <a:avLst/>
          </a:prstGeom>
        </p:spPr>
        <p:txBody>
          <a:bodyPr anchor="b"/>
          <a:lstStyle>
            <a:lvl1pPr algn="l">
              <a:defRPr sz="2000" b="1"/>
            </a:lvl1pPr>
          </a:lstStyle>
          <a:p>
            <a:r>
              <a:t>Click to edit Master title style</a:t>
            </a:r>
          </a:p>
        </p:txBody>
      </p:sp>
      <p:sp>
        <p:nvSpPr>
          <p:cNvPr id="73" name="Shape 73"/>
          <p:cNvSpPr>
            <a:spLocks noGrp="1"/>
          </p:cNvSpPr>
          <p:nvPr>
            <p:ph type="body" idx="1"/>
          </p:nvPr>
        </p:nvSpPr>
        <p:spPr>
          <a:xfrm>
            <a:off x="3575050" y="273050"/>
            <a:ext cx="5111750" cy="5853113"/>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1792288" y="4800600"/>
            <a:ext cx="5486401" cy="566738"/>
          </a:xfrm>
          <a:prstGeom prst="rect">
            <a:avLst/>
          </a:prstGeom>
        </p:spPr>
        <p:txBody>
          <a:bodyPr anchor="b"/>
          <a:lstStyle>
            <a:lvl1pPr algn="l">
              <a:defRPr sz="2000" b="1"/>
            </a:lvl1pPr>
          </a:lstStyle>
          <a:p>
            <a:r>
              <a:t>Click to edit Master title style</a:t>
            </a:r>
          </a:p>
        </p:txBody>
      </p:sp>
      <p:sp>
        <p:nvSpPr>
          <p:cNvPr id="83" name="Shape 83"/>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17" name="Shape 117"/>
          <p:cNvSpPr/>
          <p:nvPr/>
        </p:nvSpPr>
        <p:spPr>
          <a:xfrm>
            <a:off x="3158020" y="2731984"/>
            <a:ext cx="2591741" cy="433554"/>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500" b="1">
                <a:latin typeface="Times New Roman"/>
                <a:ea typeface="Times New Roman"/>
                <a:cs typeface="Times New Roman"/>
                <a:sym typeface="Times New Roman"/>
              </a:defRPr>
            </a:lvl1pPr>
          </a:lstStyle>
          <a:p>
            <a:r>
              <a:t>So, what is IDEA?</a:t>
            </a:r>
          </a:p>
        </p:txBody>
      </p:sp>
      <p:sp>
        <p:nvSpPr>
          <p:cNvPr id="118" name="Shape 118"/>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a:t>
            </a:fld>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69" name="Shape 169"/>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
        <p:nvSpPr>
          <p:cNvPr id="170" name="Shape 170"/>
          <p:cNvSpPr/>
          <p:nvPr/>
        </p:nvSpPr>
        <p:spPr>
          <a:xfrm>
            <a:off x="3244632" y="2220301"/>
            <a:ext cx="2506604" cy="40011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000" b="1">
                <a:latin typeface="Times New Roman"/>
                <a:ea typeface="Times New Roman"/>
                <a:cs typeface="Times New Roman"/>
                <a:sym typeface="Times New Roman"/>
              </a:defRPr>
            </a:lvl1pPr>
          </a:lstStyle>
          <a:p>
            <a:r>
              <a:rPr b="0" dirty="0"/>
              <a:t>Please refer to </a:t>
            </a:r>
            <a:r>
              <a:rPr b="0" dirty="0" smtClean="0"/>
              <a:t>Handout </a:t>
            </a:r>
            <a:endParaRPr b="0" dirty="0"/>
          </a:p>
        </p:txBody>
      </p:sp>
      <p:sp>
        <p:nvSpPr>
          <p:cNvPr id="171" name="Shape 171"/>
          <p:cNvSpPr/>
          <p:nvPr/>
        </p:nvSpPr>
        <p:spPr>
          <a:xfrm>
            <a:off x="466735" y="4252874"/>
            <a:ext cx="83724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t>How are private school students with disabilities identified?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1" animBg="1" advAuto="0"/>
      <p:bldP spid="171" grpId="2"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image1.png"/>
          <p:cNvPicPr>
            <a:picLocks noChangeAspect="1"/>
          </p:cNvPicPr>
          <p:nvPr/>
        </p:nvPicPr>
        <p:blipFill>
          <a:blip r:embed="rId3">
            <a:extLst/>
          </a:blip>
          <a:stretch>
            <a:fillRect/>
          </a:stretch>
        </p:blipFill>
        <p:spPr>
          <a:xfrm>
            <a:off x="466734" y="303299"/>
            <a:ext cx="1959319" cy="1516893"/>
          </a:xfrm>
          <a:prstGeom prst="rect">
            <a:avLst/>
          </a:prstGeom>
          <a:ln w="12700">
            <a:miter lim="400000"/>
          </a:ln>
        </p:spPr>
      </p:pic>
      <p:sp>
        <p:nvSpPr>
          <p:cNvPr id="174" name="Shape 174"/>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
        <p:nvSpPr>
          <p:cNvPr id="175" name="Shape 175"/>
          <p:cNvSpPr/>
          <p:nvPr/>
        </p:nvSpPr>
        <p:spPr>
          <a:xfrm>
            <a:off x="466734" y="2055290"/>
            <a:ext cx="8372466" cy="9569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rPr dirty="0"/>
              <a:t>Private school students with disabilities are identified through the “Child-Find” process.</a:t>
            </a:r>
          </a:p>
          <a:p>
            <a:pPr>
              <a:defRPr sz="2000" b="1">
                <a:latin typeface="Times New Roman"/>
                <a:ea typeface="Times New Roman"/>
                <a:cs typeface="Times New Roman"/>
                <a:sym typeface="Times New Roman"/>
              </a:defRPr>
            </a:pPr>
            <a:r>
              <a:rPr dirty="0"/>
              <a:t> </a:t>
            </a:r>
          </a:p>
        </p:txBody>
      </p:sp>
      <p:sp>
        <p:nvSpPr>
          <p:cNvPr id="176" name="Shape 176"/>
          <p:cNvSpPr/>
          <p:nvPr/>
        </p:nvSpPr>
        <p:spPr>
          <a:xfrm>
            <a:off x="466734" y="3064016"/>
            <a:ext cx="8372465" cy="10156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Font typeface="Arial"/>
              <a:buChar char="•"/>
              <a:defRPr sz="2000">
                <a:latin typeface="Times New Roman"/>
                <a:ea typeface="Times New Roman"/>
                <a:cs typeface="Times New Roman"/>
                <a:sym typeface="Times New Roman"/>
              </a:defRPr>
            </a:pPr>
            <a:r>
              <a:rPr dirty="0"/>
              <a:t>The LEA </a:t>
            </a:r>
            <a:r>
              <a:rPr i="1" dirty="0"/>
              <a:t>where the private school is located</a:t>
            </a:r>
            <a:r>
              <a:rPr dirty="0"/>
              <a:t> (which is to say </a:t>
            </a:r>
            <a:r>
              <a:rPr i="1" u="sng" dirty="0"/>
              <a:t>not </a:t>
            </a:r>
            <a:r>
              <a:rPr dirty="0"/>
              <a:t>where the students reside) is responsible for conducting </a:t>
            </a:r>
            <a:r>
              <a:rPr dirty="0" smtClean="0"/>
              <a:t>child</a:t>
            </a:r>
            <a:r>
              <a:rPr lang="en-US" dirty="0"/>
              <a:t>-</a:t>
            </a:r>
            <a:r>
              <a:rPr dirty="0" smtClean="0"/>
              <a:t>find</a:t>
            </a:r>
            <a:r>
              <a:rPr dirty="0"/>
              <a:t>. This applies equally to children who reside out-of-state</a:t>
            </a:r>
            <a:r>
              <a:rPr dirty="0" smtClean="0"/>
              <a:t>.</a:t>
            </a:r>
            <a:r>
              <a:rPr lang="en-US" dirty="0" smtClean="0"/>
              <a:t> </a:t>
            </a:r>
            <a:r>
              <a:rPr dirty="0" smtClean="0"/>
              <a:t> </a:t>
            </a:r>
            <a:endParaRPr dirty="0"/>
          </a:p>
        </p:txBody>
      </p:sp>
      <p:sp>
        <p:nvSpPr>
          <p:cNvPr id="177" name="Shape 177"/>
          <p:cNvSpPr/>
          <p:nvPr/>
        </p:nvSpPr>
        <p:spPr>
          <a:xfrm>
            <a:off x="466735" y="4260829"/>
            <a:ext cx="8372465" cy="132343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Font typeface="Arial"/>
              <a:buChar char="•"/>
              <a:defRPr sz="2000">
                <a:latin typeface="Times New Roman"/>
                <a:ea typeface="Times New Roman"/>
                <a:cs typeface="Times New Roman"/>
                <a:sym typeface="Times New Roman"/>
              </a:defRPr>
            </a:pPr>
            <a:r>
              <a:rPr dirty="0"/>
              <a:t>The LEA must conduct the child-find process in a timeframe that is </a:t>
            </a:r>
            <a:r>
              <a:rPr i="1" dirty="0"/>
              <a:t>comparable</a:t>
            </a:r>
            <a:r>
              <a:rPr dirty="0"/>
              <a:t> to that which it uses for its public school students. </a:t>
            </a:r>
            <a:r>
              <a:rPr lang="en-US" dirty="0" smtClean="0"/>
              <a:t>This timeframe is 60 days and commences immediately when the child has been referred for evaluation.  </a:t>
            </a:r>
            <a:endParaRPr dirty="0"/>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1" animBg="1" advAuto="0"/>
      <p:bldP spid="176" grpId="2" animBg="1" advAuto="0"/>
      <p:bldP spid="177" grpId="3"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80" name="Shape 180"/>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
        <p:nvSpPr>
          <p:cNvPr id="181" name="Shape 181"/>
          <p:cNvSpPr/>
          <p:nvPr/>
        </p:nvSpPr>
        <p:spPr>
          <a:xfrm>
            <a:off x="466733" y="1820191"/>
            <a:ext cx="8372469" cy="2402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Arial"/>
              <a:buChar char="•"/>
              <a:defRPr sz="2000">
                <a:latin typeface="Times New Roman"/>
                <a:ea typeface="Times New Roman"/>
                <a:cs typeface="Times New Roman"/>
                <a:sym typeface="Times New Roman"/>
              </a:defRPr>
            </a:lvl1pPr>
          </a:lstStyle>
          <a:p>
            <a:r>
              <a:rPr dirty="0"/>
              <a:t>The child-find process outcome is a not a “once and for all” determination. For example, a private school student was previously suspected of having a disability. (S)he was assessed, but the assessment(s) signaled at that time that the student does not have a disability. In the present, however, this same student continues to exhibit signs of having a disability; on account of the fact that the child-find process is not “once and for all,” it is the obligation of the LEA to assess that same student again. </a:t>
            </a:r>
          </a:p>
        </p:txBody>
      </p:sp>
      <p:sp>
        <p:nvSpPr>
          <p:cNvPr id="182" name="Shape 182"/>
          <p:cNvSpPr/>
          <p:nvPr/>
        </p:nvSpPr>
        <p:spPr>
          <a:xfrm>
            <a:off x="505214" y="4430265"/>
            <a:ext cx="8372469" cy="942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b="1">
                <a:latin typeface="Times New Roman"/>
                <a:ea typeface="Times New Roman"/>
                <a:cs typeface="Times New Roman"/>
                <a:sym typeface="Times New Roman"/>
              </a:defRPr>
            </a:lvl1pPr>
          </a:lstStyle>
          <a:p>
            <a:r>
              <a:t>What FAPE obligation does an LEA have to a private school student who does not reside in the LEA?</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1" animBg="1" advAuto="0"/>
      <p:bldP spid="182" grpId="2"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85" name="Shape 185"/>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
        <p:nvSpPr>
          <p:cNvPr id="186" name="Shape 186"/>
          <p:cNvSpPr/>
          <p:nvPr/>
        </p:nvSpPr>
        <p:spPr>
          <a:xfrm>
            <a:off x="466734" y="1858771"/>
            <a:ext cx="8372465" cy="37275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t>None! </a:t>
            </a:r>
          </a:p>
        </p:txBody>
      </p:sp>
      <p:sp>
        <p:nvSpPr>
          <p:cNvPr id="187" name="Shape 187"/>
          <p:cNvSpPr/>
          <p:nvPr/>
        </p:nvSpPr>
        <p:spPr>
          <a:xfrm>
            <a:off x="466734" y="5080356"/>
            <a:ext cx="83724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t>How is the IDEA allocation for private school students determined?</a:t>
            </a:r>
          </a:p>
        </p:txBody>
      </p:sp>
      <p:sp>
        <p:nvSpPr>
          <p:cNvPr id="188" name="Shape 188"/>
          <p:cNvSpPr/>
          <p:nvPr/>
        </p:nvSpPr>
        <p:spPr>
          <a:xfrm>
            <a:off x="466734" y="2563122"/>
            <a:ext cx="8372465" cy="132343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The reason for this is that under IDEA private school students do not have individual entitlement to SPED </a:t>
            </a:r>
            <a:r>
              <a:rPr dirty="0" smtClean="0"/>
              <a:t>services</a:t>
            </a:r>
            <a:r>
              <a:rPr lang="en-US" dirty="0" smtClean="0"/>
              <a:t> </a:t>
            </a:r>
            <a:r>
              <a:rPr lang="en-US" i="1" dirty="0" smtClean="0"/>
              <a:t>unless</a:t>
            </a:r>
            <a:r>
              <a:rPr lang="en-US" dirty="0" smtClean="0"/>
              <a:t> the parents choose to enroll said students in a public school, in which case they would then become eligible for FAPE</a:t>
            </a:r>
            <a:r>
              <a:rPr dirty="0" smtClean="0"/>
              <a:t>. </a:t>
            </a:r>
            <a:endParaRPr dirty="0"/>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1" animBg="1" advAuto="0"/>
      <p:bldP spid="187" grpId="3" animBg="1" advAuto="0"/>
      <p:bldP spid="188" grpId="2"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91" name="Shape 191"/>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
        <p:nvSpPr>
          <p:cNvPr id="192" name="Shape 192"/>
          <p:cNvSpPr/>
          <p:nvPr/>
        </p:nvSpPr>
        <p:spPr>
          <a:xfrm>
            <a:off x="2799470" y="670306"/>
            <a:ext cx="6039726" cy="101566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2000">
                <a:latin typeface="Times New Roman"/>
                <a:ea typeface="Times New Roman"/>
                <a:cs typeface="Times New Roman"/>
                <a:sym typeface="Times New Roman"/>
              </a:defRPr>
            </a:lvl1pPr>
          </a:lstStyle>
          <a:p>
            <a:r>
              <a:rPr lang="en-US" dirty="0" smtClean="0"/>
              <a:t>The % of eligible private school students in an LEA determines the % of the proportionate share of IDEA funds that the private school receives in services. </a:t>
            </a:r>
          </a:p>
        </p:txBody>
      </p:sp>
      <p:sp>
        <p:nvSpPr>
          <p:cNvPr id="193" name="Shape 193"/>
          <p:cNvSpPr/>
          <p:nvPr/>
        </p:nvSpPr>
        <p:spPr>
          <a:xfrm>
            <a:off x="334744" y="5620690"/>
            <a:ext cx="8372465" cy="6648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rPr dirty="0"/>
              <a:t>Can the LEA deduct from the private school allocation child-find cost(s)?</a:t>
            </a:r>
          </a:p>
        </p:txBody>
      </p:sp>
      <p:sp>
        <p:nvSpPr>
          <p:cNvPr id="2" name="TextBox 1"/>
          <p:cNvSpPr txBox="1"/>
          <p:nvPr/>
        </p:nvSpPr>
        <p:spPr>
          <a:xfrm>
            <a:off x="334744" y="1902444"/>
            <a:ext cx="8372465" cy="34470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000000"/>
                </a:solidFill>
                <a:effectLst/>
                <a:uFillTx/>
                <a:latin typeface="Times New Roman" charset="0"/>
                <a:ea typeface="Times New Roman" charset="0"/>
                <a:cs typeface="Times New Roman" charset="0"/>
                <a:sym typeface="Calibri"/>
              </a:rPr>
              <a:t>Example:</a:t>
            </a:r>
          </a:p>
          <a:p>
            <a:pPr marL="0" marR="0" indent="0" algn="ctr" defTabSz="457200" rtl="0" fontAlgn="auto" latinLnBrk="0" hangingPunct="0">
              <a:lnSpc>
                <a:spcPct val="100000"/>
              </a:lnSpc>
              <a:spcBef>
                <a:spcPts val="0"/>
              </a:spcBef>
              <a:spcAft>
                <a:spcPts val="0"/>
              </a:spcAft>
              <a:buClrTx/>
              <a:buSzTx/>
              <a:buFontTx/>
              <a:buNone/>
              <a:tabLst/>
            </a:pPr>
            <a:endParaRPr lang="en-US" sz="2000" dirty="0">
              <a:latin typeface="Times New Roman" charset="0"/>
              <a:ea typeface="Times New Roman" charset="0"/>
              <a:cs typeface="Times New Roman" charset="0"/>
            </a:endParaRPr>
          </a:p>
          <a:p>
            <a:pPr marL="285750" marR="0" indent="-285750" algn="l" defTabSz="457200" rtl="0" fontAlgn="auto" latinLnBrk="0" hangingPunct="0">
              <a:lnSpc>
                <a:spcPct val="100000"/>
              </a:lnSpc>
              <a:spcBef>
                <a:spcPts val="0"/>
              </a:spcBef>
              <a:spcAft>
                <a:spcPts val="0"/>
              </a:spcAft>
              <a:buClrTx/>
              <a:buSzTx/>
              <a:buFont typeface="Arial" charset="0"/>
              <a:buChar char="•"/>
              <a:tabLst/>
            </a:pPr>
            <a:r>
              <a:rPr kumimoji="0" lang="en-US" sz="2000" b="0" i="0" u="none" strike="noStrike" cap="none" spc="0" normalizeH="0" baseline="0" dirty="0" smtClean="0">
                <a:ln>
                  <a:noFill/>
                </a:ln>
                <a:solidFill>
                  <a:srgbClr val="000000"/>
                </a:solidFill>
                <a:effectLst/>
                <a:uFillTx/>
                <a:latin typeface="Times New Roman" charset="0"/>
                <a:ea typeface="Times New Roman" charset="0"/>
                <a:cs typeface="Times New Roman" charset="0"/>
                <a:sym typeface="Calibri"/>
              </a:rPr>
              <a:t>Private</a:t>
            </a:r>
            <a:r>
              <a:rPr kumimoji="0" lang="en-US" sz="2000" b="0" i="0" u="none" strike="noStrike" cap="none" spc="0" normalizeH="0" dirty="0" smtClean="0">
                <a:ln>
                  <a:noFill/>
                </a:ln>
                <a:solidFill>
                  <a:srgbClr val="000000"/>
                </a:solidFill>
                <a:effectLst/>
                <a:uFillTx/>
                <a:latin typeface="Times New Roman" charset="0"/>
                <a:ea typeface="Times New Roman" charset="0"/>
                <a:cs typeface="Times New Roman" charset="0"/>
                <a:sym typeface="Calibri"/>
              </a:rPr>
              <a:t> school A has 10 students who are found to have a disability/in need of a related service.</a:t>
            </a:r>
          </a:p>
          <a:p>
            <a:pPr marL="285750" marR="0" indent="-285750" algn="l" defTabSz="457200" rtl="0" fontAlgn="auto" latinLnBrk="0" hangingPunct="0">
              <a:lnSpc>
                <a:spcPct val="100000"/>
              </a:lnSpc>
              <a:spcBef>
                <a:spcPts val="0"/>
              </a:spcBef>
              <a:spcAft>
                <a:spcPts val="0"/>
              </a:spcAft>
              <a:buClrTx/>
              <a:buSzTx/>
              <a:buFont typeface="Arial" charset="0"/>
              <a:buChar char="•"/>
              <a:tabLst/>
            </a:pPr>
            <a:r>
              <a:rPr lang="en-US" sz="2000" dirty="0" smtClean="0">
                <a:latin typeface="Times New Roman" charset="0"/>
                <a:ea typeface="Times New Roman" charset="0"/>
                <a:cs typeface="Times New Roman" charset="0"/>
              </a:rPr>
              <a:t>The LEA</a:t>
            </a:r>
            <a:r>
              <a:rPr kumimoji="0" lang="en-US" sz="2000" b="0" i="0" u="none" strike="noStrike" cap="none" spc="0" normalizeH="0" dirty="0" smtClean="0">
                <a:ln>
                  <a:noFill/>
                </a:ln>
                <a:solidFill>
                  <a:srgbClr val="000000"/>
                </a:solidFill>
                <a:effectLst/>
                <a:uFillTx/>
                <a:latin typeface="Times New Roman" charset="0"/>
                <a:ea typeface="Times New Roman" charset="0"/>
                <a:cs typeface="Times New Roman" charset="0"/>
                <a:sym typeface="Calibri"/>
              </a:rPr>
              <a:t> has 100 such students.</a:t>
            </a:r>
          </a:p>
          <a:p>
            <a:pPr marL="285750" marR="0" indent="-285750" algn="l" defTabSz="457200" rtl="0" fontAlgn="auto" latinLnBrk="0" hangingPunct="0">
              <a:lnSpc>
                <a:spcPct val="100000"/>
              </a:lnSpc>
              <a:spcBef>
                <a:spcPts val="0"/>
              </a:spcBef>
              <a:spcAft>
                <a:spcPts val="0"/>
              </a:spcAft>
              <a:buClrTx/>
              <a:buSzTx/>
              <a:buFont typeface="Arial" charset="0"/>
              <a:buChar char="•"/>
              <a:tabLst/>
            </a:pPr>
            <a:r>
              <a:rPr kumimoji="0" lang="en-US" sz="2000" b="0" i="0" u="none" strike="noStrike" cap="none" spc="0" normalizeH="0" dirty="0" smtClean="0">
                <a:ln>
                  <a:noFill/>
                </a:ln>
                <a:solidFill>
                  <a:srgbClr val="000000"/>
                </a:solidFill>
                <a:effectLst/>
                <a:uFillTx/>
                <a:latin typeface="Times New Roman" charset="0"/>
                <a:ea typeface="Times New Roman" charset="0"/>
                <a:cs typeface="Times New Roman" charset="0"/>
                <a:sym typeface="Calibri"/>
              </a:rPr>
              <a:t>The total number of students in the LEA who are found to have a disability/in need of a related service = 110</a:t>
            </a:r>
          </a:p>
          <a:p>
            <a:pPr marL="285750" marR="0" indent="-285750" algn="l" defTabSz="457200" rtl="0" fontAlgn="auto" latinLnBrk="0" hangingPunct="0">
              <a:lnSpc>
                <a:spcPct val="100000"/>
              </a:lnSpc>
              <a:spcBef>
                <a:spcPts val="0"/>
              </a:spcBef>
              <a:spcAft>
                <a:spcPts val="0"/>
              </a:spcAft>
              <a:buClrTx/>
              <a:buSzTx/>
              <a:buFont typeface="Arial" charset="0"/>
              <a:buChar char="•"/>
              <a:tabLst/>
            </a:pPr>
            <a:r>
              <a:rPr lang="en-US" sz="2000" dirty="0" smtClean="0">
                <a:latin typeface="Times New Roman" charset="0"/>
                <a:ea typeface="Times New Roman" charset="0"/>
                <a:cs typeface="Times New Roman" charset="0"/>
              </a:rPr>
              <a:t>Private school A has 11% of such students.</a:t>
            </a:r>
          </a:p>
          <a:p>
            <a:pPr marL="285750" marR="0" indent="-285750" algn="l" defTabSz="457200" rtl="0" fontAlgn="auto" latinLnBrk="0" hangingPunct="0">
              <a:lnSpc>
                <a:spcPct val="100000"/>
              </a:lnSpc>
              <a:spcBef>
                <a:spcPts val="0"/>
              </a:spcBef>
              <a:spcAft>
                <a:spcPts val="0"/>
              </a:spcAft>
              <a:buClrTx/>
              <a:buSzTx/>
              <a:buFont typeface="Arial" charset="0"/>
              <a:buChar char="•"/>
              <a:tabLst/>
            </a:pPr>
            <a:r>
              <a:rPr lang="en-US" sz="2000" dirty="0" smtClean="0">
                <a:latin typeface="Times New Roman" charset="0"/>
                <a:ea typeface="Times New Roman" charset="0"/>
                <a:cs typeface="Times New Roman" charset="0"/>
              </a:rPr>
              <a:t>Accordingly, Private school would receive services in accord with 11% of the LEA’s total allocation.</a:t>
            </a:r>
            <a:endParaRPr lang="en-US" sz="2000" dirty="0">
              <a:latin typeface="Times New Roman" charset="0"/>
              <a:ea typeface="Times New Roman" charset="0"/>
              <a:cs typeface="Times New Roman" charset="0"/>
            </a:endParaRPr>
          </a:p>
          <a:p>
            <a:pPr marL="0" marR="0" indent="0" algn="l" defTabSz="457200" rtl="0" fontAlgn="auto" latinLnBrk="0" hangingPunct="0">
              <a:lnSpc>
                <a:spcPct val="100000"/>
              </a:lnSpc>
              <a:spcBef>
                <a:spcPts val="0"/>
              </a:spcBef>
              <a:spcAft>
                <a:spcPts val="0"/>
              </a:spcAft>
              <a:buClrTx/>
              <a:buSzTx/>
              <a:buFontTx/>
              <a:buNone/>
              <a:tabLst/>
            </a:pPr>
            <a:endParaRPr lang="en-US" dirty="0" smtClean="0"/>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1" animBg="1" advAuto="0"/>
      <p:bldP spid="193" grpId="2"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5"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96" name="Shape 196"/>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sp>
        <p:nvSpPr>
          <p:cNvPr id="197" name="Shape 197"/>
          <p:cNvSpPr/>
          <p:nvPr/>
        </p:nvSpPr>
        <p:spPr>
          <a:xfrm>
            <a:off x="466734" y="2605526"/>
            <a:ext cx="8372465" cy="37275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t>NO!!!</a:t>
            </a:r>
          </a:p>
        </p:txBody>
      </p:sp>
      <p:sp>
        <p:nvSpPr>
          <p:cNvPr id="198" name="Shape 198"/>
          <p:cNvSpPr/>
          <p:nvPr/>
        </p:nvSpPr>
        <p:spPr>
          <a:xfrm>
            <a:off x="466735" y="4576935"/>
            <a:ext cx="8372465" cy="9569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rPr dirty="0"/>
              <a:t>Do private school parents have a right to secure a second opinion if they disagree with the LEA’s determination?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animBg="1" advAuto="0"/>
      <p:bldP spid="198" grpId="2"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201" name="Shape 201"/>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a:p>
        </p:txBody>
      </p:sp>
      <p:sp>
        <p:nvSpPr>
          <p:cNvPr id="202" name="Shape 202"/>
          <p:cNvSpPr/>
          <p:nvPr/>
        </p:nvSpPr>
        <p:spPr>
          <a:xfrm>
            <a:off x="466734" y="2163011"/>
            <a:ext cx="8372465" cy="3727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t>YES!!!</a:t>
            </a:r>
          </a:p>
        </p:txBody>
      </p:sp>
      <p:sp>
        <p:nvSpPr>
          <p:cNvPr id="203" name="Shape 203"/>
          <p:cNvSpPr/>
          <p:nvPr/>
        </p:nvSpPr>
        <p:spPr>
          <a:xfrm>
            <a:off x="466735" y="3125233"/>
            <a:ext cx="8372465" cy="132343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If the LEA where the private school is located conducts an individual evaluation on a child and the parents disagree with the evaluation and wish to have </a:t>
            </a:r>
            <a:r>
              <a:rPr dirty="0" smtClean="0"/>
              <a:t>an</a:t>
            </a:r>
            <a:r>
              <a:rPr lang="en-US" dirty="0" smtClean="0"/>
              <a:t> independent evaluation</a:t>
            </a:r>
            <a:r>
              <a:rPr dirty="0" smtClean="0"/>
              <a:t> </a:t>
            </a:r>
            <a:r>
              <a:rPr dirty="0"/>
              <a:t>conducted, then from the LEA the parents could </a:t>
            </a:r>
            <a:r>
              <a:rPr dirty="0" smtClean="0"/>
              <a:t>req</a:t>
            </a:r>
            <a:r>
              <a:rPr lang="en-US" dirty="0" smtClean="0"/>
              <a:t>uest it.</a:t>
            </a:r>
            <a:endParaRPr dirty="0"/>
          </a:p>
        </p:txBody>
      </p:sp>
      <p:sp>
        <p:nvSpPr>
          <p:cNvPr id="204" name="Shape 204"/>
          <p:cNvSpPr/>
          <p:nvPr/>
        </p:nvSpPr>
        <p:spPr>
          <a:xfrm>
            <a:off x="466733" y="5061113"/>
            <a:ext cx="8372469" cy="942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t>Who provides IDEA-funded interventions to private school students, and where are they to be provided?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1" animBg="1" advAuto="0"/>
      <p:bldP spid="203" grpId="2" animBg="1" advAuto="0"/>
      <p:bldP spid="204" grpId="3"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 name="image1.png"/>
          <p:cNvPicPr>
            <a:picLocks noChangeAspect="1"/>
          </p:cNvPicPr>
          <p:nvPr/>
        </p:nvPicPr>
        <p:blipFill>
          <a:blip r:embed="rId3">
            <a:extLst/>
          </a:blip>
          <a:stretch>
            <a:fillRect/>
          </a:stretch>
        </p:blipFill>
        <p:spPr>
          <a:xfrm>
            <a:off x="466734" y="303299"/>
            <a:ext cx="1959319" cy="1516893"/>
          </a:xfrm>
          <a:prstGeom prst="rect">
            <a:avLst/>
          </a:prstGeom>
          <a:ln w="12700">
            <a:miter lim="400000"/>
          </a:ln>
        </p:spPr>
      </p:pic>
      <p:sp>
        <p:nvSpPr>
          <p:cNvPr id="207" name="Shape 207"/>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
        <p:nvSpPr>
          <p:cNvPr id="208" name="Shape 208"/>
          <p:cNvSpPr/>
          <p:nvPr/>
        </p:nvSpPr>
        <p:spPr>
          <a:xfrm>
            <a:off x="466734" y="1685957"/>
            <a:ext cx="8372465" cy="9569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t>Services may be provided by employees of a public agency or through contract by the public agency with a public or private organization.  </a:t>
            </a:r>
          </a:p>
        </p:txBody>
      </p:sp>
      <p:sp>
        <p:nvSpPr>
          <p:cNvPr id="209" name="Shape 209"/>
          <p:cNvSpPr/>
          <p:nvPr/>
        </p:nvSpPr>
        <p:spPr>
          <a:xfrm>
            <a:off x="466735" y="2563122"/>
            <a:ext cx="8372465" cy="12490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t>An LEA may use IDEA funds to make public school personnel available in private school facilities to the extent necessary to provide equitable services for private school children with disabilities.  </a:t>
            </a:r>
          </a:p>
        </p:txBody>
      </p:sp>
      <p:sp>
        <p:nvSpPr>
          <p:cNvPr id="210" name="Shape 210"/>
          <p:cNvSpPr/>
          <p:nvPr/>
        </p:nvSpPr>
        <p:spPr>
          <a:xfrm>
            <a:off x="466733" y="5265084"/>
            <a:ext cx="8372469" cy="10156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rPr dirty="0"/>
              <a:t>May an SEA or LEA provide additional special education </a:t>
            </a:r>
            <a:r>
              <a:rPr dirty="0" smtClean="0"/>
              <a:t>services</a:t>
            </a:r>
            <a:r>
              <a:rPr lang="en-US" dirty="0" smtClean="0"/>
              <a:t> (i.e. services that go beyond the IDEA proportionate share allocation)</a:t>
            </a:r>
            <a:r>
              <a:rPr dirty="0" smtClean="0"/>
              <a:t> </a:t>
            </a:r>
            <a:r>
              <a:rPr dirty="0"/>
              <a:t>to private school </a:t>
            </a:r>
            <a:r>
              <a:rPr dirty="0" smtClean="0"/>
              <a:t>children?</a:t>
            </a:r>
            <a:endParaRPr dirty="0"/>
          </a:p>
        </p:txBody>
      </p:sp>
      <p:sp>
        <p:nvSpPr>
          <p:cNvPr id="211" name="Shape 211"/>
          <p:cNvSpPr/>
          <p:nvPr/>
        </p:nvSpPr>
        <p:spPr>
          <a:xfrm>
            <a:off x="466735" y="3674879"/>
            <a:ext cx="8372465" cy="12490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t>An LEA may also use IDEA funds to pay for the services of an employee of a private school if the employee performs the services outside of his or her regular hours of duty and the employee performs the services under public supervision and control.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1" animBg="1" advAuto="0"/>
      <p:bldP spid="209" grpId="2" animBg="1" advAuto="0"/>
      <p:bldP spid="210" grpId="4" animBg="1" advAuto="0"/>
      <p:bldP spid="211" grpId="3"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214" name="Shape 214"/>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
        <p:nvSpPr>
          <p:cNvPr id="215" name="Shape 215"/>
          <p:cNvSpPr/>
          <p:nvPr/>
        </p:nvSpPr>
        <p:spPr>
          <a:xfrm>
            <a:off x="466733" y="2558145"/>
            <a:ext cx="8372465" cy="3727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t>YES!!!</a:t>
            </a:r>
          </a:p>
        </p:txBody>
      </p:sp>
      <p:sp>
        <p:nvSpPr>
          <p:cNvPr id="217" name="Shape 217"/>
          <p:cNvSpPr/>
          <p:nvPr/>
        </p:nvSpPr>
        <p:spPr>
          <a:xfrm>
            <a:off x="466732" y="4371042"/>
            <a:ext cx="8372465" cy="3727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t>What do these services include?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iterate>
                                    <p:tmAbs val="0"/>
                                  </p:iterate>
                                  <p:childTnLst>
                                    <p:set>
                                      <p:cBhvr>
                                        <p:cTn id="10" fill="hold"/>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1" animBg="1" advAuto="0"/>
      <p:bldP spid="217" grpId="3"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9"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220" name="Shape 220"/>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
        <p:nvSpPr>
          <p:cNvPr id="221" name="Shape 221"/>
          <p:cNvSpPr/>
          <p:nvPr/>
        </p:nvSpPr>
        <p:spPr>
          <a:xfrm>
            <a:off x="466734" y="1904781"/>
            <a:ext cx="8372465"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rPr dirty="0"/>
              <a:t>These services </a:t>
            </a:r>
            <a:r>
              <a:rPr i="1" dirty="0"/>
              <a:t>could </a:t>
            </a:r>
            <a:r>
              <a:rPr dirty="0"/>
              <a:t>include:</a:t>
            </a:r>
          </a:p>
        </p:txBody>
      </p:sp>
      <p:sp>
        <p:nvSpPr>
          <p:cNvPr id="222" name="Shape 222"/>
          <p:cNvSpPr/>
          <p:nvPr/>
        </p:nvSpPr>
        <p:spPr>
          <a:xfrm>
            <a:off x="466734" y="5445988"/>
            <a:ext cx="8372465"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rPr dirty="0"/>
              <a:t>Who must be involved in the design of the </a:t>
            </a:r>
            <a:r>
              <a:rPr lang="en-US" dirty="0" smtClean="0"/>
              <a:t>service plan</a:t>
            </a:r>
            <a:r>
              <a:rPr dirty="0" smtClean="0"/>
              <a:t>? </a:t>
            </a:r>
            <a:endParaRPr dirty="0"/>
          </a:p>
        </p:txBody>
      </p:sp>
      <p:sp>
        <p:nvSpPr>
          <p:cNvPr id="223" name="Shape 223"/>
          <p:cNvSpPr/>
          <p:nvPr/>
        </p:nvSpPr>
        <p:spPr>
          <a:xfrm>
            <a:off x="466734" y="2551111"/>
            <a:ext cx="8372465"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lgn="ctr">
              <a:buSzPct val="100000"/>
              <a:buFont typeface="Arial"/>
              <a:buChar char="•"/>
              <a:defRPr sz="2000">
                <a:latin typeface="Times New Roman"/>
                <a:ea typeface="Times New Roman"/>
                <a:cs typeface="Times New Roman"/>
                <a:sym typeface="Times New Roman"/>
              </a:defRPr>
            </a:lvl1pPr>
          </a:lstStyle>
          <a:p>
            <a:r>
              <a:rPr dirty="0"/>
              <a:t>consultative services, and/or</a:t>
            </a:r>
          </a:p>
        </p:txBody>
      </p:sp>
      <p:sp>
        <p:nvSpPr>
          <p:cNvPr id="224" name="Shape 224"/>
          <p:cNvSpPr/>
          <p:nvPr/>
        </p:nvSpPr>
        <p:spPr>
          <a:xfrm>
            <a:off x="466733" y="2876705"/>
            <a:ext cx="8108485" cy="40011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marL="342900" indent="-342900">
              <a:buSzPct val="100000"/>
              <a:buFont typeface="Arial"/>
              <a:buChar char="•"/>
              <a:defRPr sz="2000">
                <a:latin typeface="Times New Roman"/>
                <a:ea typeface="Times New Roman"/>
                <a:cs typeface="Times New Roman"/>
                <a:sym typeface="Times New Roman"/>
              </a:defRPr>
            </a:lvl1pPr>
          </a:lstStyle>
          <a:p>
            <a:pPr algn="ctr"/>
            <a:r>
              <a:rPr dirty="0"/>
              <a:t>provision of equipment, and/or </a:t>
            </a:r>
          </a:p>
        </p:txBody>
      </p:sp>
      <p:sp>
        <p:nvSpPr>
          <p:cNvPr id="225" name="Shape 225"/>
          <p:cNvSpPr/>
          <p:nvPr/>
        </p:nvSpPr>
        <p:spPr>
          <a:xfrm>
            <a:off x="466733" y="3224846"/>
            <a:ext cx="8372464" cy="40011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marL="285750" indent="-285750">
              <a:buSzPct val="100000"/>
              <a:buFont typeface="Arial"/>
              <a:buChar char="•"/>
              <a:defRPr sz="2000">
                <a:latin typeface="Times New Roman"/>
                <a:ea typeface="Times New Roman"/>
                <a:cs typeface="Times New Roman"/>
                <a:sym typeface="Times New Roman"/>
              </a:defRPr>
            </a:lvl1pPr>
          </a:lstStyle>
          <a:p>
            <a:pPr algn="ctr"/>
            <a:r>
              <a:rPr dirty="0"/>
              <a:t> provision of materials. </a:t>
            </a:r>
          </a:p>
        </p:txBody>
      </p:sp>
      <p:sp>
        <p:nvSpPr>
          <p:cNvPr id="226" name="Shape 226"/>
          <p:cNvSpPr/>
          <p:nvPr/>
        </p:nvSpPr>
        <p:spPr>
          <a:xfrm>
            <a:off x="466733" y="4048442"/>
            <a:ext cx="83724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Such equipment and materials are/remain the exclusive property of the LEA. </a:t>
            </a:r>
          </a:p>
        </p:txBody>
      </p:sp>
      <p:sp>
        <p:nvSpPr>
          <p:cNvPr id="227" name="Shape 227"/>
          <p:cNvSpPr/>
          <p:nvPr/>
        </p:nvSpPr>
        <p:spPr>
          <a:xfrm>
            <a:off x="466733" y="4698683"/>
            <a:ext cx="8018282" cy="3727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These must be secular, neutral, and non-ideological.</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2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2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1" animBg="1" advAuto="0"/>
      <p:bldP spid="222" grpId="7" animBg="1" advAuto="0"/>
      <p:bldP spid="223" grpId="2" animBg="1" advAuto="0"/>
      <p:bldP spid="224" grpId="3" animBg="1" advAuto="0"/>
      <p:bldP spid="225" grpId="4" animBg="1" advAuto="0"/>
      <p:bldP spid="226" grpId="5" animBg="1" advAuto="0"/>
      <p:bldP spid="227" grpId="6"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21" name="Shape 121"/>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
        <p:nvSpPr>
          <p:cNvPr id="122" name="Shape 122"/>
          <p:cNvSpPr/>
          <p:nvPr/>
        </p:nvSpPr>
        <p:spPr>
          <a:xfrm>
            <a:off x="466734" y="1820945"/>
            <a:ext cx="8220065" cy="9569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t>The </a:t>
            </a:r>
            <a:r>
              <a:rPr i="1"/>
              <a:t>Individuals with Disabilities Education Act</a:t>
            </a:r>
            <a:r>
              <a:t> (IDEA) ensures that students with a disability are provided with free appropriate public education that is tailored to their individual needs. </a:t>
            </a:r>
          </a:p>
        </p:txBody>
      </p:sp>
      <p:sp>
        <p:nvSpPr>
          <p:cNvPr id="123" name="Shape 123"/>
          <p:cNvSpPr/>
          <p:nvPr/>
        </p:nvSpPr>
        <p:spPr>
          <a:xfrm>
            <a:off x="466734" y="2979177"/>
            <a:ext cx="8011863" cy="1526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t>IDEA was previously known as </a:t>
            </a:r>
            <a:r>
              <a:rPr i="1"/>
              <a:t>the Education for All Handicapped Children Act</a:t>
            </a:r>
            <a:r>
              <a:t> (EHA) from 1970 to 1990. In 1990, with the signature of President George H.W. Bush, the United States Congress reauthorized EHA and changed the title to IDEA. </a:t>
            </a:r>
          </a:p>
        </p:txBody>
      </p:sp>
      <p:sp>
        <p:nvSpPr>
          <p:cNvPr id="124" name="Shape 124"/>
          <p:cNvSpPr/>
          <p:nvPr/>
        </p:nvSpPr>
        <p:spPr>
          <a:xfrm>
            <a:off x="466734" y="4491756"/>
            <a:ext cx="8220065" cy="1234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t>Overall, the goal of IDEA is to provide children with </a:t>
            </a:r>
            <a:r>
              <a:rPr i="1"/>
              <a:t>both</a:t>
            </a:r>
            <a:r>
              <a:t> physical disabilities </a:t>
            </a:r>
            <a:r>
              <a:rPr i="1"/>
              <a:t>and</a:t>
            </a:r>
            <a:r>
              <a:t> learning disabilities (EHA only dealt with the former) the same opportunity for education as those students who do not have a disability.</a:t>
            </a:r>
          </a:p>
        </p:txBody>
      </p:sp>
      <p:sp>
        <p:nvSpPr>
          <p:cNvPr id="125" name="Shape 125"/>
          <p:cNvSpPr/>
          <p:nvPr/>
        </p:nvSpPr>
        <p:spPr>
          <a:xfrm>
            <a:off x="466734" y="5784419"/>
            <a:ext cx="82200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t>What is some common IDEA jargon?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1" animBg="1" advAuto="0"/>
      <p:bldP spid="123" grpId="2" animBg="1" advAuto="0"/>
      <p:bldP spid="124" grpId="3" animBg="1" advAuto="0"/>
      <p:bldP spid="125" grpId="4"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 name="image1.png"/>
          <p:cNvPicPr>
            <a:picLocks noChangeAspect="1"/>
          </p:cNvPicPr>
          <p:nvPr/>
        </p:nvPicPr>
        <p:blipFill>
          <a:blip r:embed="rId3">
            <a:extLst/>
          </a:blip>
          <a:stretch>
            <a:fillRect/>
          </a:stretch>
        </p:blipFill>
        <p:spPr>
          <a:xfrm>
            <a:off x="466734" y="303299"/>
            <a:ext cx="1959319" cy="1516893"/>
          </a:xfrm>
          <a:prstGeom prst="rect">
            <a:avLst/>
          </a:prstGeom>
          <a:ln w="12700">
            <a:miter lim="400000"/>
          </a:ln>
        </p:spPr>
      </p:pic>
      <p:sp>
        <p:nvSpPr>
          <p:cNvPr id="230" name="Shape 230"/>
          <p:cNvSpPr>
            <a:spLocks noGrp="1"/>
          </p:cNvSpPr>
          <p:nvPr>
            <p:ph type="sldNum" sz="quarter" idx="4294967295"/>
          </p:nvPr>
        </p:nvSpPr>
        <p:spPr>
          <a:xfrm>
            <a:off x="8575218" y="65566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
        <p:nvSpPr>
          <p:cNvPr id="231" name="Shape 231"/>
          <p:cNvSpPr/>
          <p:nvPr/>
        </p:nvSpPr>
        <p:spPr>
          <a:xfrm>
            <a:off x="466734" y="2193789"/>
            <a:ext cx="8372465" cy="3727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t>1.) Private school officials (or their representative(s)) </a:t>
            </a:r>
          </a:p>
        </p:txBody>
      </p:sp>
      <p:sp>
        <p:nvSpPr>
          <p:cNvPr id="232" name="Shape 232"/>
          <p:cNvSpPr/>
          <p:nvPr/>
        </p:nvSpPr>
        <p:spPr>
          <a:xfrm>
            <a:off x="466734" y="2651631"/>
            <a:ext cx="83724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2.) Parents of private school students</a:t>
            </a:r>
          </a:p>
        </p:txBody>
      </p:sp>
      <p:sp>
        <p:nvSpPr>
          <p:cNvPr id="2" name="TextBox 1"/>
          <p:cNvSpPr txBox="1"/>
          <p:nvPr/>
        </p:nvSpPr>
        <p:spPr>
          <a:xfrm>
            <a:off x="1366068" y="4252875"/>
            <a:ext cx="652249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US" b="1" dirty="0" smtClean="0">
                <a:latin typeface="Times New Roman"/>
                <a:cs typeface="Times New Roman"/>
              </a:rPr>
              <a:t>Please refer to the special education handout</a:t>
            </a:r>
            <a:endParaRPr kumimoji="0" lang="en-US" sz="1800" b="1" i="0" u="none" strike="noStrike" cap="none" spc="0" normalizeH="0" baseline="0" dirty="0">
              <a:ln>
                <a:noFill/>
              </a:ln>
              <a:solidFill>
                <a:srgbClr val="000000"/>
              </a:solidFill>
              <a:effectLst/>
              <a:uFillTx/>
              <a:latin typeface="Times New Roman"/>
              <a:cs typeface="Times New Roman"/>
              <a:sym typeface="Calibri"/>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1" animBg="1" advAuto="0"/>
      <p:bldP spid="232" grpId="2" animBg="1" advAuto="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28" name="Shape 128"/>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
        <p:nvSpPr>
          <p:cNvPr id="131" name="Shape 131"/>
          <p:cNvSpPr/>
          <p:nvPr/>
        </p:nvSpPr>
        <p:spPr>
          <a:xfrm>
            <a:off x="466734" y="1839465"/>
            <a:ext cx="8220065" cy="9569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latin typeface="Times New Roman"/>
                <a:ea typeface="Times New Roman"/>
                <a:cs typeface="Times New Roman"/>
                <a:sym typeface="Times New Roman"/>
              </a:defRPr>
            </a:pPr>
            <a:r>
              <a:rPr dirty="0"/>
              <a:t>Child-Find =</a:t>
            </a:r>
            <a:r>
              <a:rPr b="0" dirty="0"/>
              <a:t> The process by which the LEA assesses those students who are suspected of having a </a:t>
            </a:r>
            <a:r>
              <a:rPr b="0" dirty="0" smtClean="0"/>
              <a:t>disability</a:t>
            </a:r>
            <a:endParaRPr b="0" dirty="0"/>
          </a:p>
        </p:txBody>
      </p:sp>
      <p:sp>
        <p:nvSpPr>
          <p:cNvPr id="132" name="Shape 132"/>
          <p:cNvSpPr/>
          <p:nvPr/>
        </p:nvSpPr>
        <p:spPr>
          <a:xfrm>
            <a:off x="466734" y="2867353"/>
            <a:ext cx="8220065" cy="7078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latin typeface="Times New Roman"/>
                <a:ea typeface="Times New Roman"/>
                <a:cs typeface="Times New Roman"/>
                <a:sym typeface="Times New Roman"/>
              </a:defRPr>
            </a:pPr>
            <a:r>
              <a:rPr dirty="0"/>
              <a:t>FAPE =</a:t>
            </a:r>
            <a:r>
              <a:rPr b="0" dirty="0"/>
              <a:t> Free appropriate public </a:t>
            </a:r>
            <a:r>
              <a:rPr b="0" dirty="0" smtClean="0"/>
              <a:t>education</a:t>
            </a:r>
            <a:r>
              <a:rPr lang="en-US" b="0" dirty="0" smtClean="0"/>
              <a:t> (all children are gauranteed FAPE if they attend a public school</a:t>
            </a:r>
            <a:r>
              <a:rPr b="0" dirty="0" smtClean="0"/>
              <a:t>)</a:t>
            </a:r>
            <a:endParaRPr b="0" dirty="0"/>
          </a:p>
        </p:txBody>
      </p:sp>
      <p:sp>
        <p:nvSpPr>
          <p:cNvPr id="133" name="Shape 133"/>
          <p:cNvSpPr/>
          <p:nvPr/>
        </p:nvSpPr>
        <p:spPr>
          <a:xfrm>
            <a:off x="466734" y="3848478"/>
            <a:ext cx="8221661"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latin typeface="Times New Roman"/>
                <a:ea typeface="Times New Roman"/>
                <a:cs typeface="Times New Roman"/>
                <a:sym typeface="Times New Roman"/>
              </a:defRPr>
            </a:pPr>
            <a:r>
              <a:rPr dirty="0" smtClean="0"/>
              <a:t>IE</a:t>
            </a:r>
            <a:r>
              <a:rPr lang="en-US" dirty="0"/>
              <a:t>P</a:t>
            </a:r>
            <a:r>
              <a:rPr dirty="0" smtClean="0"/>
              <a:t> </a:t>
            </a:r>
            <a:r>
              <a:rPr dirty="0"/>
              <a:t>=</a:t>
            </a:r>
            <a:r>
              <a:rPr b="0" dirty="0"/>
              <a:t> </a:t>
            </a:r>
            <a:r>
              <a:rPr b="0" dirty="0" smtClean="0"/>
              <a:t>Ind</a:t>
            </a:r>
            <a:r>
              <a:rPr lang="en-US" b="0" dirty="0" smtClean="0"/>
              <a:t>ividual Education Program</a:t>
            </a:r>
            <a:endParaRPr b="0" dirty="0"/>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iterate>
                                    <p:tmAbs val="0"/>
                                  </p:iterate>
                                  <p:childTnLst>
                                    <p:set>
                                      <p:cBhvr>
                                        <p:cTn id="6" fill="hold"/>
                                        <p:tgtEl>
                                          <p:spTgt spid="1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4" nodeType="clickEffect">
                                  <p:stCondLst>
                                    <p:cond delay="0"/>
                                  </p:stCondLst>
                                  <p:iterate>
                                    <p:tmAbs val="0"/>
                                  </p:iterate>
                                  <p:childTnLst>
                                    <p:set>
                                      <p:cBhvr>
                                        <p:cTn id="10" fill="hold"/>
                                        <p:tgtEl>
                                          <p:spTgt spid="1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5" nodeType="clickEffect">
                                  <p:stCondLst>
                                    <p:cond delay="0"/>
                                  </p:stCondLst>
                                  <p:iterate>
                                    <p:tmAbs val="0"/>
                                  </p:iterate>
                                  <p:childTnLst>
                                    <p:set>
                                      <p:cBhvr>
                                        <p:cTn id="14" fill="hold"/>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3" animBg="1" advAuto="0"/>
      <p:bldP spid="132" grpId="4" animBg="1" advAuto="0"/>
      <p:bldP spid="133" grpId="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37" name="Shape 137"/>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
        <p:nvSpPr>
          <p:cNvPr id="138" name="Shape 138"/>
          <p:cNvSpPr/>
          <p:nvPr/>
        </p:nvSpPr>
        <p:spPr>
          <a:xfrm>
            <a:off x="429723" y="2419542"/>
            <a:ext cx="8372465" cy="163121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latin typeface="Times New Roman"/>
                <a:ea typeface="Times New Roman"/>
                <a:cs typeface="Times New Roman"/>
                <a:sym typeface="Times New Roman"/>
              </a:defRPr>
            </a:pPr>
            <a:r>
              <a:rPr dirty="0"/>
              <a:t>Pooling</a:t>
            </a:r>
            <a:r>
              <a:rPr b="0" dirty="0"/>
              <a:t> = One private school that is entitled to IDEA programming may combine its equitable share of IDEA funding for said programming with (an)other private school(s) for the sake of </a:t>
            </a:r>
            <a:r>
              <a:rPr lang="en-US" b="0" dirty="0" smtClean="0"/>
              <a:t>ensuring </a:t>
            </a:r>
            <a:r>
              <a:rPr b="0" dirty="0" smtClean="0"/>
              <a:t>efficient </a:t>
            </a:r>
            <a:r>
              <a:rPr b="0" dirty="0"/>
              <a:t>program </a:t>
            </a:r>
            <a:r>
              <a:rPr b="0" dirty="0" smtClean="0"/>
              <a:t>design </a:t>
            </a:r>
            <a:r>
              <a:rPr b="0" dirty="0"/>
              <a:t>and best use of </a:t>
            </a:r>
            <a:r>
              <a:rPr b="0" dirty="0" smtClean="0"/>
              <a:t>fund</a:t>
            </a:r>
            <a:r>
              <a:rPr lang="en-US" b="0" dirty="0" smtClean="0"/>
              <a:t>s; pooling is to be discussed during consultation, and the LEA must approve of this approach.</a:t>
            </a:r>
            <a:r>
              <a:rPr lang="en-US" b="1" dirty="0" smtClean="0"/>
              <a:t> </a:t>
            </a:r>
            <a:endParaRPr dirty="0"/>
          </a:p>
        </p:txBody>
      </p:sp>
      <p:sp>
        <p:nvSpPr>
          <p:cNvPr id="139" name="Shape 139"/>
          <p:cNvSpPr/>
          <p:nvPr/>
        </p:nvSpPr>
        <p:spPr>
          <a:xfrm>
            <a:off x="395178" y="4650107"/>
            <a:ext cx="8372469" cy="7078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b="1">
                <a:latin typeface="Times New Roman"/>
                <a:ea typeface="Times New Roman"/>
                <a:cs typeface="Times New Roman"/>
                <a:sym typeface="Times New Roman"/>
              </a:defRPr>
            </a:pPr>
            <a:r>
              <a:rPr dirty="0"/>
              <a:t>Carryover =</a:t>
            </a:r>
            <a:r>
              <a:rPr b="0" dirty="0"/>
              <a:t> IDEA funding allocated for a specific fiscal year can be </a:t>
            </a:r>
            <a:r>
              <a:rPr b="0" dirty="0" smtClean="0"/>
              <a:t>extended</a:t>
            </a:r>
            <a:r>
              <a:rPr lang="en-US" b="0" dirty="0" smtClean="0"/>
              <a:t> for only 1 year.  </a:t>
            </a:r>
            <a:endParaRPr b="0" dirty="0"/>
          </a:p>
        </p:txBody>
      </p:sp>
      <p:sp>
        <p:nvSpPr>
          <p:cNvPr id="140" name="Shape 140"/>
          <p:cNvSpPr/>
          <p:nvPr/>
        </p:nvSpPr>
        <p:spPr>
          <a:xfrm>
            <a:off x="466734" y="1633816"/>
            <a:ext cx="8372465" cy="3727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rPr dirty="0"/>
              <a:t>Additional jargon . . .</a:t>
            </a: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4304" y="2361350"/>
            <a:ext cx="8567189" cy="6771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2000" b="1" dirty="0">
                <a:latin typeface="Times New Roman"/>
                <a:cs typeface="Times New Roman"/>
              </a:rPr>
              <a:t>What are some general principles of IDEA legislation?</a:t>
            </a:r>
          </a:p>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34479566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44" name="Shape 144"/>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
        <p:nvSpPr>
          <p:cNvPr id="145" name="Shape 145"/>
          <p:cNvSpPr/>
          <p:nvPr/>
        </p:nvSpPr>
        <p:spPr>
          <a:xfrm>
            <a:off x="466734" y="1732125"/>
            <a:ext cx="8372465" cy="10156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1.) LEAs are responsible for </a:t>
            </a:r>
            <a:r>
              <a:rPr dirty="0" smtClean="0"/>
              <a:t>providing </a:t>
            </a:r>
            <a:r>
              <a:rPr dirty="0"/>
              <a:t>services and benefits to eligible private school students, teachers, and other educational </a:t>
            </a:r>
            <a:r>
              <a:rPr dirty="0" smtClean="0"/>
              <a:t>personnel</a:t>
            </a:r>
            <a:r>
              <a:rPr lang="en-US" dirty="0" smtClean="0"/>
              <a:t> based on the allocation generated by eligible private school students</a:t>
            </a:r>
            <a:r>
              <a:rPr dirty="0" smtClean="0"/>
              <a:t>. </a:t>
            </a:r>
            <a:endParaRPr dirty="0"/>
          </a:p>
        </p:txBody>
      </p:sp>
      <p:sp>
        <p:nvSpPr>
          <p:cNvPr id="146" name="Shape 146"/>
          <p:cNvSpPr/>
          <p:nvPr/>
        </p:nvSpPr>
        <p:spPr>
          <a:xfrm>
            <a:off x="466733" y="3100105"/>
            <a:ext cx="8372469" cy="1234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rPr dirty="0"/>
              <a:t>2.) LEAs are required to consult with private school officials in the design, fund allocation, and execution of IDEA programming for which private school students and educators are eligible. </a:t>
            </a:r>
          </a:p>
        </p:txBody>
      </p:sp>
      <p:sp>
        <p:nvSpPr>
          <p:cNvPr id="147" name="Shape 147"/>
          <p:cNvSpPr/>
          <p:nvPr/>
        </p:nvSpPr>
        <p:spPr>
          <a:xfrm>
            <a:off x="466732" y="4545810"/>
            <a:ext cx="8372469" cy="6648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rPr dirty="0"/>
              <a:t>3.) Private school educators are </a:t>
            </a:r>
            <a:r>
              <a:rPr i="1" u="sng" dirty="0"/>
              <a:t>not </a:t>
            </a:r>
            <a:r>
              <a:rPr dirty="0"/>
              <a:t>required to provide educational interventions prior to referring students to the LEA for assessment.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1" animBg="1" advAuto="0"/>
      <p:bldP spid="146" grpId="2" animBg="1" advAuto="0"/>
      <p:bldP spid="147" grpId="3"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 name="image1.png"/>
          <p:cNvPicPr>
            <a:picLocks noChangeAspect="1"/>
          </p:cNvPicPr>
          <p:nvPr/>
        </p:nvPicPr>
        <p:blipFill>
          <a:blip r:embed="rId3">
            <a:extLst/>
          </a:blip>
          <a:stretch>
            <a:fillRect/>
          </a:stretch>
        </p:blipFill>
        <p:spPr>
          <a:xfrm>
            <a:off x="466734" y="303299"/>
            <a:ext cx="1959319" cy="1516893"/>
          </a:xfrm>
          <a:prstGeom prst="rect">
            <a:avLst/>
          </a:prstGeom>
          <a:ln w="12700">
            <a:miter lim="400000"/>
          </a:ln>
        </p:spPr>
      </p:pic>
      <p:sp>
        <p:nvSpPr>
          <p:cNvPr id="150" name="Shape 150"/>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
        <p:nvSpPr>
          <p:cNvPr id="151" name="Shape 151"/>
          <p:cNvSpPr/>
          <p:nvPr/>
        </p:nvSpPr>
        <p:spPr>
          <a:xfrm>
            <a:off x="466734" y="2203413"/>
            <a:ext cx="8372465" cy="12490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rPr dirty="0"/>
              <a:t>4.) </a:t>
            </a:r>
            <a:r>
              <a:rPr i="1" u="sng" dirty="0"/>
              <a:t>Private</a:t>
            </a:r>
            <a:r>
              <a:rPr dirty="0"/>
              <a:t> school students with disabilities have </a:t>
            </a:r>
            <a:r>
              <a:rPr i="1" u="sng" dirty="0"/>
              <a:t>no</a:t>
            </a:r>
            <a:r>
              <a:rPr dirty="0"/>
              <a:t> individual entitlement under IDEA for as long as they are enrolled in a private school, whereas </a:t>
            </a:r>
            <a:r>
              <a:rPr i="1" u="sng" dirty="0"/>
              <a:t>public </a:t>
            </a:r>
            <a:r>
              <a:rPr dirty="0"/>
              <a:t>school students with disabilities </a:t>
            </a:r>
            <a:r>
              <a:rPr u="sng" dirty="0"/>
              <a:t>do</a:t>
            </a:r>
            <a:r>
              <a:rPr dirty="0"/>
              <a:t> have an individual entitlement to special-education services. </a:t>
            </a:r>
          </a:p>
        </p:txBody>
      </p:sp>
      <p:sp>
        <p:nvSpPr>
          <p:cNvPr id="152" name="Shape 152"/>
          <p:cNvSpPr/>
          <p:nvPr/>
        </p:nvSpPr>
        <p:spPr>
          <a:xfrm>
            <a:off x="466733" y="3495616"/>
            <a:ext cx="8372469" cy="224676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rPr dirty="0"/>
              <a:t>5.) Private school students have a </a:t>
            </a:r>
            <a:r>
              <a:rPr i="1" dirty="0"/>
              <a:t>group entitlement</a:t>
            </a:r>
            <a:r>
              <a:rPr dirty="0"/>
              <a:t>, meaning that </a:t>
            </a:r>
            <a:r>
              <a:rPr i="1" dirty="0"/>
              <a:t>all </a:t>
            </a:r>
            <a:r>
              <a:rPr dirty="0"/>
              <a:t>students with a disability(s) are to be considered for IDEA-funded services. However, given the lack of individual entitlement and the limitation of funds, only students with </a:t>
            </a:r>
            <a:r>
              <a:rPr i="1" dirty="0"/>
              <a:t>certain and similar</a:t>
            </a:r>
            <a:r>
              <a:rPr dirty="0"/>
              <a:t> disabilities (i.e. speech, occupational therapy (physical therapy), dyslexia) receive IDEA-funded </a:t>
            </a:r>
            <a:r>
              <a:rPr dirty="0" smtClean="0"/>
              <a:t>services.</a:t>
            </a:r>
            <a:r>
              <a:rPr lang="en-US" dirty="0" smtClean="0"/>
              <a:t> It is also possible that through consultation it is agreed upon that only 1 student who, for example, is visually impaired could be served using all of the IDEA allocation.  </a:t>
            </a:r>
            <a:endParaRPr dirty="0"/>
          </a:p>
        </p:txBody>
      </p:sp>
      <p:sp>
        <p:nvSpPr>
          <p:cNvPr id="153" name="Shape 153"/>
          <p:cNvSpPr/>
          <p:nvPr/>
        </p:nvSpPr>
        <p:spPr>
          <a:xfrm>
            <a:off x="466733" y="5979555"/>
            <a:ext cx="8372465"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b="1">
                <a:latin typeface="Times New Roman"/>
                <a:ea typeface="Times New Roman"/>
                <a:cs typeface="Times New Roman"/>
                <a:sym typeface="Times New Roman"/>
              </a:defRPr>
            </a:lvl1pPr>
          </a:lstStyle>
          <a:p>
            <a:r>
              <a:rPr sz="2000" dirty="0"/>
              <a:t>What is consultation, exactly?</a:t>
            </a:r>
          </a:p>
        </p:txBody>
      </p:sp>
      <p:sp>
        <p:nvSpPr>
          <p:cNvPr id="154" name="Shape 154"/>
          <p:cNvSpPr/>
          <p:nvPr/>
        </p:nvSpPr>
        <p:spPr>
          <a:xfrm>
            <a:off x="466734" y="1633817"/>
            <a:ext cx="8372465" cy="37275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a:latin typeface="Times New Roman"/>
                <a:ea typeface="Times New Roman"/>
                <a:cs typeface="Times New Roman"/>
                <a:sym typeface="Times New Roman"/>
              </a:defRPr>
            </a:lvl1pPr>
          </a:lstStyle>
          <a:p>
            <a:r>
              <a:rPr dirty="0"/>
              <a:t>Additional principles . . .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2" animBg="1" advAuto="0"/>
      <p:bldP spid="152" grpId="3" animBg="1" advAuto="0"/>
      <p:bldP spid="153" grpId="4" animBg="1" advAuto="0"/>
      <p:bldP spid="154"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57" name="Shape 157"/>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
        <p:nvSpPr>
          <p:cNvPr id="158" name="Shape 158"/>
          <p:cNvSpPr/>
          <p:nvPr/>
        </p:nvSpPr>
        <p:spPr>
          <a:xfrm>
            <a:off x="466734" y="1820191"/>
            <a:ext cx="8372465" cy="95695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atin typeface="Times New Roman"/>
                <a:ea typeface="Times New Roman"/>
                <a:cs typeface="Times New Roman"/>
                <a:sym typeface="Times New Roman"/>
              </a:defRPr>
            </a:lvl1pPr>
          </a:lstStyle>
          <a:p>
            <a:r>
              <a:t>Consultation, which is mandated by law, consists of discussions between the LEA, private school representatives, and representatives of parents of parentally placed private school children with disabilities. </a:t>
            </a:r>
          </a:p>
        </p:txBody>
      </p:sp>
      <p:sp>
        <p:nvSpPr>
          <p:cNvPr id="159" name="Shape 159"/>
          <p:cNvSpPr/>
          <p:nvPr/>
        </p:nvSpPr>
        <p:spPr>
          <a:xfrm>
            <a:off x="466734" y="3040515"/>
            <a:ext cx="8372465" cy="1234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t>A unilateral offer of services by an LEA with no opportunity for discussion is </a:t>
            </a:r>
            <a:r>
              <a:rPr i="1"/>
              <a:t>not</a:t>
            </a:r>
            <a:r>
              <a:t> adequate consultation, and as such an offer does </a:t>
            </a:r>
            <a:r>
              <a:rPr i="1"/>
              <a:t>not</a:t>
            </a:r>
            <a:r>
              <a:t> meet the basic requirements – required by law – of the consultation process.</a:t>
            </a:r>
          </a:p>
        </p:txBody>
      </p:sp>
      <p:sp>
        <p:nvSpPr>
          <p:cNvPr id="160" name="Shape 160"/>
          <p:cNvSpPr/>
          <p:nvPr/>
        </p:nvSpPr>
        <p:spPr>
          <a:xfrm>
            <a:off x="466734" y="4907162"/>
            <a:ext cx="83724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2000" b="1">
                <a:latin typeface="Times New Roman"/>
                <a:ea typeface="Times New Roman"/>
                <a:cs typeface="Times New Roman"/>
                <a:sym typeface="Times New Roman"/>
              </a:defRPr>
            </a:lvl1pPr>
          </a:lstStyle>
          <a:p>
            <a:r>
              <a:t>What are the parameters/goals of the consultation process?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1" animBg="1" advAuto="0"/>
      <p:bldP spid="159" grpId="2" animBg="1" advAuto="0"/>
      <p:bldP spid="160" grpId="3"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image1.png"/>
          <p:cNvPicPr>
            <a:picLocks noChangeAspect="1"/>
          </p:cNvPicPr>
          <p:nvPr/>
        </p:nvPicPr>
        <p:blipFill>
          <a:blip r:embed="rId2">
            <a:extLst/>
          </a:blip>
          <a:stretch>
            <a:fillRect/>
          </a:stretch>
        </p:blipFill>
        <p:spPr>
          <a:xfrm>
            <a:off x="466734" y="303299"/>
            <a:ext cx="1959319" cy="1516893"/>
          </a:xfrm>
          <a:prstGeom prst="rect">
            <a:avLst/>
          </a:prstGeom>
          <a:ln w="12700">
            <a:miter lim="400000"/>
          </a:ln>
        </p:spPr>
      </p:pic>
      <p:sp>
        <p:nvSpPr>
          <p:cNvPr id="163" name="Shape 163"/>
          <p:cNvSpPr>
            <a:spLocks noGrp="1"/>
          </p:cNvSpPr>
          <p:nvPr>
            <p:ph type="sldNum" sz="quarter" idx="4294967295"/>
          </p:nvPr>
        </p:nvSpPr>
        <p:spPr>
          <a:xfrm>
            <a:off x="8655139" y="65566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
        <p:nvSpPr>
          <p:cNvPr id="164" name="Shape 164"/>
          <p:cNvSpPr/>
          <p:nvPr/>
        </p:nvSpPr>
        <p:spPr>
          <a:xfrm>
            <a:off x="466733" y="1728330"/>
            <a:ext cx="8372469" cy="15411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a:latin typeface="Times New Roman"/>
                <a:ea typeface="Times New Roman"/>
                <a:cs typeface="Times New Roman"/>
                <a:sym typeface="Times New Roman"/>
              </a:defRPr>
            </a:pPr>
            <a:r>
              <a:t>Each LEA (or, if appropriate, an SEA) must consult, </a:t>
            </a:r>
            <a:r>
              <a:rPr i="1"/>
              <a:t>in a timely and meaningful way</a:t>
            </a:r>
            <a:r>
              <a:t>, with private school representatives and representatives of parents of parentally placed private school children with disabilities </a:t>
            </a:r>
            <a:r>
              <a:rPr i="1"/>
              <a:t>during the</a:t>
            </a:r>
            <a:r>
              <a:t> </a:t>
            </a:r>
            <a:r>
              <a:rPr i="1"/>
              <a:t>design and development </a:t>
            </a:r>
            <a:r>
              <a:t>of special education and related services for parentally placed private school children. </a:t>
            </a:r>
          </a:p>
        </p:txBody>
      </p:sp>
      <p:sp>
        <p:nvSpPr>
          <p:cNvPr id="165" name="Shape 165"/>
          <p:cNvSpPr/>
          <p:nvPr/>
        </p:nvSpPr>
        <p:spPr>
          <a:xfrm>
            <a:off x="466732" y="3398034"/>
            <a:ext cx="8372469" cy="12247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000" i="1">
                <a:latin typeface="Times New Roman"/>
                <a:ea typeface="Times New Roman"/>
                <a:cs typeface="Times New Roman"/>
                <a:sym typeface="Times New Roman"/>
              </a:defRPr>
            </a:pPr>
            <a:r>
              <a:t>Timeliness is critical</a:t>
            </a:r>
            <a:r>
              <a:rPr i="0"/>
              <a:t> to effective consultation and requires collaboration between the LEA and private school officials in developing a timeline and selecting dates for consultation.  </a:t>
            </a:r>
          </a:p>
        </p:txBody>
      </p:sp>
      <p:sp>
        <p:nvSpPr>
          <p:cNvPr id="166" name="Shape 166"/>
          <p:cNvSpPr/>
          <p:nvPr/>
        </p:nvSpPr>
        <p:spPr>
          <a:xfrm>
            <a:off x="466734" y="4914996"/>
            <a:ext cx="8372465"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000" b="1">
                <a:latin typeface="Times New Roman"/>
                <a:ea typeface="Times New Roman"/>
                <a:cs typeface="Times New Roman"/>
                <a:sym typeface="Times New Roman"/>
              </a:defRPr>
            </a:pPr>
            <a:r>
              <a:t>What </a:t>
            </a:r>
            <a:r>
              <a:rPr i="1"/>
              <a:t>particular</a:t>
            </a:r>
            <a:r>
              <a:t> issues/questions must be addressed during consultation?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animBg="1" advAuto="0"/>
      <p:bldP spid="165" grpId="2" animBg="1" advAuto="0"/>
      <p:bldP spid="166" grpId="3" animBg="1" advAuto="0"/>
    </p:bldLst>
  </p:timing>
</p:sld>
</file>

<file path=ppt/theme/theme1.xml><?xml version="1.0" encoding="utf-8"?>
<a:theme xmlns:a="http://schemas.openxmlformats.org/drawingml/2006/main" name="Office Theme">
  <a:themeElements>
    <a:clrScheme name="Office Theme">
      <a:dk1>
        <a:srgbClr val="000000"/>
      </a:dk1>
      <a:lt1>
        <a:srgbClr val="EEECE1"/>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190</TotalTime>
  <Words>1553</Words>
  <Application>Microsoft Office PowerPoint</Application>
  <PresentationFormat>On-screen Show (4:3)</PresentationFormat>
  <Paragraphs>89</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Zimmerman, Andrea</dc:creator>
  <cp:lastModifiedBy>Zimmerman, Andrea</cp:lastModifiedBy>
  <cp:revision>27</cp:revision>
  <dcterms:modified xsi:type="dcterms:W3CDTF">2016-05-03T19:43:06Z</dcterms:modified>
</cp:coreProperties>
</file>