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897" r:id="rId1"/>
    <p:sldMasterId id="2147483953" r:id="rId2"/>
  </p:sldMasterIdLst>
  <p:notesMasterIdLst>
    <p:notesMasterId r:id="rId31"/>
  </p:notesMasterIdLst>
  <p:handoutMasterIdLst>
    <p:handoutMasterId r:id="rId32"/>
  </p:handoutMasterIdLst>
  <p:sldIdLst>
    <p:sldId id="261" r:id="rId3"/>
    <p:sldId id="729" r:id="rId4"/>
    <p:sldId id="723" r:id="rId5"/>
    <p:sldId id="456" r:id="rId6"/>
    <p:sldId id="668" r:id="rId7"/>
    <p:sldId id="702" r:id="rId8"/>
    <p:sldId id="711" r:id="rId9"/>
    <p:sldId id="581" r:id="rId10"/>
    <p:sldId id="712" r:id="rId11"/>
    <p:sldId id="749" r:id="rId12"/>
    <p:sldId id="750" r:id="rId13"/>
    <p:sldId id="736" r:id="rId14"/>
    <p:sldId id="753" r:id="rId15"/>
    <p:sldId id="761" r:id="rId16"/>
    <p:sldId id="762" r:id="rId17"/>
    <p:sldId id="542" r:id="rId18"/>
    <p:sldId id="569" r:id="rId19"/>
    <p:sldId id="570" r:id="rId20"/>
    <p:sldId id="688" r:id="rId21"/>
    <p:sldId id="756" r:id="rId22"/>
    <p:sldId id="757" r:id="rId23"/>
    <p:sldId id="759" r:id="rId24"/>
    <p:sldId id="760" r:id="rId25"/>
    <p:sldId id="763" r:id="rId26"/>
    <p:sldId id="764" r:id="rId27"/>
    <p:sldId id="697" r:id="rId28"/>
    <p:sldId id="735" r:id="rId29"/>
    <p:sldId id="619" r:id="rId30"/>
  </p:sldIdLst>
  <p:sldSz cx="9144000" cy="6858000" type="screen4x3"/>
  <p:notesSz cx="9872663" cy="6797675"/>
  <p:embeddedFontLst>
    <p:embeddedFont>
      <p:font typeface="Calibri" panose="020F0502020204030204" pitchFamily="34" charset="0"/>
      <p:regular r:id="rId33"/>
      <p:bold r:id="rId34"/>
      <p:italic r:id="rId35"/>
      <p:boldItalic r:id="rId36"/>
    </p:embeddedFont>
    <p:embeddedFont>
      <p:font typeface="Ciscolight" panose="020B0604020202020204" charset="0"/>
      <p:regular r:id="rId37"/>
    </p:embeddedFont>
    <p:embeddedFont>
      <p:font typeface="ＭＳ Ｐゴシック" panose="020B0600070205080204" pitchFamily="34" charset="-128"/>
      <p:regular r:id="rId38"/>
    </p:embeddedFont>
    <p:embeddedFont>
      <p:font typeface="Batang" panose="02030600000101010101" pitchFamily="18" charset="-127"/>
      <p:regular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sco Systems" initials="CS" lastIdx="1" clrIdx="0"/>
  <p:cmAuthor id="1" name="Bruce Alexander (brucea)" initials="B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92929"/>
    <a:srgbClr val="435153"/>
    <a:srgbClr val="546568"/>
    <a:srgbClr val="4D4D4D"/>
    <a:srgbClr val="005985"/>
    <a:srgbClr val="F68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1511" autoAdjust="0"/>
  </p:normalViewPr>
  <p:slideViewPr>
    <p:cSldViewPr snapToGrid="0">
      <p:cViewPr>
        <p:scale>
          <a:sx n="80" d="100"/>
          <a:sy n="80" d="100"/>
        </p:scale>
        <p:origin x="643" y="7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81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4011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92225" y="0"/>
            <a:ext cx="4278154" cy="340117"/>
          </a:xfrm>
          <a:prstGeom prst="rect">
            <a:avLst/>
          </a:prstGeom>
        </p:spPr>
        <p:txBody>
          <a:bodyPr vert="horz" lIns="91440" tIns="45720" rIns="91440" bIns="45720" rtlCol="0"/>
          <a:lstStyle>
            <a:lvl1pPr algn="r">
              <a:defRPr sz="1200"/>
            </a:lvl1pPr>
          </a:lstStyle>
          <a:p>
            <a:fld id="{09F62FC3-5093-4092-99FF-DD691D6EADAD}" type="datetimeFigureOut">
              <a:rPr lang="en-US" smtClean="0"/>
              <a:t>4/30/2014</a:t>
            </a:fld>
            <a:endParaRPr lang="en-US"/>
          </a:p>
        </p:txBody>
      </p:sp>
      <p:sp>
        <p:nvSpPr>
          <p:cNvPr id="4" name="Footer Placeholder 3"/>
          <p:cNvSpPr>
            <a:spLocks noGrp="1"/>
          </p:cNvSpPr>
          <p:nvPr>
            <p:ph type="ftr" sz="quarter" idx="2"/>
          </p:nvPr>
        </p:nvSpPr>
        <p:spPr>
          <a:xfrm>
            <a:off x="0" y="6456398"/>
            <a:ext cx="4278154" cy="34011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92225" y="6456398"/>
            <a:ext cx="4278154" cy="340117"/>
          </a:xfrm>
          <a:prstGeom prst="rect">
            <a:avLst/>
          </a:prstGeom>
        </p:spPr>
        <p:txBody>
          <a:bodyPr vert="horz" lIns="91440" tIns="45720" rIns="91440" bIns="45720" rtlCol="0" anchor="b"/>
          <a:lstStyle>
            <a:lvl1pPr algn="r">
              <a:defRPr sz="1200"/>
            </a:lvl1pPr>
          </a:lstStyle>
          <a:p>
            <a:fld id="{165A196F-8012-4486-A31D-1680F0F60D73}" type="slidenum">
              <a:rPr lang="en-US" smtClean="0"/>
              <a:t>‹#›</a:t>
            </a:fld>
            <a:endParaRPr lang="en-US"/>
          </a:p>
        </p:txBody>
      </p:sp>
    </p:spTree>
    <p:extLst>
      <p:ext uri="{BB962C8B-B14F-4D97-AF65-F5344CB8AC3E}">
        <p14:creationId xmlns:p14="http://schemas.microsoft.com/office/powerpoint/2010/main" val="13182767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4011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592225" y="0"/>
            <a:ext cx="4278154" cy="340117"/>
          </a:xfrm>
          <a:prstGeom prst="rect">
            <a:avLst/>
          </a:prstGeom>
        </p:spPr>
        <p:txBody>
          <a:bodyPr vert="horz" lIns="91440" tIns="45720" rIns="91440" bIns="45720" rtlCol="0"/>
          <a:lstStyle>
            <a:lvl1pPr algn="r">
              <a:defRPr sz="1200"/>
            </a:lvl1pPr>
          </a:lstStyle>
          <a:p>
            <a:fld id="{585A2AAF-722D-644C-8C46-B7BCE35E19C6}" type="datetimeFigureOut">
              <a:rPr lang="en-US" smtClean="0"/>
              <a:pPr/>
              <a:t>4/30/2014</a:t>
            </a:fld>
            <a:endParaRPr lang="en-US" dirty="0"/>
          </a:p>
        </p:txBody>
      </p:sp>
      <p:sp>
        <p:nvSpPr>
          <p:cNvPr id="4" name="Slide Image Placeholder 3"/>
          <p:cNvSpPr>
            <a:spLocks noGrp="1" noRot="1" noChangeAspect="1"/>
          </p:cNvSpPr>
          <p:nvPr>
            <p:ph type="sldImg" idx="2"/>
          </p:nvPr>
        </p:nvSpPr>
        <p:spPr>
          <a:xfrm>
            <a:off x="3236913" y="509588"/>
            <a:ext cx="3398837" cy="25495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87267" y="3229360"/>
            <a:ext cx="7898130" cy="305872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456398"/>
            <a:ext cx="4278154" cy="34011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592225" y="6456398"/>
            <a:ext cx="4278154" cy="340117"/>
          </a:xfrm>
          <a:prstGeom prst="rect">
            <a:avLst/>
          </a:prstGeom>
        </p:spPr>
        <p:txBody>
          <a:bodyPr vert="horz" lIns="91440" tIns="45720" rIns="91440" bIns="45720" rtlCol="0" anchor="b"/>
          <a:lstStyle>
            <a:lvl1pPr algn="r">
              <a:defRPr sz="1200"/>
            </a:lvl1pPr>
          </a:lstStyle>
          <a:p>
            <a:fld id="{B0C66221-818E-B14E-978F-2EEE696A8633}" type="slidenum">
              <a:rPr lang="en-US" smtClean="0"/>
              <a:pPr/>
              <a:t>‹#›</a:t>
            </a:fld>
            <a:endParaRPr lang="en-US" dirty="0"/>
          </a:p>
        </p:txBody>
      </p:sp>
    </p:spTree>
    <p:extLst>
      <p:ext uri="{BB962C8B-B14F-4D97-AF65-F5344CB8AC3E}">
        <p14:creationId xmlns:p14="http://schemas.microsoft.com/office/powerpoint/2010/main" val="3533425871"/>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459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Slide Image Placeholder 1"/>
          <p:cNvSpPr>
            <a:spLocks noGrp="1" noRot="1" noChangeAspect="1" noTextEdit="1"/>
          </p:cNvSpPr>
          <p:nvPr>
            <p:ph type="sldImg"/>
          </p:nvPr>
        </p:nvSpPr>
        <p:spPr>
          <a:xfrm>
            <a:off x="3236913" y="509588"/>
            <a:ext cx="3398837" cy="2549525"/>
          </a:xfrm>
          <a:ln/>
        </p:spPr>
      </p:sp>
      <p:sp>
        <p:nvSpPr>
          <p:cNvPr id="80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80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175" eaLnBrk="0" hangingPunct="0">
              <a:defRPr sz="2400" b="1">
                <a:solidFill>
                  <a:schemeClr val="tx1"/>
                </a:solidFill>
                <a:latin typeface="Arial" pitchFamily="34" charset="0"/>
              </a:defRPr>
            </a:lvl1pPr>
            <a:lvl2pPr marL="742950" indent="-285750" defTabSz="892175" eaLnBrk="0" hangingPunct="0">
              <a:defRPr sz="2400" b="1">
                <a:solidFill>
                  <a:schemeClr val="tx1"/>
                </a:solidFill>
                <a:latin typeface="Arial" pitchFamily="34" charset="0"/>
              </a:defRPr>
            </a:lvl2pPr>
            <a:lvl3pPr marL="1143000" indent="-228600" defTabSz="892175" eaLnBrk="0" hangingPunct="0">
              <a:defRPr sz="2400" b="1">
                <a:solidFill>
                  <a:schemeClr val="tx1"/>
                </a:solidFill>
                <a:latin typeface="Arial" pitchFamily="34" charset="0"/>
              </a:defRPr>
            </a:lvl3pPr>
            <a:lvl4pPr marL="1600200" indent="-228600" defTabSz="892175" eaLnBrk="0" hangingPunct="0">
              <a:defRPr sz="2400" b="1">
                <a:solidFill>
                  <a:schemeClr val="tx1"/>
                </a:solidFill>
                <a:latin typeface="Arial" pitchFamily="34" charset="0"/>
              </a:defRPr>
            </a:lvl4pPr>
            <a:lvl5pPr marL="2057400" indent="-228600" defTabSz="892175" eaLnBrk="0" hangingPunct="0">
              <a:defRPr sz="2400" b="1">
                <a:solidFill>
                  <a:schemeClr val="tx1"/>
                </a:solidFill>
                <a:latin typeface="Arial" pitchFamily="34" charset="0"/>
              </a:defRPr>
            </a:lvl5pPr>
            <a:lvl6pPr marL="2514600" indent="-228600" defTabSz="892175" eaLnBrk="0" fontAlgn="base" hangingPunct="0">
              <a:spcBef>
                <a:spcPct val="0"/>
              </a:spcBef>
              <a:spcAft>
                <a:spcPct val="0"/>
              </a:spcAft>
              <a:defRPr sz="2400" b="1">
                <a:solidFill>
                  <a:schemeClr val="tx1"/>
                </a:solidFill>
                <a:latin typeface="Arial" pitchFamily="34" charset="0"/>
              </a:defRPr>
            </a:lvl6pPr>
            <a:lvl7pPr marL="2971800" indent="-228600" defTabSz="892175" eaLnBrk="0" fontAlgn="base" hangingPunct="0">
              <a:spcBef>
                <a:spcPct val="0"/>
              </a:spcBef>
              <a:spcAft>
                <a:spcPct val="0"/>
              </a:spcAft>
              <a:defRPr sz="2400" b="1">
                <a:solidFill>
                  <a:schemeClr val="tx1"/>
                </a:solidFill>
                <a:latin typeface="Arial" pitchFamily="34" charset="0"/>
              </a:defRPr>
            </a:lvl7pPr>
            <a:lvl8pPr marL="3429000" indent="-228600" defTabSz="892175" eaLnBrk="0" fontAlgn="base" hangingPunct="0">
              <a:spcBef>
                <a:spcPct val="0"/>
              </a:spcBef>
              <a:spcAft>
                <a:spcPct val="0"/>
              </a:spcAft>
              <a:defRPr sz="2400" b="1">
                <a:solidFill>
                  <a:schemeClr val="tx1"/>
                </a:solidFill>
                <a:latin typeface="Arial" pitchFamily="34" charset="0"/>
              </a:defRPr>
            </a:lvl8pPr>
            <a:lvl9pPr marL="3886200" indent="-228600" defTabSz="892175" eaLnBrk="0" fontAlgn="base" hangingPunct="0">
              <a:spcBef>
                <a:spcPct val="0"/>
              </a:spcBef>
              <a:spcAft>
                <a:spcPct val="0"/>
              </a:spcAft>
              <a:defRPr sz="2400" b="1">
                <a:solidFill>
                  <a:schemeClr val="tx1"/>
                </a:solidFill>
                <a:latin typeface="Arial" pitchFamily="34" charset="0"/>
              </a:defRPr>
            </a:lvl9pPr>
          </a:lstStyle>
          <a:p>
            <a:fld id="{03E19BC6-EE88-47AB-9F5A-9B6028B37D91}" type="slidenum">
              <a:rPr lang="en-US" sz="800" b="0" smtClean="0">
                <a:solidFill>
                  <a:srgbClr val="000000"/>
                </a:solidFill>
              </a:rPr>
              <a:pPr/>
              <a:t>19</a:t>
            </a:fld>
            <a:endParaRPr lang="en-US" sz="800" b="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6913" y="509588"/>
            <a:ext cx="3398837" cy="2549525"/>
          </a:xfrm>
        </p:spPr>
      </p:sp>
      <p:sp>
        <p:nvSpPr>
          <p:cNvPr id="3" name="Notes Placeholder 2"/>
          <p:cNvSpPr>
            <a:spLocks noGrp="1"/>
          </p:cNvSpPr>
          <p:nvPr>
            <p:ph type="body" idx="1"/>
          </p:nvPr>
        </p:nvSpPr>
        <p:spPr/>
        <p:txBody>
          <a:bodyPr/>
          <a:lstStyle/>
          <a:p>
            <a:r>
              <a:rPr lang="en-US" dirty="0" smtClean="0"/>
              <a:t>Cloud</a:t>
            </a:r>
            <a:r>
              <a:rPr lang="en-US" baseline="0" dirty="0" smtClean="0"/>
              <a:t> has no controller, so no bottleneck </a:t>
            </a:r>
            <a:endParaRPr lang="en-US" dirty="0"/>
          </a:p>
        </p:txBody>
      </p:sp>
      <p:sp>
        <p:nvSpPr>
          <p:cNvPr id="4" name="Slide Number Placeholder 3"/>
          <p:cNvSpPr>
            <a:spLocks noGrp="1"/>
          </p:cNvSpPr>
          <p:nvPr>
            <p:ph type="sldNum" sz="quarter" idx="10"/>
          </p:nvPr>
        </p:nvSpPr>
        <p:spPr/>
        <p:txBody>
          <a:bodyPr/>
          <a:lstStyle/>
          <a:p>
            <a:fld id="{C164803D-2C1B-E943-B5C9-EB0FBF688830}" type="slidenum">
              <a:rPr lang="en-US" smtClean="0"/>
              <a:pPr/>
              <a:t>20</a:t>
            </a:fld>
            <a:endParaRPr lang="en-US"/>
          </a:p>
        </p:txBody>
      </p:sp>
    </p:spTree>
    <p:extLst>
      <p:ext uri="{BB962C8B-B14F-4D97-AF65-F5344CB8AC3E}">
        <p14:creationId xmlns:p14="http://schemas.microsoft.com/office/powerpoint/2010/main" val="2215637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6913" y="509588"/>
            <a:ext cx="3398837"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27DEB3-05B2-4903-9748-913D5FED09E8}"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96021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6913" y="509588"/>
            <a:ext cx="3398837" cy="2549525"/>
          </a:xfrm>
        </p:spPr>
      </p:sp>
      <p:sp>
        <p:nvSpPr>
          <p:cNvPr id="3" name="Notes Placeholder 2"/>
          <p:cNvSpPr>
            <a:spLocks noGrp="1"/>
          </p:cNvSpPr>
          <p:nvPr>
            <p:ph type="body" idx="1"/>
          </p:nvPr>
        </p:nvSpPr>
        <p:spPr/>
        <p:txBody>
          <a:bodyPr/>
          <a:lstStyle/>
          <a:p>
            <a:pPr lvl="1"/>
            <a:r>
              <a:rPr lang="en-US" sz="2000" b="1" dirty="0" smtClean="0"/>
              <a:t>Onsite or Private Cloud –</a:t>
            </a:r>
            <a:r>
              <a:rPr lang="en-US" sz="2000" b="1" dirty="0" smtClean="0">
                <a:solidFill>
                  <a:srgbClr val="FF0000"/>
                </a:solidFill>
              </a:rPr>
              <a:t>the majority of the market at this time</a:t>
            </a:r>
            <a:r>
              <a:rPr lang="en-US" sz="2000" dirty="0" smtClean="0"/>
              <a:t>. </a:t>
            </a:r>
          </a:p>
          <a:p>
            <a:pPr marL="749300" lvl="1" indent="-342900">
              <a:buFont typeface="Arial" panose="020B0604020202020204" pitchFamily="34" charset="0"/>
              <a:buChar char="•"/>
            </a:pPr>
            <a:r>
              <a:rPr lang="en-US" sz="2000" dirty="0" smtClean="0"/>
              <a:t>Centralizing control and management of infrastructure in Data Centers, controlled entirely by IT, is the only acceptable method of operation. </a:t>
            </a:r>
          </a:p>
          <a:p>
            <a:pPr marL="749300" lvl="1" indent="-342900">
              <a:buFont typeface="Arial" panose="020B0604020202020204" pitchFamily="34" charset="0"/>
              <a:buChar char="•"/>
            </a:pPr>
            <a:r>
              <a:rPr lang="en-US" sz="2000" dirty="0" smtClean="0"/>
              <a:t>“</a:t>
            </a:r>
            <a:r>
              <a:rPr lang="en-US" sz="2000" b="1" dirty="0" smtClean="0">
                <a:solidFill>
                  <a:srgbClr val="FF0000"/>
                </a:solidFill>
              </a:rPr>
              <a:t>Private Cloud” is the preferred implementation model for controlling and managing network infrastructure then go with Enterprise Networking Mobility Solution</a:t>
            </a:r>
            <a:endParaRPr lang="en-US" sz="2000" dirty="0" smtClean="0"/>
          </a:p>
          <a:p>
            <a:pPr lvl="1"/>
            <a:endParaRPr lang="en-US" sz="2000" dirty="0" smtClean="0"/>
          </a:p>
          <a:p>
            <a:pPr lvl="1"/>
            <a:r>
              <a:rPr lang="en-US" sz="2000" b="1" dirty="0" smtClean="0"/>
              <a:t>Public Cloud – </a:t>
            </a:r>
            <a:r>
              <a:rPr lang="en-US" sz="2000" dirty="0" smtClean="0"/>
              <a:t>is an increasingly popular implementation </a:t>
            </a:r>
          </a:p>
          <a:p>
            <a:pPr marL="749300" lvl="1" indent="-342900">
              <a:buFont typeface="Arial" panose="020B0604020202020204" pitchFamily="34" charset="0"/>
              <a:buChar char="•"/>
            </a:pPr>
            <a:r>
              <a:rPr lang="en-US" sz="2000" b="1" dirty="0" smtClean="0">
                <a:solidFill>
                  <a:srgbClr val="FFFF00"/>
                </a:solidFill>
              </a:rPr>
              <a:t>Control and management of the network infrastructure happens via the </a:t>
            </a:r>
            <a:r>
              <a:rPr lang="en-US" sz="2000" b="1" u="sng" dirty="0" smtClean="0">
                <a:solidFill>
                  <a:srgbClr val="FFFF00"/>
                </a:solidFill>
              </a:rPr>
              <a:t>Public Cloud</a:t>
            </a:r>
            <a:r>
              <a:rPr lang="en-US" sz="2000" dirty="0" smtClean="0"/>
              <a:t>. must be comfortable with abstracting control and management to the Public Cloud. network Data traffic is not going to the cloud (unless configured to do so) which means full network operation is still happening if the Internet connection goes away.  </a:t>
            </a:r>
          </a:p>
          <a:p>
            <a:pPr marL="749300" lvl="1" indent="-342900">
              <a:buFont typeface="Arial" panose="020B0604020202020204" pitchFamily="34" charset="0"/>
              <a:buChar char="•"/>
            </a:pPr>
            <a:r>
              <a:rPr lang="en-US" sz="2000" dirty="0" smtClean="0"/>
              <a:t>Only </a:t>
            </a:r>
            <a:r>
              <a:rPr lang="en-US" sz="2000" dirty="0" err="1" smtClean="0"/>
              <a:t>config</a:t>
            </a:r>
            <a:r>
              <a:rPr lang="en-US" sz="2000" dirty="0" smtClean="0"/>
              <a:t> changes and up-to-date statistics will be affected.  </a:t>
            </a:r>
          </a:p>
          <a:p>
            <a:pPr marL="749300" lvl="1" indent="-342900">
              <a:buFont typeface="Arial" panose="020B0604020202020204" pitchFamily="34" charset="0"/>
              <a:buChar char="•"/>
            </a:pPr>
            <a:r>
              <a:rPr lang="en-US" sz="2000" dirty="0" smtClean="0"/>
              <a:t> </a:t>
            </a:r>
            <a:r>
              <a:rPr lang="en-US" sz="2000" b="1" dirty="0" smtClean="0">
                <a:solidFill>
                  <a:srgbClr val="FFFF00"/>
                </a:solidFill>
              </a:rPr>
              <a:t>If “Public Cloud” is the preferred implementation model for controlling and managing network infrastructure then go with Cloud Networking Mobility Solution</a:t>
            </a:r>
            <a:r>
              <a:rPr lang="en-US" sz="2000" dirty="0" smtClean="0">
                <a:solidFill>
                  <a:srgbClr val="FFFF00"/>
                </a:solidFill>
              </a:rPr>
              <a:t>.  </a:t>
            </a:r>
          </a:p>
          <a:p>
            <a:pPr marL="457200" indent="-457200">
              <a:buFont typeface="Arial" pitchFamily="34" charset="0"/>
              <a:buChar char="•"/>
            </a:pPr>
            <a:endParaRPr lang="en-US" sz="1200" b="1" i="1" u="sng" dirty="0" smtClean="0"/>
          </a:p>
          <a:p>
            <a:pPr marL="457200" indent="-457200">
              <a:buFont typeface="Arial" pitchFamily="34" charset="0"/>
              <a:buChar char="•"/>
            </a:pPr>
            <a:r>
              <a:rPr lang="en-US" sz="1200" b="1" i="1" u="sng" dirty="0" smtClean="0"/>
              <a:t>Cisco Enterprise Unified Access </a:t>
            </a:r>
            <a:r>
              <a:rPr lang="en-US" sz="1200" i="1" dirty="0" smtClean="0"/>
              <a:t>has been optimized for Enterprise customers who view the network as an innovation platform and demand granular control and deployment flexibility.</a:t>
            </a:r>
          </a:p>
          <a:p>
            <a:endParaRPr lang="en-US" sz="1200" i="1" dirty="0" smtClean="0"/>
          </a:p>
          <a:p>
            <a:pPr marL="457200" indent="-457200">
              <a:buFont typeface="Arial" pitchFamily="34" charset="0"/>
              <a:buChar char="•"/>
            </a:pPr>
            <a:r>
              <a:rPr lang="en-US" sz="1200" b="1" i="1" u="sng" dirty="0" smtClean="0"/>
              <a:t>Cloud Managed Unified Access </a:t>
            </a:r>
            <a:r>
              <a:rPr lang="en-US" sz="1200" i="1" dirty="0" smtClean="0"/>
              <a:t>has been optimized for Enterprise customers who view the network more as a service and favor simplified deployment and management above all else. </a:t>
            </a:r>
          </a:p>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24</a:t>
            </a:fld>
            <a:endParaRPr lang="en-US"/>
          </a:p>
        </p:txBody>
      </p:sp>
    </p:spTree>
    <p:extLst>
      <p:ext uri="{BB962C8B-B14F-4D97-AF65-F5344CB8AC3E}">
        <p14:creationId xmlns:p14="http://schemas.microsoft.com/office/powerpoint/2010/main" val="294675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6913" y="509588"/>
            <a:ext cx="3398837"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4DB1A0-0817-40FC-93B0-F46CC1223C41}"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290851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dirty="0">
              <a:latin typeface="Arial" charset="0"/>
              <a:ea typeface="MS PGothic" charset="0"/>
              <a:cs typeface="MS PGothic" charset="0"/>
            </a:endParaRPr>
          </a:p>
        </p:txBody>
      </p:sp>
      <p:sp>
        <p:nvSpPr>
          <p:cNvPr id="116740" name="Slide Number Placeholder 3"/>
          <p:cNvSpPr>
            <a:spLocks noGrp="1"/>
          </p:cNvSpPr>
          <p:nvPr>
            <p:ph type="sldNum" sz="quarter" idx="4294967295"/>
          </p:nvPr>
        </p:nvSpPr>
        <p:spPr bwMode="auto">
          <a:xfrm>
            <a:off x="5591517" y="6455932"/>
            <a:ext cx="4278903" cy="340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iscoSans ExtraLight" charset="0"/>
                <a:ea typeface="MS PGothic" charset="0"/>
                <a:cs typeface="MS PGothic" charset="0"/>
              </a:defRPr>
            </a:lvl1pPr>
            <a:lvl2pPr marL="37931725" indent="-37474525" eaLnBrk="0" hangingPunct="0">
              <a:defRPr sz="2400">
                <a:solidFill>
                  <a:schemeClr val="tx1"/>
                </a:solidFill>
                <a:latin typeface="CiscoSans ExtraLight" charset="0"/>
                <a:ea typeface="MS PGothic" charset="0"/>
                <a:cs typeface="MS PGothic" charset="0"/>
              </a:defRPr>
            </a:lvl2pPr>
            <a:lvl3pPr eaLnBrk="0" hangingPunct="0">
              <a:defRPr sz="2400">
                <a:solidFill>
                  <a:schemeClr val="tx1"/>
                </a:solidFill>
                <a:latin typeface="CiscoSans ExtraLight" charset="0"/>
                <a:ea typeface="MS PGothic" charset="0"/>
                <a:cs typeface="MS PGothic" charset="0"/>
              </a:defRPr>
            </a:lvl3pPr>
            <a:lvl4pPr eaLnBrk="0" hangingPunct="0">
              <a:defRPr sz="2400">
                <a:solidFill>
                  <a:schemeClr val="tx1"/>
                </a:solidFill>
                <a:latin typeface="CiscoSans ExtraLight" charset="0"/>
                <a:ea typeface="MS PGothic" charset="0"/>
                <a:cs typeface="MS PGothic" charset="0"/>
              </a:defRPr>
            </a:lvl4pPr>
            <a:lvl5pPr eaLnBrk="0" hangingPunct="0">
              <a:defRPr sz="2400">
                <a:solidFill>
                  <a:schemeClr val="tx1"/>
                </a:solidFill>
                <a:latin typeface="CiscoSans ExtraLight" charset="0"/>
                <a:ea typeface="MS PGothic" charset="0"/>
                <a:cs typeface="MS PGothic" charset="0"/>
              </a:defRPr>
            </a:lvl5pPr>
            <a:lvl6pPr marL="457200" eaLnBrk="0" fontAlgn="base" hangingPunct="0">
              <a:spcBef>
                <a:spcPct val="0"/>
              </a:spcBef>
              <a:spcAft>
                <a:spcPct val="0"/>
              </a:spcAft>
              <a:defRPr sz="2400">
                <a:solidFill>
                  <a:schemeClr val="tx1"/>
                </a:solidFill>
                <a:latin typeface="CiscoSans ExtraLight" charset="0"/>
                <a:ea typeface="MS PGothic" charset="0"/>
                <a:cs typeface="MS PGothic" charset="0"/>
              </a:defRPr>
            </a:lvl6pPr>
            <a:lvl7pPr marL="914400" eaLnBrk="0" fontAlgn="base" hangingPunct="0">
              <a:spcBef>
                <a:spcPct val="0"/>
              </a:spcBef>
              <a:spcAft>
                <a:spcPct val="0"/>
              </a:spcAft>
              <a:defRPr sz="2400">
                <a:solidFill>
                  <a:schemeClr val="tx1"/>
                </a:solidFill>
                <a:latin typeface="CiscoSans ExtraLight" charset="0"/>
                <a:ea typeface="MS PGothic" charset="0"/>
                <a:cs typeface="MS PGothic" charset="0"/>
              </a:defRPr>
            </a:lvl7pPr>
            <a:lvl8pPr marL="1371600" eaLnBrk="0" fontAlgn="base" hangingPunct="0">
              <a:spcBef>
                <a:spcPct val="0"/>
              </a:spcBef>
              <a:spcAft>
                <a:spcPct val="0"/>
              </a:spcAft>
              <a:defRPr sz="2400">
                <a:solidFill>
                  <a:schemeClr val="tx1"/>
                </a:solidFill>
                <a:latin typeface="CiscoSans ExtraLight" charset="0"/>
                <a:ea typeface="MS PGothic" charset="0"/>
                <a:cs typeface="MS PGothic" charset="0"/>
              </a:defRPr>
            </a:lvl8pPr>
            <a:lvl9pPr marL="1828800" eaLnBrk="0" fontAlgn="base" hangingPunct="0">
              <a:spcBef>
                <a:spcPct val="0"/>
              </a:spcBef>
              <a:spcAft>
                <a:spcPct val="0"/>
              </a:spcAft>
              <a:defRPr sz="2400">
                <a:solidFill>
                  <a:schemeClr val="tx1"/>
                </a:solidFill>
                <a:latin typeface="CiscoSans ExtraLight" charset="0"/>
                <a:ea typeface="MS PGothic" charset="0"/>
                <a:cs typeface="MS PGothic" charset="0"/>
              </a:defRPr>
            </a:lvl9pPr>
          </a:lstStyle>
          <a:p>
            <a:pPr eaLnBrk="1" hangingPunct="1"/>
            <a:fld id="{8DD7C16A-5E34-224A-871B-7B70EF2507E6}" type="slidenum">
              <a:rPr lang="en-US" sz="1800"/>
              <a:pPr eaLnBrk="1" hangingPunct="1"/>
              <a:t>2</a:t>
            </a:fld>
            <a:endParaRPr lang="en-US"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9687B7-D2EA-48B2-B44B-9E616AB7B490}" type="slidenum">
              <a:rPr lang="en-US" altLang="en-US" smtClean="0"/>
              <a:pPr eaLnBrk="1" hangingPunct="1"/>
              <a:t>6</a:t>
            </a:fld>
            <a:endParaRPr lang="en-US" altLang="en-US" smtClean="0"/>
          </a:p>
        </p:txBody>
      </p:sp>
      <p:sp>
        <p:nvSpPr>
          <p:cNvPr id="482307" name="Rectangle 2"/>
          <p:cNvSpPr>
            <a:spLocks noGrp="1" noRot="1" noChangeAspect="1" noChangeArrowheads="1" noTextEdit="1"/>
          </p:cNvSpPr>
          <p:nvPr>
            <p:ph type="sldImg"/>
          </p:nvPr>
        </p:nvSpPr>
        <p:spPr>
          <a:solidFill>
            <a:srgbClr val="FFFFFF"/>
          </a:solidFill>
          <a:ln/>
        </p:spPr>
      </p:sp>
      <p:sp>
        <p:nvSpPr>
          <p:cNvPr id="48230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ltLang="en-US" sz="1000" dirty="0" smtClean="0"/>
              <a:t>Discuss lifetime of a wireless</a:t>
            </a:r>
            <a:r>
              <a:rPr lang="en-US" altLang="en-US" sz="1000" baseline="0" dirty="0" smtClean="0"/>
              <a:t> AP</a:t>
            </a:r>
            <a:endParaRPr lang="en-US" altLang="en-US" sz="10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clients that are available today.. When is Wave 2 coming</a:t>
            </a:r>
            <a:endParaRPr lang="en-US" dirty="0"/>
          </a:p>
        </p:txBody>
      </p:sp>
    </p:spTree>
    <p:extLst>
      <p:ext uri="{BB962C8B-B14F-4D97-AF65-F5344CB8AC3E}">
        <p14:creationId xmlns:p14="http://schemas.microsoft.com/office/powerpoint/2010/main" val="300147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6913" y="509588"/>
            <a:ext cx="3398837" cy="2549525"/>
          </a:xfrm>
        </p:spPr>
      </p:sp>
      <p:sp>
        <p:nvSpPr>
          <p:cNvPr id="3" name="Notes Placeholder 2"/>
          <p:cNvSpPr>
            <a:spLocks noGrp="1"/>
          </p:cNvSpPr>
          <p:nvPr>
            <p:ph type="body" idx="1"/>
          </p:nvPr>
        </p:nvSpPr>
        <p:spPr/>
        <p:txBody>
          <a:bodyPr/>
          <a:lstStyle/>
          <a:p>
            <a:r>
              <a:rPr lang="en-US" dirty="0" smtClean="0"/>
              <a:t>Focus on stream definition</a:t>
            </a:r>
          </a:p>
          <a:p>
            <a:r>
              <a:rPr lang="en-US" dirty="0" smtClean="0"/>
              <a:t>Different</a:t>
            </a:r>
            <a:r>
              <a:rPr lang="en-US" baseline="0" dirty="0" smtClean="0"/>
              <a:t> </a:t>
            </a:r>
            <a:r>
              <a:rPr lang="en-US" baseline="0" dirty="0" err="1" smtClean="0"/>
              <a:t>thruputs</a:t>
            </a:r>
            <a:r>
              <a:rPr lang="en-US" baseline="0" dirty="0" smtClean="0"/>
              <a:t> of devices</a:t>
            </a:r>
          </a:p>
          <a:p>
            <a:r>
              <a:rPr lang="en-US" baseline="0" dirty="0" smtClean="0"/>
              <a:t>Battery savings, </a:t>
            </a:r>
          </a:p>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8</a:t>
            </a:fld>
            <a:endParaRPr lang="en-US"/>
          </a:p>
        </p:txBody>
      </p:sp>
    </p:spTree>
    <p:extLst>
      <p:ext uri="{BB962C8B-B14F-4D97-AF65-F5344CB8AC3E}">
        <p14:creationId xmlns:p14="http://schemas.microsoft.com/office/powerpoint/2010/main" val="1160240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6913" y="509588"/>
            <a:ext cx="3398837" cy="2549525"/>
          </a:xfrm>
        </p:spPr>
      </p:sp>
      <p:sp>
        <p:nvSpPr>
          <p:cNvPr id="3" name="Notes Placeholder 2"/>
          <p:cNvSpPr>
            <a:spLocks noGrp="1"/>
          </p:cNvSpPr>
          <p:nvPr>
            <p:ph type="body" idx="1"/>
          </p:nvPr>
        </p:nvSpPr>
        <p:spPr/>
        <p:txBody>
          <a:bodyPr/>
          <a:lstStyle/>
          <a:p>
            <a:r>
              <a:rPr lang="en-US" dirty="0" smtClean="0"/>
              <a:t>Wave 2 with single</a:t>
            </a:r>
            <a:r>
              <a:rPr lang="en-US" baseline="0" dirty="0" smtClean="0"/>
              <a:t> stream /AP as a switch</a:t>
            </a:r>
          </a:p>
          <a:p>
            <a:r>
              <a:rPr lang="en-US" baseline="0" dirty="0" smtClean="0"/>
              <a:t>Wave 2 with 3 stream… AP MAY be a switch/may be a hub, depends on clients and # of streams available. </a:t>
            </a:r>
          </a:p>
          <a:p>
            <a:endParaRPr lang="en-US" baseline="0" dirty="0" smtClean="0"/>
          </a:p>
          <a:p>
            <a:r>
              <a:rPr lang="en-US" baseline="0" dirty="0" smtClean="0"/>
              <a:t>Bottom line.. Wave2 has SOME benefit.. But may not know until we get there. </a:t>
            </a:r>
          </a:p>
        </p:txBody>
      </p:sp>
      <p:sp>
        <p:nvSpPr>
          <p:cNvPr id="4" name="Slide Number Placeholder 3"/>
          <p:cNvSpPr>
            <a:spLocks noGrp="1"/>
          </p:cNvSpPr>
          <p:nvPr>
            <p:ph type="sldNum" sz="quarter" idx="10"/>
          </p:nvPr>
        </p:nvSpPr>
        <p:spPr/>
        <p:txBody>
          <a:bodyPr/>
          <a:lstStyle/>
          <a:p>
            <a:fld id="{602DB87D-6B77-4EDA-945D-D9A3E7BC547C}" type="slidenum">
              <a:rPr lang="en-US" smtClean="0"/>
              <a:t>9</a:t>
            </a:fld>
            <a:endParaRPr lang="en-US"/>
          </a:p>
        </p:txBody>
      </p:sp>
    </p:spTree>
    <p:extLst>
      <p:ext uri="{BB962C8B-B14F-4D97-AF65-F5344CB8AC3E}">
        <p14:creationId xmlns:p14="http://schemas.microsoft.com/office/powerpoint/2010/main" val="1160240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Slide Image Placeholder 1"/>
          <p:cNvSpPr>
            <a:spLocks noGrp="1" noRot="1" noChangeAspect="1" noTextEdit="1"/>
          </p:cNvSpPr>
          <p:nvPr>
            <p:ph type="sldImg"/>
          </p:nvPr>
        </p:nvSpPr>
        <p:spPr>
          <a:xfrm>
            <a:off x="3236913" y="509588"/>
            <a:ext cx="3400425" cy="2549525"/>
          </a:xfrm>
          <a:ln/>
        </p:spPr>
      </p:sp>
      <p:sp>
        <p:nvSpPr>
          <p:cNvPr id="77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rPr>
              <a:t>Focus on 3 primary architectures- don’t spend much time here</a:t>
            </a:r>
          </a:p>
          <a:p>
            <a:endParaRPr lang="en-US" dirty="0" smtClean="0">
              <a:latin typeface="Arial" pitchFamily="34" charset="0"/>
            </a:endParaRPr>
          </a:p>
        </p:txBody>
      </p:sp>
      <p:sp>
        <p:nvSpPr>
          <p:cNvPr id="77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751" eaLnBrk="0" hangingPunct="0">
              <a:defRPr sz="2400" b="1">
                <a:solidFill>
                  <a:schemeClr val="tx1"/>
                </a:solidFill>
                <a:latin typeface="Arial" pitchFamily="34" charset="0"/>
              </a:defRPr>
            </a:lvl1pPr>
            <a:lvl2pPr marL="737601" indent="-283693" defTabSz="885751" eaLnBrk="0" hangingPunct="0">
              <a:defRPr sz="2400" b="1">
                <a:solidFill>
                  <a:schemeClr val="tx1"/>
                </a:solidFill>
                <a:latin typeface="Arial" pitchFamily="34" charset="0"/>
              </a:defRPr>
            </a:lvl2pPr>
            <a:lvl3pPr marL="1134770" indent="-226954" defTabSz="885751" eaLnBrk="0" hangingPunct="0">
              <a:defRPr sz="2400" b="1">
                <a:solidFill>
                  <a:schemeClr val="tx1"/>
                </a:solidFill>
                <a:latin typeface="Arial" pitchFamily="34" charset="0"/>
              </a:defRPr>
            </a:lvl3pPr>
            <a:lvl4pPr marL="1588679" indent="-226954" defTabSz="885751" eaLnBrk="0" hangingPunct="0">
              <a:defRPr sz="2400" b="1">
                <a:solidFill>
                  <a:schemeClr val="tx1"/>
                </a:solidFill>
                <a:latin typeface="Arial" pitchFamily="34" charset="0"/>
              </a:defRPr>
            </a:lvl4pPr>
            <a:lvl5pPr marL="2042587" indent="-226954" defTabSz="885751" eaLnBrk="0" hangingPunct="0">
              <a:defRPr sz="2400" b="1">
                <a:solidFill>
                  <a:schemeClr val="tx1"/>
                </a:solidFill>
                <a:latin typeface="Arial" pitchFamily="34" charset="0"/>
              </a:defRPr>
            </a:lvl5pPr>
            <a:lvl6pPr marL="2496495" indent="-226954" defTabSz="885751" eaLnBrk="0" fontAlgn="base" hangingPunct="0">
              <a:spcBef>
                <a:spcPct val="0"/>
              </a:spcBef>
              <a:spcAft>
                <a:spcPct val="0"/>
              </a:spcAft>
              <a:defRPr sz="2400" b="1">
                <a:solidFill>
                  <a:schemeClr val="tx1"/>
                </a:solidFill>
                <a:latin typeface="Arial" pitchFamily="34" charset="0"/>
              </a:defRPr>
            </a:lvl6pPr>
            <a:lvl7pPr marL="2950403" indent="-226954" defTabSz="885751" eaLnBrk="0" fontAlgn="base" hangingPunct="0">
              <a:spcBef>
                <a:spcPct val="0"/>
              </a:spcBef>
              <a:spcAft>
                <a:spcPct val="0"/>
              </a:spcAft>
              <a:defRPr sz="2400" b="1">
                <a:solidFill>
                  <a:schemeClr val="tx1"/>
                </a:solidFill>
                <a:latin typeface="Arial" pitchFamily="34" charset="0"/>
              </a:defRPr>
            </a:lvl7pPr>
            <a:lvl8pPr marL="3404311" indent="-226954" defTabSz="885751" eaLnBrk="0" fontAlgn="base" hangingPunct="0">
              <a:spcBef>
                <a:spcPct val="0"/>
              </a:spcBef>
              <a:spcAft>
                <a:spcPct val="0"/>
              </a:spcAft>
              <a:defRPr sz="2400" b="1">
                <a:solidFill>
                  <a:schemeClr val="tx1"/>
                </a:solidFill>
                <a:latin typeface="Arial" pitchFamily="34" charset="0"/>
              </a:defRPr>
            </a:lvl8pPr>
            <a:lvl9pPr marL="3858219" indent="-226954" defTabSz="885751" eaLnBrk="0" fontAlgn="base" hangingPunct="0">
              <a:spcBef>
                <a:spcPct val="0"/>
              </a:spcBef>
              <a:spcAft>
                <a:spcPct val="0"/>
              </a:spcAft>
              <a:defRPr sz="2400" b="1">
                <a:solidFill>
                  <a:schemeClr val="tx1"/>
                </a:solidFill>
                <a:latin typeface="Arial" pitchFamily="34" charset="0"/>
              </a:defRPr>
            </a:lvl9pPr>
          </a:lstStyle>
          <a:p>
            <a:fld id="{E3CC8CA7-0AAE-46F4-930F-27FE59DADBA6}" type="slidenum">
              <a:rPr lang="en-US" sz="800" b="0">
                <a:solidFill>
                  <a:srgbClr val="000000"/>
                </a:solidFill>
              </a:rPr>
              <a:pPr/>
              <a:t>16</a:t>
            </a:fld>
            <a:endParaRPr lang="en-US" sz="800" b="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Rot="1" noChangeAspect="1" noChangeArrowheads="1" noTextEdit="1"/>
          </p:cNvSpPr>
          <p:nvPr>
            <p:ph type="sldImg"/>
          </p:nvPr>
        </p:nvSpPr>
        <p:spPr>
          <a:xfrm>
            <a:off x="3236913" y="509588"/>
            <a:ext cx="3400425" cy="2551112"/>
          </a:xfrm>
          <a:ln/>
        </p:spPr>
      </p:sp>
      <p:sp>
        <p:nvSpPr>
          <p:cNvPr id="757763" name="Rectangle 3"/>
          <p:cNvSpPr>
            <a:spLocks noGrp="1" noChangeArrowheads="1"/>
          </p:cNvSpPr>
          <p:nvPr>
            <p:ph type="body" idx="1"/>
          </p:nvPr>
        </p:nvSpPr>
        <p:spPr>
          <a:xfrm>
            <a:off x="1316957" y="3226395"/>
            <a:ext cx="7238750" cy="30616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Talk about possibility of overwhelming the Controller</a:t>
            </a:r>
            <a:r>
              <a:rPr lang="en-US" baseline="0" dirty="0" smtClean="0">
                <a:latin typeface="Arial" pitchFamily="34" charset="0"/>
              </a:rPr>
              <a:t> </a:t>
            </a:r>
            <a:r>
              <a:rPr lang="en-US" dirty="0" smtClean="0">
                <a:latin typeface="Arial" pitchFamily="34" charset="0"/>
              </a:rPr>
              <a:t>with a large </a:t>
            </a:r>
            <a:r>
              <a:rPr lang="en-US" dirty="0" err="1" smtClean="0">
                <a:latin typeface="Arial" pitchFamily="34" charset="0"/>
              </a:rPr>
              <a:t>numbe</a:t>
            </a:r>
            <a:r>
              <a:rPr lang="en-US" dirty="0" smtClean="0">
                <a:latin typeface="Arial" pitchFamily="34" charset="0"/>
              </a:rPr>
              <a:t> </a:t>
            </a:r>
            <a:r>
              <a:rPr lang="en-US" dirty="0" err="1" smtClean="0">
                <a:latin typeface="Arial" pitchFamily="34" charset="0"/>
              </a:rPr>
              <a:t>ros</a:t>
            </a:r>
            <a:r>
              <a:rPr lang="en-US" dirty="0" smtClean="0">
                <a:latin typeface="Arial" pitchFamily="34" charset="0"/>
              </a:rPr>
              <a:t> 802.11ac APs and Clients</a:t>
            </a:r>
          </a:p>
          <a:p>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Rot="1" noChangeAspect="1" noChangeArrowheads="1" noTextEdit="1"/>
          </p:cNvSpPr>
          <p:nvPr>
            <p:ph type="sldImg"/>
          </p:nvPr>
        </p:nvSpPr>
        <p:spPr>
          <a:xfrm>
            <a:off x="3028950" y="179388"/>
            <a:ext cx="3894138" cy="2919412"/>
          </a:xfrm>
          <a:ln/>
        </p:spPr>
      </p:sp>
      <p:sp>
        <p:nvSpPr>
          <p:cNvPr id="778243" name="Rectangle 3"/>
          <p:cNvSpPr>
            <a:spLocks noGrp="1" noChangeArrowheads="1"/>
          </p:cNvSpPr>
          <p:nvPr>
            <p:ph type="body" idx="1"/>
          </p:nvPr>
        </p:nvSpPr>
        <p:spPr>
          <a:xfrm>
            <a:off x="572787" y="3201675"/>
            <a:ext cx="8621104" cy="3108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1" tIns="45165" rIns="90331" bIns="45165"/>
          <a:lstStyle/>
          <a:p>
            <a:r>
              <a:rPr lang="en-US" dirty="0" err="1" smtClean="0">
                <a:latin typeface="Arial" pitchFamily="34" charset="0"/>
              </a:rPr>
              <a:t>Floex</a:t>
            </a:r>
            <a:r>
              <a:rPr lang="en-US" dirty="0" smtClean="0">
                <a:latin typeface="Arial" pitchFamily="34" charset="0"/>
              </a:rPr>
              <a:t> can be used </a:t>
            </a:r>
            <a:r>
              <a:rPr lang="en-US" dirty="0" err="1" smtClean="0">
                <a:latin typeface="Arial" pitchFamily="34" charset="0"/>
              </a:rPr>
              <a:t>teo</a:t>
            </a:r>
            <a:r>
              <a:rPr lang="en-US" dirty="0" smtClean="0">
                <a:latin typeface="Arial" pitchFamily="34" charset="0"/>
              </a:rPr>
              <a:t> offload some data. But</a:t>
            </a:r>
            <a:r>
              <a:rPr lang="en-US" baseline="0" dirty="0" smtClean="0">
                <a:latin typeface="Arial" pitchFamily="34" charset="0"/>
              </a:rPr>
              <a:t> is has limitations too, like AP group size. </a:t>
            </a:r>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2" name="Rounded Rectangle 31"/>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3" name="Rounded Rectangle 32"/>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36"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2013 Cisco and/or its affiliates. All rights reserved.</a:t>
            </a:r>
            <a:endParaRPr lang="en-US" sz="600" dirty="0">
              <a:solidFill>
                <a:srgbClr val="FFFFFF"/>
              </a:solidFill>
              <a:latin typeface="+mj-lt"/>
            </a:endParaRPr>
          </a:p>
        </p:txBody>
      </p:sp>
      <p:sp>
        <p:nvSpPr>
          <p:cNvPr id="2" name="Title 1"/>
          <p:cNvSpPr>
            <a:spLocks noGrp="1"/>
          </p:cNvSpPr>
          <p:nvPr>
            <p:ph type="ctrTitle" hasCustomPrompt="1"/>
          </p:nvPr>
        </p:nvSpPr>
        <p:spPr>
          <a:xfrm>
            <a:off x="235908" y="1596571"/>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3339526"/>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60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60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60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60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60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60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B_Seg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ctrTitle" hasCustomPrompt="1"/>
          </p:nvPr>
        </p:nvSpPr>
        <p:spPr>
          <a:xfrm>
            <a:off x="326168" y="28670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5" name="Rectangle 14"/>
          <p:cNvSpPr/>
          <p:nvPr userDrawn="1"/>
        </p:nvSpPr>
        <p:spPr>
          <a:xfrm>
            <a:off x="333375" y="6375853"/>
            <a:ext cx="8476488" cy="164592"/>
          </a:xfrm>
          <a:prstGeom prst="rect">
            <a:avLst/>
          </a:prstGeom>
          <a:blipFill dpi="0" rotWithShape="1">
            <a:blip r:embed="rId3" cstate="print">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8"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2013 Cisco and/or its affiliates. All rights reserved.</a:t>
            </a:r>
            <a:endParaRPr lang="en-US" sz="600" dirty="0">
              <a:solidFill>
                <a:srgbClr val="4D4D4D"/>
              </a:solidFill>
              <a:latin typeface="+mj-lt"/>
            </a:endParaRPr>
          </a:p>
        </p:txBody>
      </p:sp>
      <p:sp>
        <p:nvSpPr>
          <p:cNvPr id="19"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Tree>
    <p:extLst>
      <p:ext uri="{BB962C8B-B14F-4D97-AF65-F5344CB8AC3E}">
        <p14:creationId xmlns:p14="http://schemas.microsoft.com/office/powerpoint/2010/main" val="2469199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A_Seg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6168" y="28670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2"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3"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2013 Cisco and/or its affiliates. All rights reserved.</a:t>
            </a:r>
            <a:endParaRPr lang="en-US" sz="600" dirty="0">
              <a:solidFill>
                <a:srgbClr val="4D4D4D"/>
              </a:solidFill>
              <a:latin typeface="+mj-lt"/>
            </a:endParaRPr>
          </a:p>
        </p:txBody>
      </p:sp>
      <p:sp>
        <p:nvSpPr>
          <p:cNvPr id="14"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
        <p:nvSpPr>
          <p:cNvPr id="16" name="Rectangle 15"/>
          <p:cNvSpPr/>
          <p:nvPr userDrawn="1"/>
        </p:nvSpPr>
        <p:spPr>
          <a:xfrm>
            <a:off x="333375" y="6375853"/>
            <a:ext cx="8476488" cy="164592"/>
          </a:xfrm>
          <a:prstGeom prst="rect">
            <a:avLst/>
          </a:prstGeom>
          <a:blipFill dpi="0" rotWithShape="1">
            <a:blip r:embed="rId3" cstate="print">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B_Segu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ctrTitle" hasCustomPrompt="1"/>
          </p:nvPr>
        </p:nvSpPr>
        <p:spPr>
          <a:xfrm>
            <a:off x="326168" y="28670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5" name="Rectangle 14"/>
          <p:cNvSpPr/>
          <p:nvPr userDrawn="1"/>
        </p:nvSpPr>
        <p:spPr>
          <a:xfrm>
            <a:off x="333375" y="6375853"/>
            <a:ext cx="8476488" cy="164592"/>
          </a:xfrm>
          <a:prstGeom prst="rect">
            <a:avLst/>
          </a:prstGeom>
          <a:blipFill dpi="0" rotWithShape="1">
            <a:blip r:embed="rId3" cstate="print">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8"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9"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Tree>
    <p:extLst>
      <p:ext uri="{BB962C8B-B14F-4D97-AF65-F5344CB8AC3E}">
        <p14:creationId xmlns:p14="http://schemas.microsoft.com/office/powerpoint/2010/main" val="570349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afterEffect">
                                  <p:stCondLst>
                                    <p:cond delay="0"/>
                                  </p:stCondLst>
                                  <p:childTnLst>
                                    <p:animMotion origin="layout" path="M -2.5E-6 -4.44444E-6 L -2.5E-6 -0.86527 " pathEditMode="relative" rAng="0" ptsTypes="AA">
                                      <p:cBhvr>
                                        <p:cTn id="6" dur="2000" spd="-100000" fill="hold"/>
                                        <p:tgtEl>
                                          <p:spTgt spid="14"/>
                                        </p:tgtEl>
                                        <p:attrNameLst>
                                          <p:attrName>ppt_x</p:attrName>
                                          <p:attrName>ppt_y</p:attrName>
                                        </p:attrNameLst>
                                      </p:cBhvr>
                                      <p:rCtr x="0" y="-43264"/>
                                    </p:animMotion>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14"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2"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15" name="Rounded Rectangle 14"/>
          <p:cNvSpPr/>
          <p:nvPr userDrawn="1"/>
        </p:nvSpPr>
        <p:spPr>
          <a:xfrm>
            <a:off x="4984231" y="1411244"/>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Text Placeholder 3"/>
          <p:cNvSpPr>
            <a:spLocks noGrp="1"/>
          </p:cNvSpPr>
          <p:nvPr>
            <p:ph type="body" sz="quarter" idx="10"/>
          </p:nvPr>
        </p:nvSpPr>
        <p:spPr>
          <a:xfrm>
            <a:off x="239714"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5"/>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4" y="6586248"/>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2012 Cisco and/or its affiliates. All rights reserved.</a:t>
            </a:r>
            <a:endParaRPr lang="en-US" sz="600" kern="1200" dirty="0">
              <a:solidFill>
                <a:srgbClr val="C0C0C0"/>
              </a:solidFill>
              <a:latin typeface="+mj-lt"/>
              <a:ea typeface="+mn-ea"/>
              <a:cs typeface="+mn-cs"/>
            </a:endParaRPr>
          </a:p>
        </p:txBody>
      </p:sp>
      <p:sp>
        <p:nvSpPr>
          <p:cNvPr id="14"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pic>
        <p:nvPicPr>
          <p:cNvPr id="21" name="Picture 20" descr="verticalbar.png"/>
          <p:cNvPicPr>
            <a:picLocks noChangeAspect="1"/>
          </p:cNvPicPr>
          <p:nvPr userDrawn="1"/>
        </p:nvPicPr>
        <p:blipFill>
          <a:blip r:embed="rId2" cstate="print"/>
          <a:stretch>
            <a:fillRect/>
          </a:stretch>
        </p:blipFill>
        <p:spPr>
          <a:xfrm>
            <a:off x="4948237" y="1335315"/>
            <a:ext cx="83809" cy="4961463"/>
          </a:xfrm>
          <a:prstGeom prst="rect">
            <a:avLst/>
          </a:prstGeom>
        </p:spPr>
      </p:pic>
      <p:sp>
        <p:nvSpPr>
          <p:cNvPr id="13"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20" name="Text Placeholder 19"/>
          <p:cNvSpPr>
            <a:spLocks noGrp="1"/>
          </p:cNvSpPr>
          <p:nvPr>
            <p:ph type="body" sz="quarter" idx="14" hasCustomPrompt="1"/>
          </p:nvPr>
        </p:nvSpPr>
        <p:spPr>
          <a:xfrm>
            <a:off x="5334001" y="4876800"/>
            <a:ext cx="3200400" cy="457200"/>
          </a:xfrm>
        </p:spPr>
        <p:txBody>
          <a:bodyPr anchor="t">
            <a:noAutofit/>
          </a:bodyPr>
          <a:lstStyle>
            <a:lvl1pPr marL="0" indent="0">
              <a:buFontTx/>
              <a:buNone/>
              <a:defRPr sz="1600">
                <a:solidFill>
                  <a:schemeClr val="bg2">
                    <a:lumMod val="50000"/>
                  </a:schemeClr>
                </a:solidFill>
              </a:defRPr>
            </a:lvl1pPr>
          </a:lstStyle>
          <a:p>
            <a:pPr lvl="0"/>
            <a:r>
              <a:rPr lang="en-US" dirty="0" smtClean="0"/>
              <a:t>Source Name</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pic>
        <p:nvPicPr>
          <p:cNvPr id="15" name="Picture 14" descr="verticalbar.png"/>
          <p:cNvPicPr>
            <a:picLocks noChangeAspect="1"/>
          </p:cNvPicPr>
          <p:nvPr userDrawn="1"/>
        </p:nvPicPr>
        <p:blipFill>
          <a:blip r:embed="rId2" cstate="print"/>
          <a:stretch>
            <a:fillRect/>
          </a:stretch>
        </p:blipFill>
        <p:spPr>
          <a:xfrm>
            <a:off x="4447859" y="777667"/>
            <a:ext cx="89319" cy="5287676"/>
          </a:xfrm>
          <a:prstGeom prst="rect">
            <a:avLst/>
          </a:prstGeom>
          <a:noFill/>
          <a:ln>
            <a:noFill/>
          </a:ln>
        </p:spPr>
      </p:pic>
      <p:sp>
        <p:nvSpPr>
          <p:cNvPr id="10" name="Rectangle 4"/>
          <p:cNvSpPr>
            <a:spLocks noChangeArrowheads="1"/>
          </p:cNvSpPr>
          <p:nvPr userDrawn="1"/>
        </p:nvSpPr>
        <p:spPr bwMode="ltGray">
          <a:xfrm>
            <a:off x="251374" y="6586248"/>
            <a:ext cx="2568027" cy="175257"/>
          </a:xfrm>
          <a:prstGeom prst="rect">
            <a:avLst/>
          </a:prstGeom>
          <a:noFill/>
          <a:ln w="9525">
            <a:noFill/>
            <a:miter lim="800000"/>
            <a:headEnd/>
            <a:tailEnd/>
          </a:ln>
          <a:effectLst/>
        </p:spPr>
        <p:txBody>
          <a:bodyPr wrap="square" lIns="82124" tIns="41061" rIns="82124" bIns="41061" anchor="b" anchorCtr="0">
            <a:spAutoFit/>
          </a:bodyPr>
          <a:lstStyle/>
          <a:p>
            <a:pPr marL="0" algn="l" defTabSz="814388" rtl="0" eaLnBrk="1" latinLnBrk="0" hangingPunct="1">
              <a:lnSpc>
                <a:spcPct val="100000"/>
              </a:lnSpc>
            </a:pPr>
            <a:r>
              <a:rPr lang="en-US" sz="600" kern="1200" dirty="0" smtClean="0">
                <a:solidFill>
                  <a:srgbClr val="C0C0C0"/>
                </a:solidFill>
                <a:latin typeface="+mj-lt"/>
                <a:ea typeface="+mn-ea"/>
                <a:cs typeface="+mn-cs"/>
              </a:rPr>
              <a:t>© 2012 Cisco and/or its affiliates. All rights reserved.</a:t>
            </a:r>
            <a:endParaRPr lang="en-US" sz="600" kern="1200" dirty="0">
              <a:solidFill>
                <a:srgbClr val="C0C0C0"/>
              </a:solidFill>
              <a:latin typeface="+mj-lt"/>
              <a:ea typeface="+mn-ea"/>
              <a:cs typeface="+mn-cs"/>
            </a:endParaRPr>
          </a:p>
        </p:txBody>
      </p:sp>
      <p:sp>
        <p:nvSpPr>
          <p:cNvPr id="11"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3" name="Title 1"/>
          <p:cNvSpPr txBox="1">
            <a:spLocks/>
          </p:cNvSpPr>
          <p:nvPr userDrawn="1"/>
        </p:nvSpPr>
        <p:spPr>
          <a:xfrm>
            <a:off x="4818888" y="301752"/>
            <a:ext cx="4123944" cy="838200"/>
          </a:xfrm>
          <a:prstGeom prst="rect">
            <a:avLst/>
          </a:prstGeo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mj-cs"/>
              </a:rPr>
              <a:t>Two Column</a:t>
            </a:r>
            <a:br>
              <a:rPr kumimoji="0" lang="en-US" sz="36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mj-cs"/>
              </a:rPr>
            </a:br>
            <a:r>
              <a:rPr kumimoji="0" lang="en-US" sz="36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mj-cs"/>
              </a:rPr>
              <a:t>Title Right</a:t>
            </a:r>
            <a:endParaRPr kumimoji="0" lang="en-US" sz="3600" b="0" i="0" u="none" strike="noStrike" kern="1200" cap="none" spc="-100" normalizeH="0" baseline="0" noProof="0" dirty="0">
              <a:ln>
                <a:noFill/>
              </a:ln>
              <a:gradFill>
                <a:gsLst>
                  <a:gs pos="0">
                    <a:schemeClr val="tx1"/>
                  </a:gs>
                  <a:gs pos="100000">
                    <a:srgbClr val="01BBBB"/>
                  </a:gs>
                </a:gsLst>
                <a:lin ang="2400000" scaled="0"/>
              </a:gra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3" name="Rectangle 2"/>
          <p:cNvSpPr/>
          <p:nvPr/>
        </p:nvSpPr>
        <p:spPr>
          <a:xfrm flipV="1">
            <a:off x="217358" y="6355830"/>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Text Placeholder 12"/>
          <p:cNvSpPr>
            <a:spLocks noGrp="1"/>
          </p:cNvSpPr>
          <p:nvPr>
            <p:ph type="body" sz="quarter" idx="14"/>
          </p:nvPr>
        </p:nvSpPr>
        <p:spPr>
          <a:xfrm>
            <a:off x="244476" y="1600202"/>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1600202"/>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verticalbar.png"/>
          <p:cNvPicPr>
            <a:picLocks noChangeAspect="1"/>
          </p:cNvPicPr>
          <p:nvPr userDrawn="1"/>
        </p:nvPicPr>
        <p:blipFill>
          <a:blip r:embed="rId2" cstate="print"/>
          <a:stretch>
            <a:fillRect/>
          </a:stretch>
        </p:blipFill>
        <p:spPr>
          <a:xfrm>
            <a:off x="3038159" y="777667"/>
            <a:ext cx="89319" cy="5287676"/>
          </a:xfrm>
          <a:prstGeom prst="rect">
            <a:avLst/>
          </a:prstGeom>
          <a:noFill/>
          <a:ln>
            <a:noFill/>
          </a:ln>
        </p:spPr>
      </p:pic>
      <p:pic>
        <p:nvPicPr>
          <p:cNvPr id="18" name="Picture 17" descr="verticalbar.png"/>
          <p:cNvPicPr>
            <a:picLocks noChangeAspect="1"/>
          </p:cNvPicPr>
          <p:nvPr userDrawn="1"/>
        </p:nvPicPr>
        <p:blipFill>
          <a:blip r:embed="rId2" cstate="print"/>
          <a:stretch>
            <a:fillRect/>
          </a:stretch>
        </p:blipFill>
        <p:spPr>
          <a:xfrm>
            <a:off x="6029009" y="777667"/>
            <a:ext cx="89319" cy="5287676"/>
          </a:xfrm>
          <a:prstGeom prst="rect">
            <a:avLst/>
          </a:prstGeom>
          <a:noFill/>
          <a:ln>
            <a:noFill/>
          </a:ln>
        </p:spPr>
      </p:pic>
      <p:sp>
        <p:nvSpPr>
          <p:cNvPr id="21" name="Text Placeholder 20"/>
          <p:cNvSpPr>
            <a:spLocks noGrp="1" noChangeAspect="1"/>
          </p:cNvSpPr>
          <p:nvPr>
            <p:ph type="body" sz="quarter" idx="17"/>
          </p:nvPr>
        </p:nvSpPr>
        <p:spPr>
          <a:xfrm>
            <a:off x="219457" y="37011"/>
            <a:ext cx="2670048" cy="1215717"/>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5" y="37011"/>
            <a:ext cx="2670048" cy="1215717"/>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37011"/>
            <a:ext cx="2670048" cy="1215717"/>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userDrawn="1"/>
        </p:nvSpPr>
        <p:spPr>
          <a:xfrm>
            <a:off x="0" y="6339113"/>
            <a:ext cx="9144000" cy="2718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7" y="6062116"/>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B 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2" name="Rounded Rectangle 31"/>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3" name="Rounded Rectangle 32"/>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36"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2" name="Title 1"/>
          <p:cNvSpPr>
            <a:spLocks noGrp="1"/>
          </p:cNvSpPr>
          <p:nvPr>
            <p:ph type="ctrTitle" hasCustomPrompt="1"/>
          </p:nvPr>
        </p:nvSpPr>
        <p:spPr>
          <a:xfrm>
            <a:off x="235908" y="1596571"/>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3339526"/>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pic>
        <p:nvPicPr>
          <p:cNvPr id="38" name="Picture 37" descr="1CiscoUA_Template_v2.png"/>
          <p:cNvPicPr>
            <a:picLocks noChangeAspect="1"/>
          </p:cNvPicPr>
          <p:nvPr userDrawn="1"/>
        </p:nvPicPr>
        <p:blipFill>
          <a:blip r:embed="rId3"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7" y="5852162"/>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8" y="6355830"/>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rm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28" y="777667"/>
            <a:ext cx="89319" cy="5287676"/>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4" y="4279394"/>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14" y="311152"/>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2" name="Title 1"/>
          <p:cNvSpPr>
            <a:spLocks noGrp="1"/>
          </p:cNvSpPr>
          <p:nvPr>
            <p:ph type="ctrTitle" hasCustomPrompt="1"/>
          </p:nvPr>
        </p:nvSpPr>
        <p:spPr>
          <a:xfrm>
            <a:off x="208694"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31" name="Picture Placeholder 30"/>
          <p:cNvSpPr>
            <a:spLocks noGrp="1"/>
          </p:cNvSpPr>
          <p:nvPr>
            <p:ph type="pic" sz="quarter" idx="10" hasCustomPrompt="1"/>
          </p:nvPr>
        </p:nvSpPr>
        <p:spPr>
          <a:xfrm>
            <a:off x="5540376" y="1917700"/>
            <a:ext cx="2676525" cy="2889250"/>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2"/>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1" name="Rounded Rectangle 10"/>
          <p:cNvSpPr/>
          <p:nvPr userDrawn="1"/>
        </p:nvSpPr>
        <p:spPr>
          <a:xfrm rot="10800000">
            <a:off x="1013792"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Rounded Rectangle 12"/>
          <p:cNvSpPr/>
          <p:nvPr/>
        </p:nvSpPr>
        <p:spPr>
          <a:xfrm>
            <a:off x="8105452"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p:cNvSpPr>
            <a:spLocks noGrp="1"/>
          </p:cNvSpPr>
          <p:nvPr>
            <p:ph type="title"/>
          </p:nvPr>
        </p:nvSpPr>
        <p:spPr>
          <a:xfrm>
            <a:off x="237744" y="484634"/>
            <a:ext cx="8755128" cy="4372131"/>
          </a:xfrm>
        </p:spPr>
        <p:txBody>
          <a:bodyPr anchor="b" anchorCtr="0"/>
          <a:lstStyle>
            <a:lvl1pPr marL="228600" indent="-228600">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28" name="Rectangle 5"/>
          <p:cNvSpPr>
            <a:spLocks noChangeArrowheads="1"/>
          </p:cNvSpPr>
          <p:nvPr/>
        </p:nvSpPr>
        <p:spPr bwMode="ltGray">
          <a:xfrm>
            <a:off x="7762659" y="6584515"/>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9" name="Rectangle 5"/>
          <p:cNvSpPr>
            <a:spLocks noChangeArrowheads="1"/>
          </p:cNvSpPr>
          <p:nvPr userDrawn="1"/>
        </p:nvSpPr>
        <p:spPr bwMode="ltGray">
          <a:xfrm>
            <a:off x="7762659" y="6584515"/>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7" name="Text Placeholder 4"/>
          <p:cNvSpPr>
            <a:spLocks noGrp="1"/>
          </p:cNvSpPr>
          <p:nvPr>
            <p:ph type="body" sz="quarter" idx="11" hasCustomPrompt="1"/>
          </p:nvPr>
        </p:nvSpPr>
        <p:spPr>
          <a:xfrm>
            <a:off x="460249"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22"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3" name="Rectangle 22"/>
          <p:cNvSpPr/>
          <p:nvPr userDrawn="1"/>
        </p:nvSpPr>
        <p:spPr>
          <a:xfrm>
            <a:off x="1891875"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338329"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496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3"/>
            <a:ext cx="4349918" cy="1098762"/>
          </a:xfrm>
        </p:spPr>
        <p:txBody>
          <a:bodyPr anchor="t">
            <a:sp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9" name="Picture Placeholder 25"/>
          <p:cNvSpPr>
            <a:spLocks noGrp="1"/>
          </p:cNvSpPr>
          <p:nvPr>
            <p:ph type="pic" sz="quarter" idx="11" hasCustomPrompt="1"/>
          </p:nvPr>
        </p:nvSpPr>
        <p:spPr>
          <a:xfrm>
            <a:off x="3668990"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4"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51"/>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1" name="Picture Placeholder 25"/>
          <p:cNvSpPr>
            <a:spLocks noGrp="1"/>
          </p:cNvSpPr>
          <p:nvPr>
            <p:ph type="pic" sz="quarter" idx="12" hasCustomPrompt="1"/>
          </p:nvPr>
        </p:nvSpPr>
        <p:spPr>
          <a:xfrm>
            <a:off x="7011989" y="311151"/>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4"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9"/>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7" name="Picture Placeholder 25"/>
          <p:cNvSpPr>
            <a:spLocks noGrp="1"/>
          </p:cNvSpPr>
          <p:nvPr>
            <p:ph type="pic" sz="quarter" idx="15" hasCustomPrompt="1"/>
          </p:nvPr>
        </p:nvSpPr>
        <p:spPr>
          <a:xfrm>
            <a:off x="7011989"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2"/>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9" name="Picture Placeholder 25"/>
          <p:cNvSpPr>
            <a:spLocks noGrp="1"/>
          </p:cNvSpPr>
          <p:nvPr>
            <p:ph type="pic" sz="quarter" idx="16" hasCustomPrompt="1"/>
          </p:nvPr>
        </p:nvSpPr>
        <p:spPr>
          <a:xfrm>
            <a:off x="7011989" y="5182962"/>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2" name="Rounded Rectangle 31"/>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3" name="Rounded Rectangle 32"/>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58" name="Rectangle 5"/>
          <p:cNvSpPr>
            <a:spLocks noChangeArrowheads="1"/>
          </p:cNvSpPr>
          <p:nvPr/>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Confidential</a:t>
            </a:r>
          </a:p>
        </p:txBody>
      </p:sp>
      <p:sp>
        <p:nvSpPr>
          <p:cNvPr id="36"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37"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
        <p:nvSpPr>
          <p:cNvPr id="2" name="Title 1"/>
          <p:cNvSpPr>
            <a:spLocks noGrp="1"/>
          </p:cNvSpPr>
          <p:nvPr>
            <p:ph type="ctrTitle" hasCustomPrompt="1"/>
          </p:nvPr>
        </p:nvSpPr>
        <p:spPr>
          <a:xfrm>
            <a:off x="235908" y="1596571"/>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3339526"/>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pic>
        <p:nvPicPr>
          <p:cNvPr id="38" name="Picture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60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60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60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60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60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60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5" name="Picture Placeholder 4"/>
          <p:cNvSpPr>
            <a:spLocks noGrp="1"/>
          </p:cNvSpPr>
          <p:nvPr>
            <p:ph type="pic" sz="quarter" idx="10" hasCustomPrompt="1"/>
          </p:nvPr>
        </p:nvSpPr>
        <p:spPr>
          <a:xfrm>
            <a:off x="333376" y="310898"/>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sp>
        <p:nvSpPr>
          <p:cNvPr id="8"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10"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2" name="Group 3"/>
          <p:cNvGrpSpPr/>
          <p:nvPr userDrawn="1"/>
        </p:nvGrpSpPr>
        <p:grpSpPr>
          <a:xfrm>
            <a:off x="341315"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21" name="Media Placeholder 20"/>
          <p:cNvSpPr>
            <a:spLocks noGrp="1"/>
          </p:cNvSpPr>
          <p:nvPr>
            <p:ph type="media" sz="quarter" idx="10" hasCustomPrompt="1"/>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sp>
        <p:nvSpPr>
          <p:cNvPr id="5"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6"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3" y="5844550"/>
            <a:ext cx="41443" cy="157016"/>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3" name="Freeform 22"/>
          <p:cNvSpPr>
            <a:spLocks noEditPoints="1"/>
          </p:cNvSpPr>
          <p:nvPr userDrawn="1"/>
        </p:nvSpPr>
        <p:spPr bwMode="black">
          <a:xfrm>
            <a:off x="4778492"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5" name="Freeform 24"/>
          <p:cNvSpPr>
            <a:spLocks/>
          </p:cNvSpPr>
          <p:nvPr/>
        </p:nvSpPr>
        <p:spPr bwMode="black">
          <a:xfrm>
            <a:off x="4117818"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6" name="Freeform 25"/>
          <p:cNvSpPr>
            <a:spLocks/>
          </p:cNvSpPr>
          <p:nvPr/>
        </p:nvSpPr>
        <p:spPr bwMode="black">
          <a:xfrm>
            <a:off x="4227207"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7" name="Freeform 26"/>
          <p:cNvSpPr>
            <a:spLocks/>
          </p:cNvSpPr>
          <p:nvPr/>
        </p:nvSpPr>
        <p:spPr bwMode="black">
          <a:xfrm>
            <a:off x="4334669" y="5525689"/>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9" name="Freeform 28"/>
          <p:cNvSpPr>
            <a:spLocks/>
          </p:cNvSpPr>
          <p:nvPr/>
        </p:nvSpPr>
        <p:spPr bwMode="black">
          <a:xfrm>
            <a:off x="4551039"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0" name="Freeform 29"/>
          <p:cNvSpPr>
            <a:spLocks/>
          </p:cNvSpPr>
          <p:nvPr/>
        </p:nvSpPr>
        <p:spPr bwMode="black">
          <a:xfrm>
            <a:off x="466042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1" name="Freeform 30"/>
          <p:cNvSpPr>
            <a:spLocks/>
          </p:cNvSpPr>
          <p:nvPr/>
        </p:nvSpPr>
        <p:spPr bwMode="black">
          <a:xfrm>
            <a:off x="4769819" y="5525689"/>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2" name="Freeform 31"/>
          <p:cNvSpPr>
            <a:spLocks/>
          </p:cNvSpPr>
          <p:nvPr/>
        </p:nvSpPr>
        <p:spPr bwMode="black">
          <a:xfrm>
            <a:off x="4877280"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3" name="Freeform 32"/>
          <p:cNvSpPr>
            <a:spLocks/>
          </p:cNvSpPr>
          <p:nvPr/>
        </p:nvSpPr>
        <p:spPr bwMode="black">
          <a:xfrm>
            <a:off x="4986670"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userDrawn="1"/>
        </p:nvSpPr>
        <p:spPr bwMode="black">
          <a:xfrm>
            <a:off x="6312989" y="3708605"/>
            <a:ext cx="116616" cy="441827"/>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21" name="Freeform 20"/>
          <p:cNvSpPr>
            <a:spLocks/>
          </p:cNvSpPr>
          <p:nvPr/>
        </p:nvSpPr>
        <p:spPr bwMode="black">
          <a:xfrm>
            <a:off x="6992342" y="369760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2" name="Freeform 21"/>
          <p:cNvSpPr>
            <a:spLocks/>
          </p:cNvSpPr>
          <p:nvPr/>
        </p:nvSpPr>
        <p:spPr bwMode="black">
          <a:xfrm>
            <a:off x="5824831" y="369760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3" name="Freeform 22"/>
          <p:cNvSpPr>
            <a:spLocks noEditPoints="1"/>
          </p:cNvSpPr>
          <p:nvPr/>
        </p:nvSpPr>
        <p:spPr bwMode="black">
          <a:xfrm>
            <a:off x="7452023"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4" name="Freeform 23"/>
          <p:cNvSpPr>
            <a:spLocks/>
          </p:cNvSpPr>
          <p:nvPr/>
        </p:nvSpPr>
        <p:spPr bwMode="black">
          <a:xfrm>
            <a:off x="6580117"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5" name="Freeform 24"/>
          <p:cNvSpPr>
            <a:spLocks/>
          </p:cNvSpPr>
          <p:nvPr/>
        </p:nvSpPr>
        <p:spPr bwMode="black">
          <a:xfrm>
            <a:off x="5592956"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6" name="Freeform 25"/>
          <p:cNvSpPr>
            <a:spLocks/>
          </p:cNvSpPr>
          <p:nvPr/>
        </p:nvSpPr>
        <p:spPr bwMode="black">
          <a:xfrm>
            <a:off x="5900765" y="293018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7" name="Freeform 26"/>
          <p:cNvSpPr>
            <a:spLocks/>
          </p:cNvSpPr>
          <p:nvPr/>
        </p:nvSpPr>
        <p:spPr bwMode="black">
          <a:xfrm>
            <a:off x="6203155" y="272082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8" name="Freeform 27"/>
          <p:cNvSpPr>
            <a:spLocks/>
          </p:cNvSpPr>
          <p:nvPr/>
        </p:nvSpPr>
        <p:spPr bwMode="black">
          <a:xfrm>
            <a:off x="6510964"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29" name="Freeform 28"/>
          <p:cNvSpPr>
            <a:spLocks/>
          </p:cNvSpPr>
          <p:nvPr/>
        </p:nvSpPr>
        <p:spPr bwMode="black">
          <a:xfrm>
            <a:off x="6811994" y="308244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3" name="Freeform 32"/>
          <p:cNvSpPr>
            <a:spLocks/>
          </p:cNvSpPr>
          <p:nvPr/>
        </p:nvSpPr>
        <p:spPr bwMode="black">
          <a:xfrm>
            <a:off x="8037814" y="308244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4" name="TextBox 33"/>
          <p:cNvSpPr txBox="1"/>
          <p:nvPr userDrawn="1"/>
        </p:nvSpPr>
        <p:spPr>
          <a:xfrm>
            <a:off x="644691" y="3060490"/>
            <a:ext cx="2468644"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03" y="5844550"/>
            <a:ext cx="41443" cy="157016"/>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7" name="Freeform 6"/>
          <p:cNvSpPr>
            <a:spLocks noEditPoints="1"/>
          </p:cNvSpPr>
          <p:nvPr userDrawn="1"/>
        </p:nvSpPr>
        <p:spPr bwMode="black">
          <a:xfrm>
            <a:off x="4778492"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9" name="Freeform 8"/>
          <p:cNvSpPr>
            <a:spLocks/>
          </p:cNvSpPr>
          <p:nvPr/>
        </p:nvSpPr>
        <p:spPr bwMode="black">
          <a:xfrm>
            <a:off x="4117818"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0" name="Freeform 9"/>
          <p:cNvSpPr>
            <a:spLocks/>
          </p:cNvSpPr>
          <p:nvPr/>
        </p:nvSpPr>
        <p:spPr bwMode="black">
          <a:xfrm>
            <a:off x="4227207"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1" name="Freeform 10"/>
          <p:cNvSpPr>
            <a:spLocks/>
          </p:cNvSpPr>
          <p:nvPr/>
        </p:nvSpPr>
        <p:spPr bwMode="black">
          <a:xfrm>
            <a:off x="4334669" y="5525689"/>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4" name="Freeform 13"/>
          <p:cNvSpPr>
            <a:spLocks/>
          </p:cNvSpPr>
          <p:nvPr/>
        </p:nvSpPr>
        <p:spPr bwMode="black">
          <a:xfrm>
            <a:off x="4551039"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5" name="Freeform 14"/>
          <p:cNvSpPr>
            <a:spLocks/>
          </p:cNvSpPr>
          <p:nvPr/>
        </p:nvSpPr>
        <p:spPr bwMode="black">
          <a:xfrm>
            <a:off x="466042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6" name="Freeform 15"/>
          <p:cNvSpPr>
            <a:spLocks/>
          </p:cNvSpPr>
          <p:nvPr/>
        </p:nvSpPr>
        <p:spPr bwMode="black">
          <a:xfrm>
            <a:off x="4769819" y="5525689"/>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7" name="Freeform 16"/>
          <p:cNvSpPr>
            <a:spLocks/>
          </p:cNvSpPr>
          <p:nvPr/>
        </p:nvSpPr>
        <p:spPr bwMode="black">
          <a:xfrm>
            <a:off x="4877280"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18" name="Freeform 17"/>
          <p:cNvSpPr>
            <a:spLocks/>
          </p:cNvSpPr>
          <p:nvPr/>
        </p:nvSpPr>
        <p:spPr bwMode="black">
          <a:xfrm>
            <a:off x="4986670"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34" name="TextBox 33"/>
          <p:cNvSpPr txBox="1"/>
          <p:nvPr userDrawn="1"/>
        </p:nvSpPr>
        <p:spPr>
          <a:xfrm>
            <a:off x="644691" y="3060490"/>
            <a:ext cx="2468644"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19" name="Rectangle 18"/>
          <p:cNvSpPr>
            <a:spLocks noChangeArrowheads="1"/>
          </p:cNvSpPr>
          <p:nvPr/>
        </p:nvSpPr>
        <p:spPr bwMode="black">
          <a:xfrm>
            <a:off x="6312989" y="3708605"/>
            <a:ext cx="116616" cy="441827"/>
          </a:xfrm>
          <a:prstGeom prst="rect">
            <a:avLst/>
          </a:prstGeom>
          <a:solidFill>
            <a:schemeClr val="bg1"/>
          </a:solidFill>
          <a:ln w="9525">
            <a:noFill/>
            <a:miter lim="800000"/>
            <a:headEnd/>
            <a:tailEnd/>
          </a:ln>
        </p:spPr>
        <p:txBody>
          <a:bodyPr/>
          <a:lstStyle/>
          <a:p>
            <a:endParaRPr lang="en-US" dirty="0">
              <a:solidFill>
                <a:srgbClr val="0096D6"/>
              </a:solidFill>
              <a:latin typeface="+mj-lt"/>
            </a:endParaRPr>
          </a:p>
        </p:txBody>
      </p:sp>
      <p:sp>
        <p:nvSpPr>
          <p:cNvPr id="35" name="Freeform 34"/>
          <p:cNvSpPr>
            <a:spLocks/>
          </p:cNvSpPr>
          <p:nvPr/>
        </p:nvSpPr>
        <p:spPr bwMode="black">
          <a:xfrm>
            <a:off x="6992342" y="369760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6" name="Freeform 35"/>
          <p:cNvSpPr>
            <a:spLocks/>
          </p:cNvSpPr>
          <p:nvPr userDrawn="1"/>
        </p:nvSpPr>
        <p:spPr bwMode="black">
          <a:xfrm>
            <a:off x="5824831" y="369760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7" name="Freeform 36"/>
          <p:cNvSpPr>
            <a:spLocks noEditPoints="1"/>
          </p:cNvSpPr>
          <p:nvPr/>
        </p:nvSpPr>
        <p:spPr bwMode="black">
          <a:xfrm>
            <a:off x="7452023"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8" name="Freeform 37"/>
          <p:cNvSpPr>
            <a:spLocks/>
          </p:cNvSpPr>
          <p:nvPr/>
        </p:nvSpPr>
        <p:spPr bwMode="black">
          <a:xfrm>
            <a:off x="6580117"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39" name="Freeform 38"/>
          <p:cNvSpPr>
            <a:spLocks/>
          </p:cNvSpPr>
          <p:nvPr/>
        </p:nvSpPr>
        <p:spPr bwMode="black">
          <a:xfrm>
            <a:off x="5592956"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0" name="Freeform 39"/>
          <p:cNvSpPr>
            <a:spLocks/>
          </p:cNvSpPr>
          <p:nvPr/>
        </p:nvSpPr>
        <p:spPr bwMode="black">
          <a:xfrm>
            <a:off x="5900765" y="293018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1" name="Freeform 40"/>
          <p:cNvSpPr>
            <a:spLocks/>
          </p:cNvSpPr>
          <p:nvPr/>
        </p:nvSpPr>
        <p:spPr bwMode="black">
          <a:xfrm>
            <a:off x="6203155" y="272082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2" name="Freeform 41"/>
          <p:cNvSpPr>
            <a:spLocks/>
          </p:cNvSpPr>
          <p:nvPr/>
        </p:nvSpPr>
        <p:spPr bwMode="black">
          <a:xfrm>
            <a:off x="6510964"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3" name="Freeform 42"/>
          <p:cNvSpPr>
            <a:spLocks/>
          </p:cNvSpPr>
          <p:nvPr/>
        </p:nvSpPr>
        <p:spPr bwMode="black">
          <a:xfrm>
            <a:off x="6811994" y="308244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
        <p:nvSpPr>
          <p:cNvPr id="47" name="Freeform 46"/>
          <p:cNvSpPr>
            <a:spLocks/>
          </p:cNvSpPr>
          <p:nvPr/>
        </p:nvSpPr>
        <p:spPr bwMode="black">
          <a:xfrm>
            <a:off x="8037814" y="308244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48369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B 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2" name="Rounded Rectangle 31"/>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3" name="Rounded Rectangle 32"/>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58" name="Rectangle 5"/>
          <p:cNvSpPr>
            <a:spLocks noChangeArrowheads="1"/>
          </p:cNvSpPr>
          <p:nvPr/>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Confidential</a:t>
            </a:r>
          </a:p>
        </p:txBody>
      </p:sp>
      <p:sp>
        <p:nvSpPr>
          <p:cNvPr id="36"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sp>
        <p:nvSpPr>
          <p:cNvPr id="37"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1"/>
                </a:solidFill>
                <a:latin typeface="+mj-lt"/>
              </a:rPr>
              <a:pPr algn="r" defTabSz="814388">
                <a:lnSpc>
                  <a:spcPct val="100000"/>
                </a:lnSpc>
              </a:pPr>
              <a:t>‹#›</a:t>
            </a:fld>
            <a:endParaRPr lang="en-US" sz="600" dirty="0">
              <a:solidFill>
                <a:schemeClr val="bg1"/>
              </a:solidFill>
              <a:latin typeface="+mj-lt"/>
            </a:endParaRPr>
          </a:p>
        </p:txBody>
      </p:sp>
      <p:sp>
        <p:nvSpPr>
          <p:cNvPr id="2" name="Title 1"/>
          <p:cNvSpPr>
            <a:spLocks noGrp="1"/>
          </p:cNvSpPr>
          <p:nvPr>
            <p:ph type="ctrTitle" hasCustomPrompt="1"/>
          </p:nvPr>
        </p:nvSpPr>
        <p:spPr>
          <a:xfrm>
            <a:off x="235908" y="1596571"/>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3339526"/>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pic>
        <p:nvPicPr>
          <p:cNvPr id="38" name="Picture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Tree>
    <p:extLst>
      <p:ext uri="{BB962C8B-B14F-4D97-AF65-F5344CB8AC3E}">
        <p14:creationId xmlns:p14="http://schemas.microsoft.com/office/powerpoint/2010/main" val="41565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3841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98"/>
            <a:ext cx="8477250" cy="3438525"/>
          </a:xfrm>
          <a:prstGeom prst="rect">
            <a:avLst/>
          </a:prstGeom>
          <a:noFill/>
        </p:spPr>
      </p:pic>
      <p:sp>
        <p:nvSpPr>
          <p:cNvPr id="26" name="Rectangle 25"/>
          <p:cNvSpPr/>
          <p:nvPr userDrawn="1"/>
        </p:nvSpPr>
        <p:spPr>
          <a:xfrm>
            <a:off x="217358" y="3020519"/>
            <a:ext cx="8694295" cy="175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2" name="Title 1"/>
          <p:cNvSpPr>
            <a:spLocks noGrp="1"/>
          </p:cNvSpPr>
          <p:nvPr>
            <p:ph type="ctrTitle" hasCustomPrompt="1"/>
          </p:nvPr>
        </p:nvSpPr>
        <p:spPr>
          <a:xfrm>
            <a:off x="221393" y="1967967"/>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latin typeface="Arial"/>
            </a:endParaRPr>
          </a:p>
        </p:txBody>
      </p:sp>
      <p:sp>
        <p:nvSpPr>
          <p:cNvPr id="24" name="Rectangle 5"/>
          <p:cNvSpPr>
            <a:spLocks noChangeArrowheads="1"/>
          </p:cNvSpPr>
          <p:nvPr userDrawn="1"/>
        </p:nvSpPr>
        <p:spPr bwMode="ltGray">
          <a:xfrm>
            <a:off x="7784629" y="658458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latin typeface="Arial"/>
              </a:rPr>
              <a:t>Cisco Confidential</a:t>
            </a:r>
          </a:p>
        </p:txBody>
      </p:sp>
      <p:sp>
        <p:nvSpPr>
          <p:cNvPr id="10" name="Rectangle 4"/>
          <p:cNvSpPr>
            <a:spLocks noChangeArrowheads="1"/>
          </p:cNvSpPr>
          <p:nvPr userDrawn="1"/>
        </p:nvSpPr>
        <p:spPr bwMode="ltGray">
          <a:xfrm>
            <a:off x="251409" y="658631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 name="Rectangle 7"/>
          <p:cNvSpPr>
            <a:spLocks noChangeArrowheads="1"/>
          </p:cNvSpPr>
          <p:nvPr userDrawn="1"/>
        </p:nvSpPr>
        <p:spPr bwMode="ltGray">
          <a:xfrm>
            <a:off x="8640015" y="658048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latin typeface="Arial"/>
              </a:rPr>
              <a:pPr algn="r" defTabSz="814388"/>
              <a:t>‹#›</a:t>
            </a:fld>
            <a:endParaRPr lang="en-US" sz="600" dirty="0">
              <a:solidFill>
                <a:srgbClr val="C0C0C0"/>
              </a:solidFill>
              <a:latin typeface="Arial"/>
            </a:endParaRPr>
          </a:p>
        </p:txBody>
      </p:sp>
      <p:pic>
        <p:nvPicPr>
          <p:cNvPr id="13" name="Picture 12" descr="bottom bar.jpg"/>
          <p:cNvPicPr>
            <a:picLocks noChangeAspect="1"/>
          </p:cNvPicPr>
          <p:nvPr userDrawn="1"/>
        </p:nvPicPr>
        <p:blipFill>
          <a:blip r:embed="rId3"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1325296758"/>
      </p:ext>
    </p:extLst>
  </p:cSld>
  <p:clrMapOvr>
    <a:masterClrMapping/>
  </p:clrMapOvr>
  <p:transition>
    <p:wipe dir="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6398"/>
            <a:ext cx="8229600" cy="625907"/>
          </a:xfrm>
        </p:spPr>
        <p:txBody>
          <a:bodyPr anchor="t">
            <a:noAutofit/>
          </a:bodyPr>
          <a:lstStyle>
            <a:lvl1pPr algn="l">
              <a:defRPr sz="3600" b="0" i="0">
                <a:solidFill>
                  <a:srgbClr val="000000"/>
                </a:solidFill>
                <a:latin typeface="+mj-lt"/>
                <a:cs typeface="Helvetica Neue Light"/>
              </a:defRPr>
            </a:lvl1p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457201" y="6289192"/>
            <a:ext cx="953845" cy="365125"/>
          </a:xfrm>
          <a:prstGeom prst="rect">
            <a:avLst/>
          </a:prstGeom>
        </p:spPr>
        <p:txBody>
          <a:bodyPr vert="horz" lIns="91440" tIns="45720" rIns="91440" bIns="45720" rtlCol="0" anchor="b"/>
          <a:lstStyle>
            <a:lvl1pPr algn="l">
              <a:defRPr sz="1200" b="0" i="0">
                <a:solidFill>
                  <a:schemeClr val="bg1">
                    <a:lumMod val="50000"/>
                  </a:schemeClr>
                </a:solidFill>
                <a:latin typeface="Helvetica Neue"/>
                <a:cs typeface="Helvetica Neue"/>
              </a:defRPr>
            </a:lvl1pPr>
          </a:lstStyle>
          <a:p>
            <a:fld id="{0AC9DCF1-5C61-9F45-92FE-E97EB6DB73F6}" type="slidenum">
              <a:rPr lang="en-US" smtClean="0"/>
              <a:pPr/>
              <a:t>‹#›</a:t>
            </a:fld>
            <a:endParaRPr lang="en-US"/>
          </a:p>
        </p:txBody>
      </p:sp>
    </p:spTree>
    <p:extLst>
      <p:ext uri="{BB962C8B-B14F-4D97-AF65-F5344CB8AC3E}">
        <p14:creationId xmlns:p14="http://schemas.microsoft.com/office/powerpoint/2010/main" val="231414329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Rectangle 7"/>
          <p:cNvSpPr>
            <a:spLocks noChangeArrowheads="1"/>
          </p:cNvSpPr>
          <p:nvPr userDrawn="1"/>
        </p:nvSpPr>
        <p:spPr bwMode="ltGray">
          <a:xfrm>
            <a:off x="8594043" y="6624363"/>
            <a:ext cx="322946" cy="2368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4498D7DA-417A-479F-A448-F45146C76C6B}" type="slidenum">
              <a:rPr lang="en-US" sz="1000">
                <a:solidFill>
                  <a:srgbClr val="8E8E95"/>
                </a:solidFill>
                <a:latin typeface="+mn-lt"/>
                <a:cs typeface="+mn-cs"/>
              </a:rPr>
              <a:pPr algn="r" defTabSz="814388" fontAlgn="auto">
                <a:spcBef>
                  <a:spcPts val="0"/>
                </a:spcBef>
                <a:spcAft>
                  <a:spcPts val="0"/>
                </a:spcAft>
                <a:defRPr/>
              </a:pPr>
              <a:t>‹#›</a:t>
            </a:fld>
            <a:endParaRPr lang="en-US" sz="1000" dirty="0">
              <a:solidFill>
                <a:srgbClr val="8E8E95"/>
              </a:solidFill>
              <a:latin typeface="+mn-lt"/>
              <a:cs typeface="+mn-cs"/>
            </a:endParaRPr>
          </a:p>
        </p:txBody>
      </p:sp>
      <p:sp>
        <p:nvSpPr>
          <p:cNvPr id="7" name="Rectangle 7"/>
          <p:cNvSpPr>
            <a:spLocks noChangeArrowheads="1"/>
          </p:cNvSpPr>
          <p:nvPr userDrawn="1"/>
        </p:nvSpPr>
        <p:spPr bwMode="ltGray">
          <a:xfrm>
            <a:off x="8594043" y="6624363"/>
            <a:ext cx="322946" cy="2368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403862D2-AC71-478F-B402-A581A2851545}" type="slidenum">
              <a:rPr lang="en-US" sz="1000">
                <a:solidFill>
                  <a:srgbClr val="8E8E95"/>
                </a:solidFill>
                <a:latin typeface="+mn-lt"/>
                <a:cs typeface="+mn-cs"/>
              </a:rPr>
              <a:pPr algn="r" defTabSz="814388" fontAlgn="auto">
                <a:spcBef>
                  <a:spcPts val="0"/>
                </a:spcBef>
                <a:spcAft>
                  <a:spcPts val="0"/>
                </a:spcAft>
                <a:defRPr/>
              </a:pPr>
              <a:t>‹#›</a:t>
            </a:fld>
            <a:endParaRPr lang="en-US" sz="1000" dirty="0">
              <a:solidFill>
                <a:srgbClr val="8E8E95"/>
              </a:solidFill>
              <a:latin typeface="+mn-lt"/>
              <a:cs typeface="+mn-cs"/>
            </a:endParaRPr>
          </a:p>
        </p:txBody>
      </p:sp>
      <p:sp>
        <p:nvSpPr>
          <p:cNvPr id="2" name="Title 1"/>
          <p:cNvSpPr>
            <a:spLocks noGrp="1"/>
          </p:cNvSpPr>
          <p:nvPr>
            <p:ph type="title"/>
          </p:nvPr>
        </p:nvSpPr>
        <p:spPr>
          <a:xfrm>
            <a:off x="793752" y="304800"/>
            <a:ext cx="7435849" cy="8382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793752"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smtClean="0"/>
              <a:t>Click to edit Master text styles</a:t>
            </a:r>
          </a:p>
        </p:txBody>
      </p:sp>
      <p:sp>
        <p:nvSpPr>
          <p:cNvPr id="10" name="Text Placeholder 9"/>
          <p:cNvSpPr>
            <a:spLocks noGrp="1"/>
          </p:cNvSpPr>
          <p:nvPr>
            <p:ph type="body" sz="quarter" idx="11"/>
          </p:nvPr>
        </p:nvSpPr>
        <p:spPr>
          <a:xfrm>
            <a:off x="793751" y="6372425"/>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extLst>
      <p:ext uri="{BB962C8B-B14F-4D97-AF65-F5344CB8AC3E}">
        <p14:creationId xmlns:p14="http://schemas.microsoft.com/office/powerpoint/2010/main" val="3108284802"/>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9_Small photo_top left">
    <p:spTree>
      <p:nvGrpSpPr>
        <p:cNvPr id="1" name=""/>
        <p:cNvGrpSpPr/>
        <p:nvPr/>
      </p:nvGrpSpPr>
      <p:grpSpPr>
        <a:xfrm>
          <a:off x="0" y="0"/>
          <a:ext cx="0" cy="0"/>
          <a:chOff x="0" y="0"/>
          <a:chExt cx="0" cy="0"/>
        </a:xfrm>
      </p:grpSpPr>
      <p:pic>
        <p:nvPicPr>
          <p:cNvPr id="3" name="Picture 7" descr="C:\Documents and Settings\contractor\Desktop\Blue_Green_Gradien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Click to edit Master title style</a:t>
            </a:r>
          </a:p>
        </p:txBody>
      </p:sp>
    </p:spTree>
    <p:extLst>
      <p:ext uri="{BB962C8B-B14F-4D97-AF65-F5344CB8AC3E}">
        <p14:creationId xmlns:p14="http://schemas.microsoft.com/office/powerpoint/2010/main" val="848474688"/>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Bullet_Title only no bar">
    <p:spTree>
      <p:nvGrpSpPr>
        <p:cNvPr id="1" name=""/>
        <p:cNvGrpSpPr/>
        <p:nvPr/>
      </p:nvGrpSpPr>
      <p:grpSpPr>
        <a:xfrm>
          <a:off x="0" y="0"/>
          <a:ext cx="0" cy="0"/>
          <a:chOff x="0" y="0"/>
          <a:chExt cx="0" cy="0"/>
        </a:xfrm>
      </p:grpSpPr>
      <p:sp>
        <p:nvSpPr>
          <p:cNvPr id="2" name="Title 1"/>
          <p:cNvSpPr>
            <a:spLocks noGrp="1"/>
          </p:cNvSpPr>
          <p:nvPr>
            <p:ph type="title"/>
          </p:nvPr>
        </p:nvSpPr>
        <p:spPr>
          <a:xfrm>
            <a:off x="229703" y="432215"/>
            <a:ext cx="8588861" cy="838200"/>
          </a:xfrm>
        </p:spPr>
        <p:txBody>
          <a:bodyPr/>
          <a:lstStyle>
            <a:lvl1pPr algn="l" defTabSz="910776"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Click to edit Master title style</a:t>
            </a:r>
            <a:endParaRPr lang="en-US" dirty="0"/>
          </a:p>
        </p:txBody>
      </p:sp>
      <p:sp>
        <p:nvSpPr>
          <p:cNvPr id="3"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1775" tIns="40886" rIns="81775" bIns="40886" anchor="b" anchorCtr="0">
            <a:spAutoFit/>
          </a:bodyPr>
          <a:lstStyle/>
          <a:p>
            <a:pPr algn="l" defTabSz="811161">
              <a:lnSpc>
                <a:spcPct val="100000"/>
              </a:lnSpc>
            </a:pPr>
            <a:r>
              <a:rPr lang="en-US" sz="600" dirty="0" smtClean="0">
                <a:solidFill>
                  <a:srgbClr val="C0C0C0"/>
                </a:solidFill>
                <a:latin typeface="+mj-lt"/>
              </a:rPr>
              <a:t>© 2013 Cisco and/or its affiliates. All rights reserved.</a:t>
            </a:r>
            <a:endParaRPr lang="en-US" sz="600" dirty="0">
              <a:solidFill>
                <a:srgbClr val="C0C0C0"/>
              </a:solidFill>
              <a:latin typeface="+mj-lt"/>
            </a:endParaRPr>
          </a:p>
        </p:txBody>
      </p:sp>
      <p:sp>
        <p:nvSpPr>
          <p:cNvPr id="4" name="Rectangle 5"/>
          <p:cNvSpPr>
            <a:spLocks noChangeArrowheads="1"/>
          </p:cNvSpPr>
          <p:nvPr userDrawn="1"/>
        </p:nvSpPr>
        <p:spPr bwMode="ltGray">
          <a:xfrm>
            <a:off x="7785359" y="6584867"/>
            <a:ext cx="790318" cy="174904"/>
          </a:xfrm>
          <a:prstGeom prst="rect">
            <a:avLst/>
          </a:prstGeom>
          <a:noFill/>
          <a:ln w="9525">
            <a:noFill/>
            <a:miter lim="800000"/>
            <a:headEnd/>
            <a:tailEnd/>
          </a:ln>
          <a:effectLst/>
        </p:spPr>
        <p:txBody>
          <a:bodyPr wrap="none" lIns="81775" tIns="40886" rIns="81775" bIns="40886" anchor="b">
            <a:spAutoFit/>
          </a:bodyPr>
          <a:lstStyle/>
          <a:p>
            <a:pPr algn="r" defTabSz="811161">
              <a:lnSpc>
                <a:spcPct val="100000"/>
              </a:lnSpc>
            </a:pPr>
            <a:r>
              <a:rPr lang="en-US" sz="600" dirty="0">
                <a:solidFill>
                  <a:srgbClr val="C0C0C0"/>
                </a:solidFill>
                <a:latin typeface="+mj-lt"/>
              </a:rPr>
              <a:t>Cisco Confidential</a:t>
            </a:r>
          </a:p>
        </p:txBody>
      </p:sp>
      <p:sp>
        <p:nvSpPr>
          <p:cNvPr id="5" name="Rectangle 7"/>
          <p:cNvSpPr>
            <a:spLocks noChangeArrowheads="1"/>
          </p:cNvSpPr>
          <p:nvPr userDrawn="1"/>
        </p:nvSpPr>
        <p:spPr bwMode="ltGray">
          <a:xfrm>
            <a:off x="8621644" y="6580766"/>
            <a:ext cx="259725" cy="174904"/>
          </a:xfrm>
          <a:prstGeom prst="rect">
            <a:avLst/>
          </a:prstGeom>
          <a:noFill/>
          <a:ln w="9525" algn="ctr">
            <a:noFill/>
            <a:miter lim="800000"/>
            <a:headEnd/>
            <a:tailEnd/>
          </a:ln>
          <a:effectLst/>
        </p:spPr>
        <p:txBody>
          <a:bodyPr wrap="none" lIns="81775" tIns="40886" rIns="81775" bIns="40886" anchor="b">
            <a:spAutoFit/>
          </a:bodyPr>
          <a:lstStyle/>
          <a:p>
            <a:pPr algn="r" defTabSz="811161">
              <a:lnSpc>
                <a:spcPct val="100000"/>
              </a:lnSpc>
            </a:pPr>
            <a:fld id="{DFCF27A5-1A5B-48D3-A060-2758FFBB1ADD}" type="slidenum">
              <a:rPr lang="en-US" sz="600">
                <a:solidFill>
                  <a:srgbClr val="C0C0C0"/>
                </a:solidFill>
                <a:latin typeface="+mj-lt"/>
              </a:rPr>
              <a:pPr algn="r" defTabSz="811161">
                <a:lnSpc>
                  <a:spcPct val="100000"/>
                </a:lnSpc>
              </a:pPr>
              <a:t>‹#›</a:t>
            </a:fld>
            <a:endParaRPr lang="en-US" sz="600" dirty="0">
              <a:solidFill>
                <a:srgbClr val="C0C0C0"/>
              </a:solidFill>
              <a:latin typeface="+mj-lt"/>
            </a:endParaRPr>
          </a:p>
        </p:txBody>
      </p:sp>
    </p:spTree>
    <p:extLst>
      <p:ext uri="{BB962C8B-B14F-4D97-AF65-F5344CB8AC3E}">
        <p14:creationId xmlns:p14="http://schemas.microsoft.com/office/powerpoint/2010/main" val="511289964"/>
      </p:ext>
    </p:extLst>
  </p:cSld>
  <p:clrMapOvr>
    <a:masterClrMapping/>
  </p:clrMapOvr>
  <p:transition>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2E28F20E-43E9-44CC-BCAC-88922D68730F}" type="datetimeFigureOut">
              <a:rPr lang="en-US" smtClean="0">
                <a:solidFill>
                  <a:srgbClr val="0096D6"/>
                </a:solidFill>
                <a:latin typeface="Arial"/>
              </a:rPr>
              <a:pPr/>
              <a:t>4/30/2014</a:t>
            </a:fld>
            <a:endParaRPr lang="en-US" dirty="0">
              <a:solidFill>
                <a:srgbClr val="0096D6"/>
              </a:solidFill>
              <a:latin typeface="Arial"/>
            </a:endParaRPr>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dirty="0">
              <a:solidFill>
                <a:srgbClr val="0096D6"/>
              </a:solidFill>
              <a:latin typeface="Arial"/>
            </a:endParaRPr>
          </a:p>
        </p:txBody>
      </p:sp>
      <p:sp>
        <p:nvSpPr>
          <p:cNvPr id="6" name="Slide Number Placeholder 5"/>
          <p:cNvSpPr>
            <a:spLocks noGrp="1"/>
          </p:cNvSpPr>
          <p:nvPr>
            <p:ph type="sldNum" sz="quarter" idx="12"/>
          </p:nvPr>
        </p:nvSpPr>
        <p:spPr>
          <a:xfrm>
            <a:off x="6553201" y="6356354"/>
            <a:ext cx="2133600" cy="365125"/>
          </a:xfrm>
          <a:prstGeom prst="rect">
            <a:avLst/>
          </a:prstGeom>
        </p:spPr>
        <p:txBody>
          <a:bodyPr/>
          <a:lstStyle/>
          <a:p>
            <a:fld id="{909E0204-EADB-4D7E-8A44-EDB9632A7C26}" type="slidenum">
              <a:rPr lang="en-US" smtClean="0">
                <a:solidFill>
                  <a:srgbClr val="0096D6"/>
                </a:solidFill>
                <a:latin typeface="Arial"/>
              </a:rPr>
              <a:pPr/>
              <a:t>‹#›</a:t>
            </a:fld>
            <a:endParaRPr lang="en-US" dirty="0">
              <a:solidFill>
                <a:srgbClr val="0096D6"/>
              </a:solidFill>
              <a:latin typeface="Arial"/>
            </a:endParaRPr>
          </a:p>
        </p:txBody>
      </p:sp>
    </p:spTree>
    <p:extLst>
      <p:ext uri="{BB962C8B-B14F-4D97-AF65-F5344CB8AC3E}">
        <p14:creationId xmlns:p14="http://schemas.microsoft.com/office/powerpoint/2010/main" val="613068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3" y="5948638"/>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ectangle 45"/>
          <p:cNvSpPr/>
          <p:nvPr/>
        </p:nvSpPr>
        <p:spPr>
          <a:xfrm>
            <a:off x="1460940" y="5948638"/>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ectangle 44"/>
          <p:cNvSpPr/>
          <p:nvPr/>
        </p:nvSpPr>
        <p:spPr>
          <a:xfrm>
            <a:off x="4771697" y="5948638"/>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ounded Rectangle 29"/>
          <p:cNvSpPr/>
          <p:nvPr/>
        </p:nvSpPr>
        <p:spPr>
          <a:xfrm rot="10800000" flipH="1">
            <a:off x="5869870" y="6614161"/>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ounded Rectangle 30"/>
          <p:cNvSpPr/>
          <p:nvPr/>
        </p:nvSpPr>
        <p:spPr>
          <a:xfrm rot="10800000" flipH="1">
            <a:off x="6933207"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a typeface="ＭＳ Ｐゴシック" pitchFamily="-106" charset="-128"/>
            </a:endParaRPr>
          </a:p>
        </p:txBody>
      </p:sp>
      <p:sp>
        <p:nvSpPr>
          <p:cNvPr id="34" name="Rounded Rectangle 33"/>
          <p:cNvSpPr/>
          <p:nvPr/>
        </p:nvSpPr>
        <p:spPr>
          <a:xfrm rot="10800000" flipH="1">
            <a:off x="2191487" y="6719452"/>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rot="10800000" flipH="1">
            <a:off x="2794162"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rot="10800000" flipH="1">
            <a:off x="4920835"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rot="10800000" flipH="1">
            <a:off x="341314" y="6708754"/>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rot="10800000" flipH="1">
            <a:off x="8038251" y="8318270"/>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rot="10800000" flipH="1">
            <a:off x="8162250"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rot="10800000" flipH="1">
            <a:off x="3770907"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5" name="Rectangle 84"/>
          <p:cNvSpPr/>
          <p:nvPr/>
        </p:nvSpPr>
        <p:spPr>
          <a:xfrm>
            <a:off x="0" y="2"/>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54"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55"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2"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103"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104"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48" name="Subtitle 2"/>
          <p:cNvSpPr>
            <a:spLocks noGrp="1"/>
          </p:cNvSpPr>
          <p:nvPr>
            <p:ph type="subTitle" idx="1" hasCustomPrompt="1"/>
          </p:nvPr>
        </p:nvSpPr>
        <p:spPr>
          <a:xfrm>
            <a:off x="236383" y="4464068"/>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31"/>
            <a:ext cx="8112125" cy="2907239"/>
          </a:xfrm>
        </p:spPr>
        <p:txBody>
          <a:bodyPr anchor="b"/>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0"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111"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112"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a typeface="ＭＳ Ｐゴシック" pitchFamily="-106" charset="-128"/>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gr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60"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56"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4159859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3" y="5562602"/>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ectangle 45"/>
          <p:cNvSpPr/>
          <p:nvPr/>
        </p:nvSpPr>
        <p:spPr>
          <a:xfrm>
            <a:off x="1460940" y="5638802"/>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ectangle 44"/>
          <p:cNvSpPr/>
          <p:nvPr/>
        </p:nvSpPr>
        <p:spPr>
          <a:xfrm>
            <a:off x="4771697" y="5562602"/>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a typeface="ＭＳ Ｐゴシック" pitchFamily="-106" charset="-128"/>
            </a:endParaRPr>
          </a:p>
        </p:txBody>
      </p:sp>
      <p:sp>
        <p:nvSpPr>
          <p:cNvPr id="36" name="Rounded Rectangle 35"/>
          <p:cNvSpPr/>
          <p:nvPr/>
        </p:nvSpPr>
        <p:spPr>
          <a:xfrm rot="10800000" flipH="1">
            <a:off x="4920835"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rot="10800000" flipH="1">
            <a:off x="8162250"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rot="10800000" flipH="1">
            <a:off x="3770907"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5" name="Rectangle 84"/>
          <p:cNvSpPr/>
          <p:nvPr/>
        </p:nvSpPr>
        <p:spPr>
          <a:xfrm>
            <a:off x="14992" y="2"/>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54"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55"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2"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103"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104"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48" name="Subtitle 2"/>
          <p:cNvSpPr>
            <a:spLocks noGrp="1"/>
          </p:cNvSpPr>
          <p:nvPr>
            <p:ph type="subTitle" idx="1" hasCustomPrompt="1"/>
          </p:nvPr>
        </p:nvSpPr>
        <p:spPr>
          <a:xfrm>
            <a:off x="236383" y="4464068"/>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31"/>
            <a:ext cx="8112125" cy="2907239"/>
          </a:xfrm>
        </p:spPr>
        <p:txBody>
          <a:bodyPr anchor="b"/>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0"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111"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112"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a typeface="ＭＳ Ｐゴシック" pitchFamily="-106" charset="-128"/>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grpSp>
      <p:sp>
        <p:nvSpPr>
          <p:cNvPr id="57" name="Rectangle 56"/>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60"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56"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3926143042"/>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 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2" name="Rounded Rectangle 31"/>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3" name="Rounded Rectangle 32"/>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36"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2012 Cisco and/or its affiliates. All rights reserved.</a:t>
            </a:r>
            <a:endParaRPr lang="en-US" sz="600" dirty="0">
              <a:solidFill>
                <a:srgbClr val="FFFFFF"/>
              </a:solidFill>
              <a:latin typeface="+mj-lt"/>
            </a:endParaRPr>
          </a:p>
        </p:txBody>
      </p:sp>
      <p:pic>
        <p:nvPicPr>
          <p:cNvPr id="38" name="Picture 37" descr="1CiscoUA_Template_v2.png"/>
          <p:cNvPicPr>
            <a:picLocks noChangeAspect="1"/>
          </p:cNvPicPr>
          <p:nvPr userDrawn="1"/>
        </p:nvPicPr>
        <p:blipFill>
          <a:blip r:embed="rId3" cstate="print"/>
          <a:stretch>
            <a:fillRect/>
          </a:stretch>
        </p:blipFill>
        <p:spPr>
          <a:xfrm>
            <a:off x="0" y="0"/>
            <a:ext cx="9144000" cy="6858000"/>
          </a:xfrm>
          <a:prstGeom prst="rect">
            <a:avLst/>
          </a:prstGeom>
        </p:spPr>
      </p:pic>
      <p:sp>
        <p:nvSpPr>
          <p:cNvPr id="39" name="Title 1"/>
          <p:cNvSpPr>
            <a:spLocks noGrp="1"/>
          </p:cNvSpPr>
          <p:nvPr>
            <p:ph type="ctrTitle" hasCustomPrompt="1"/>
          </p:nvPr>
        </p:nvSpPr>
        <p:spPr>
          <a:xfrm>
            <a:off x="235908" y="2627085"/>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40" name="Subtitle 2"/>
          <p:cNvSpPr>
            <a:spLocks noGrp="1"/>
          </p:cNvSpPr>
          <p:nvPr>
            <p:ph type="subTitle" idx="1" hasCustomPrompt="1"/>
          </p:nvPr>
        </p:nvSpPr>
        <p:spPr>
          <a:xfrm>
            <a:off x="250898" y="4370040"/>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60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60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60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60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60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60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ounded Rectangle 31"/>
          <p:cNvSpPr/>
          <p:nvPr/>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ounded Rectangle 32"/>
          <p:cNvSpPr/>
          <p:nvPr/>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221393" y="1236691"/>
            <a:ext cx="8112125" cy="2918779"/>
          </a:xfrm>
        </p:spPr>
        <p:txBody>
          <a:bodyPr anchor="b"/>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a typeface="ＭＳ Ｐゴシック" pitchFamily="-106" charset="-128"/>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grpSp>
      <p:sp>
        <p:nvSpPr>
          <p:cNvPr id="3" name="Subtitle 2"/>
          <p:cNvSpPr>
            <a:spLocks noGrp="1"/>
          </p:cNvSpPr>
          <p:nvPr>
            <p:ph type="subTitle" idx="1" hasCustomPrompt="1"/>
          </p:nvPr>
        </p:nvSpPr>
        <p:spPr>
          <a:xfrm>
            <a:off x="236383" y="4464070"/>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59"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36"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2177239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7" name="Rounded Rectangle 36"/>
          <p:cNvSpPr/>
          <p:nvPr/>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6585484"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8105452"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221393" y="1236691"/>
            <a:ext cx="8112125" cy="2918779"/>
          </a:xfrm>
        </p:spPr>
        <p:txBody>
          <a:bodyPr anchor="b"/>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a typeface="ＭＳ Ｐゴシック" pitchFamily="-106" charset="-128"/>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grpSp>
      <p:sp>
        <p:nvSpPr>
          <p:cNvPr id="3" name="Subtitle 2"/>
          <p:cNvSpPr>
            <a:spLocks noGrp="1"/>
          </p:cNvSpPr>
          <p:nvPr>
            <p:ph type="subTitle" idx="1" hasCustomPrompt="1"/>
          </p:nvPr>
        </p:nvSpPr>
        <p:spPr>
          <a:xfrm>
            <a:off x="236383" y="4464070"/>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59"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36"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855826539"/>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6740"/>
            <a:ext cx="8477250" cy="3438525"/>
          </a:xfrm>
          <a:prstGeom prst="rect">
            <a:avLst/>
          </a:prstGeom>
          <a:noFill/>
        </p:spPr>
      </p:pic>
      <p:sp>
        <p:nvSpPr>
          <p:cNvPr id="26" name="Rectangle 25"/>
          <p:cNvSpPr/>
          <p:nvPr/>
        </p:nvSpPr>
        <p:spPr>
          <a:xfrm>
            <a:off x="217358" y="3020520"/>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a typeface="ＭＳ Ｐゴシック" pitchFamily="-106" charset="-128"/>
            </a:endParaRPr>
          </a:p>
        </p:txBody>
      </p:sp>
      <p:sp>
        <p:nvSpPr>
          <p:cNvPr id="2" name="Title 1"/>
          <p:cNvSpPr>
            <a:spLocks noGrp="1"/>
          </p:cNvSpPr>
          <p:nvPr>
            <p:ph type="ctrTitle" hasCustomPrompt="1"/>
          </p:nvPr>
        </p:nvSpPr>
        <p:spPr>
          <a:xfrm>
            <a:off x="221393" y="399143"/>
            <a:ext cx="8112125" cy="2407042"/>
          </a:xfrm>
        </p:spPr>
        <p:txBody>
          <a:bodyPr anchor="b"/>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a typeface="ＭＳ Ｐゴシック" pitchFamily="-106" charset="-128"/>
            </a:endParaRPr>
          </a:p>
        </p:txBody>
      </p:sp>
      <p:sp>
        <p:nvSpPr>
          <p:cNvPr id="24"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25"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10"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3061753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28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7"/>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7757569"/>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28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2"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4999428"/>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15" name="Rounded Rectangle 14"/>
          <p:cNvSpPr/>
          <p:nvPr/>
        </p:nvSpPr>
        <p:spPr>
          <a:xfrm>
            <a:off x="4984231" y="1411244"/>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28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5"/>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8" name="Text Placeholder 11"/>
          <p:cNvSpPr>
            <a:spLocks noGrp="1"/>
          </p:cNvSpPr>
          <p:nvPr>
            <p:ph type="body" sz="quarter" idx="13" hasCustomPrompt="1"/>
          </p:nvPr>
        </p:nvSpPr>
        <p:spPr>
          <a:xfrm>
            <a:off x="5310432" y="4735551"/>
            <a:ext cx="3236976" cy="338554"/>
          </a:xfrm>
          <a:noFill/>
        </p:spPr>
        <p:txBody>
          <a:bodyPr vert="horz" wrap="square" lIns="91440" tIns="45720" rIns="91440" bIns="45720"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lumMod val="50000"/>
                  </a:srgbClr>
                </a:solidFill>
                <a:effectLst/>
                <a:uLnTx/>
                <a:uFillTx/>
                <a:latin typeface="Ciscolight" pitchFamily="2" charset="0"/>
                <a:ea typeface="+mn-ea"/>
                <a:cs typeface="+mn-cs"/>
              </a:rPr>
              <a:t>Source Name</a:t>
            </a:r>
          </a:p>
        </p:txBody>
      </p:sp>
      <p:sp>
        <p:nvSpPr>
          <p:cNvPr id="11" name="Rectangle 4"/>
          <p:cNvSpPr>
            <a:spLocks noChangeArrowheads="1"/>
          </p:cNvSpPr>
          <p:nvPr/>
        </p:nvSpPr>
        <p:spPr bwMode="ltGray">
          <a:xfrm>
            <a:off x="251374" y="6586248"/>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14"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17"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pic>
        <p:nvPicPr>
          <p:cNvPr id="21" name="Picture 20" descr="verticalba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8237" y="1335315"/>
            <a:ext cx="83809" cy="4961463"/>
          </a:xfrm>
          <a:prstGeom prst="rect">
            <a:avLst/>
          </a:prstGeom>
        </p:spPr>
      </p:pic>
    </p:spTree>
    <p:extLst>
      <p:ext uri="{BB962C8B-B14F-4D97-AF65-F5344CB8AC3E}">
        <p14:creationId xmlns:p14="http://schemas.microsoft.com/office/powerpoint/2010/main" val="3918423676"/>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73180599"/>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28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7" name="Text Placeholder 6"/>
          <p:cNvSpPr>
            <a:spLocks noGrp="1"/>
          </p:cNvSpPr>
          <p:nvPr>
            <p:ph type="body" sz="quarter" idx="10" hasCustomPrompt="1"/>
          </p:nvPr>
        </p:nvSpPr>
        <p:spPr>
          <a:xfrm>
            <a:off x="4818888" y="310896"/>
            <a:ext cx="3895344" cy="841248"/>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2800" b="0" kern="1200" spc="-100" baseline="0" dirty="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23"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pic>
        <p:nvPicPr>
          <p:cNvPr id="15" name="Picture 14" descr="verticalba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7859" y="777667"/>
            <a:ext cx="89319" cy="5287676"/>
          </a:xfrm>
          <a:prstGeom prst="rect">
            <a:avLst/>
          </a:prstGeom>
          <a:noFill/>
          <a:ln>
            <a:noFill/>
          </a:ln>
        </p:spPr>
      </p:pic>
      <p:sp>
        <p:nvSpPr>
          <p:cNvPr id="10" name="Rectangle 4"/>
          <p:cNvSpPr>
            <a:spLocks noChangeArrowheads="1"/>
          </p:cNvSpPr>
          <p:nvPr/>
        </p:nvSpPr>
        <p:spPr bwMode="ltGray">
          <a:xfrm>
            <a:off x="251374" y="6586248"/>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769243764"/>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315076" y="98375"/>
            <a:ext cx="2633472" cy="1152144"/>
          </a:xfrm>
        </p:spPr>
        <p:txBody>
          <a:bodyPr anchor="b">
            <a:noAutofit/>
          </a:bodyPr>
          <a:lstStyle>
            <a:lvl1pPr>
              <a:defRPr kumimoji="0" lang="en-US" sz="28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3" name="Rectangle 2"/>
          <p:cNvSpPr/>
          <p:nvPr/>
        </p:nvSpPr>
        <p:spPr>
          <a:xfrm flipV="1">
            <a:off x="217358" y="6355830"/>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 Placeholder 10"/>
          <p:cNvSpPr>
            <a:spLocks noGrp="1"/>
          </p:cNvSpPr>
          <p:nvPr>
            <p:ph type="body" sz="quarter" idx="12"/>
          </p:nvPr>
        </p:nvSpPr>
        <p:spPr>
          <a:xfrm>
            <a:off x="215900" y="98377"/>
            <a:ext cx="2670175" cy="1150939"/>
          </a:xfrm>
        </p:spPr>
        <p:txBody>
          <a:bodyPr anchor="b">
            <a:noAutofit/>
          </a:bodyPr>
          <a:lstStyle>
            <a:lvl1pPr>
              <a:defRPr kumimoji="0" lang="en-US" sz="28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0" name="Text Placeholder 10"/>
          <p:cNvSpPr>
            <a:spLocks noGrp="1"/>
          </p:cNvSpPr>
          <p:nvPr>
            <p:ph type="body" sz="quarter" idx="13"/>
          </p:nvPr>
        </p:nvSpPr>
        <p:spPr>
          <a:xfrm>
            <a:off x="3295651" y="98375"/>
            <a:ext cx="2596896" cy="1152144"/>
          </a:xfrm>
        </p:spPr>
        <p:txBody>
          <a:bodyPr anchor="b">
            <a:noAutofit/>
          </a:bodyPr>
          <a:lstStyle>
            <a:lvl1pPr>
              <a:defRPr kumimoji="0" lang="en-US" sz="28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3" name="Text Placeholder 12"/>
          <p:cNvSpPr>
            <a:spLocks noGrp="1"/>
          </p:cNvSpPr>
          <p:nvPr>
            <p:ph type="body" sz="quarter" idx="14"/>
          </p:nvPr>
        </p:nvSpPr>
        <p:spPr>
          <a:xfrm>
            <a:off x="244476" y="1600202"/>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1600202"/>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verticalba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8159" y="777667"/>
            <a:ext cx="89319" cy="5287676"/>
          </a:xfrm>
          <a:prstGeom prst="rect">
            <a:avLst/>
          </a:prstGeom>
          <a:noFill/>
          <a:ln>
            <a:noFill/>
          </a:ln>
        </p:spPr>
      </p:pic>
      <p:pic>
        <p:nvPicPr>
          <p:cNvPr id="18" name="Picture 17" descr="verticalba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9009" y="777667"/>
            <a:ext cx="89319" cy="5287676"/>
          </a:xfrm>
          <a:prstGeom prst="rect">
            <a:avLst/>
          </a:prstGeom>
          <a:noFill/>
          <a:ln>
            <a:noFill/>
          </a:ln>
        </p:spPr>
      </p:pic>
    </p:spTree>
    <p:extLst>
      <p:ext uri="{BB962C8B-B14F-4D97-AF65-F5344CB8AC3E}">
        <p14:creationId xmlns:p14="http://schemas.microsoft.com/office/powerpoint/2010/main" val="1326182539"/>
      </p:ext>
    </p:extLst>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p:nvSpPr>
        <p:spPr>
          <a:xfrm>
            <a:off x="0" y="6339113"/>
            <a:ext cx="9144000" cy="2718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28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smtClean="0"/>
              <a:t>Click icon to add chart</a:t>
            </a:r>
            <a:endParaRPr lang="en-US"/>
          </a:p>
        </p:txBody>
      </p:sp>
      <p:sp>
        <p:nvSpPr>
          <p:cNvPr id="4" name="Text Placeholder 9"/>
          <p:cNvSpPr>
            <a:spLocks noGrp="1"/>
          </p:cNvSpPr>
          <p:nvPr>
            <p:ph type="body" sz="quarter" idx="11" hasCustomPrompt="1"/>
          </p:nvPr>
        </p:nvSpPr>
        <p:spPr>
          <a:xfrm>
            <a:off x="249467" y="6062116"/>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1497932980"/>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3B  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1" name="Rounded Rectangle 30"/>
          <p:cNvSpPr/>
          <p:nvPr/>
        </p:nvSpPr>
        <p:spPr>
          <a:xfrm rot="10800000">
            <a:off x="2898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j-lt"/>
              <a:ea typeface="+mn-ea"/>
              <a:cs typeface="+mn-cs"/>
            </a:endParaRPr>
          </a:p>
        </p:txBody>
      </p:sp>
      <p:sp>
        <p:nvSpPr>
          <p:cNvPr id="32" name="Rounded Rectangle 31"/>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3" name="Rounded Rectangle 32"/>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36"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FFFFFF"/>
                </a:solidFill>
                <a:latin typeface="+mj-lt"/>
              </a:rPr>
              <a:t>© 2013 Cisco and/or its affiliates. All rights reserved.</a:t>
            </a:r>
            <a:endParaRPr lang="en-US" sz="600" dirty="0">
              <a:solidFill>
                <a:srgbClr val="FFFFFF"/>
              </a:solidFill>
              <a:latin typeface="+mj-lt"/>
            </a:endParaRPr>
          </a:p>
        </p:txBody>
      </p:sp>
      <p:pic>
        <p:nvPicPr>
          <p:cNvPr id="38" name="Picture 37" descr="1CiscoUA_Template_v2.png"/>
          <p:cNvPicPr>
            <a:picLocks noChangeAspect="1"/>
          </p:cNvPicPr>
          <p:nvPr userDrawn="1"/>
        </p:nvPicPr>
        <p:blipFill>
          <a:blip r:embed="rId3" cstate="print"/>
          <a:stretch>
            <a:fillRect/>
          </a:stretch>
        </p:blipFill>
        <p:spPr>
          <a:xfrm>
            <a:off x="1187948" y="-637720"/>
            <a:ext cx="9144000" cy="6858000"/>
          </a:xfrm>
          <a:prstGeom prst="rect">
            <a:avLst/>
          </a:prstGeom>
        </p:spPr>
      </p:pic>
      <p:sp>
        <p:nvSpPr>
          <p:cNvPr id="2" name="Title 1"/>
          <p:cNvSpPr>
            <a:spLocks noGrp="1"/>
          </p:cNvSpPr>
          <p:nvPr>
            <p:ph type="ctrTitle" hasCustomPrompt="1"/>
          </p:nvPr>
        </p:nvSpPr>
        <p:spPr>
          <a:xfrm>
            <a:off x="235908" y="2627085"/>
            <a:ext cx="4350607" cy="1641522"/>
          </a:xfrm>
        </p:spPr>
        <p:txBody>
          <a:bodyPr/>
          <a:lstStyle>
            <a:lvl1pPr>
              <a:lnSpc>
                <a:spcPct val="90000"/>
              </a:lnSpc>
              <a:defRPr sz="3600" b="0" spc="-20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50898" y="4370040"/>
            <a:ext cx="334864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t>
            </a:r>
            <a:br>
              <a:rPr lang="en-US" dirty="0" smtClean="0"/>
            </a:br>
            <a:r>
              <a:rPr lang="en-US" dirty="0" smtClean="0"/>
              <a:t>and Title Go Here</a:t>
            </a:r>
            <a:endParaRPr lang="en-US" dirty="0"/>
          </a:p>
        </p:txBody>
      </p:sp>
    </p:spTree>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454567226"/>
      </p:ext>
    </p:extLst>
  </p:cSld>
  <p:clrMapOvr>
    <a:masterClrMapping/>
  </p:clrMapOv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212745576"/>
      </p:ext>
    </p:extLst>
  </p:cSld>
  <p:clrMapOvr>
    <a:masterClrMapping/>
  </p:clrMapOv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7" y="5852162"/>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a typeface="ＭＳ Ｐゴシック" pitchFamily="-106" charset="-128"/>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a typeface="ＭＳ Ｐゴシック" pitchFamily="-106" charset="-128"/>
            </a:endParaRPr>
          </a:p>
        </p:txBody>
      </p:sp>
    </p:spTree>
    <p:extLst>
      <p:ext uri="{BB962C8B-B14F-4D97-AF65-F5344CB8AC3E}">
        <p14:creationId xmlns:p14="http://schemas.microsoft.com/office/powerpoint/2010/main" val="2546733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8" y="6355830"/>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1928" y="777667"/>
            <a:ext cx="89319" cy="5287676"/>
          </a:xfrm>
          <a:prstGeom prst="rect">
            <a:avLst/>
          </a:prstGeom>
          <a:noFill/>
          <a:ln>
            <a:noFill/>
          </a:ln>
        </p:spPr>
      </p:pic>
    </p:spTree>
    <p:extLst>
      <p:ext uri="{BB962C8B-B14F-4D97-AF65-F5344CB8AC3E}">
        <p14:creationId xmlns:p14="http://schemas.microsoft.com/office/powerpoint/2010/main" val="4243785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4" y="4279394"/>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p:nvGrpSpPr>
        <p:grpSpPr>
          <a:xfrm>
            <a:off x="341314" y="311152"/>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a typeface="ＭＳ Ｐゴシック" pitchFamily="-106" charset="-128"/>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a typeface="ＭＳ Ｐゴシック" pitchFamily="-106" charset="-128"/>
            </a:endParaRPr>
          </a:p>
        </p:txBody>
      </p:sp>
      <p:sp>
        <p:nvSpPr>
          <p:cNvPr id="2" name="Title 1"/>
          <p:cNvSpPr>
            <a:spLocks noGrp="1"/>
          </p:cNvSpPr>
          <p:nvPr>
            <p:ph type="ctrTitle" hasCustomPrompt="1"/>
          </p:nvPr>
        </p:nvSpPr>
        <p:spPr>
          <a:xfrm>
            <a:off x="208694"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a typeface="ＭＳ Ｐゴシック" pitchFamily="-106" charset="-128"/>
            </a:endParaRPr>
          </a:p>
        </p:txBody>
      </p:sp>
      <p:sp>
        <p:nvSpPr>
          <p:cNvPr id="31" name="Picture Placeholder 30"/>
          <p:cNvSpPr>
            <a:spLocks noGrp="1"/>
          </p:cNvSpPr>
          <p:nvPr>
            <p:ph type="pic" sz="quarter" idx="10" hasCustomPrompt="1"/>
          </p:nvPr>
        </p:nvSpPr>
        <p:spPr>
          <a:xfrm>
            <a:off x="5540376"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848954848"/>
      </p:ext>
    </p:extLst>
  </p:cSld>
  <p:clrMapOvr>
    <a:masterClrMapping/>
  </p:clrMapOv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2"/>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ed Rectangle 9"/>
          <p:cNvSpPr/>
          <p:nvPr/>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ounded Rectangle 10"/>
          <p:cNvSpPr/>
          <p:nvPr/>
        </p:nvSpPr>
        <p:spPr>
          <a:xfrm rot="10800000">
            <a:off x="1013792"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ounded Rectangle 12"/>
          <p:cNvSpPr/>
          <p:nvPr/>
        </p:nvSpPr>
        <p:spPr>
          <a:xfrm>
            <a:off x="8105452"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237744" y="484634"/>
            <a:ext cx="8755128" cy="4372131"/>
          </a:xfrm>
        </p:spPr>
        <p:txBody>
          <a:bodyPr anchor="b" anchorCtr="0"/>
          <a:lstStyle>
            <a:lvl1pPr marL="174625" indent="-174625">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28" name="Rectangle 5"/>
          <p:cNvSpPr>
            <a:spLocks noChangeArrowheads="1"/>
          </p:cNvSpPr>
          <p:nvPr/>
        </p:nvSpPr>
        <p:spPr bwMode="ltGray">
          <a:xfrm>
            <a:off x="7762659" y="6584515"/>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29" name="Rectangle 7"/>
          <p:cNvSpPr>
            <a:spLocks noChangeArrowheads="1"/>
          </p:cNvSpPr>
          <p:nvPr/>
        </p:nvSpPr>
        <p:spPr bwMode="ltGray">
          <a:xfrm>
            <a:off x="8649164" y="6580411"/>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19" name="Rectangle 5"/>
          <p:cNvSpPr>
            <a:spLocks noChangeArrowheads="1"/>
          </p:cNvSpPr>
          <p:nvPr/>
        </p:nvSpPr>
        <p:spPr bwMode="ltGray">
          <a:xfrm>
            <a:off x="7762659" y="6584515"/>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20" name="Rectangle 7"/>
          <p:cNvSpPr>
            <a:spLocks noChangeArrowheads="1"/>
          </p:cNvSpPr>
          <p:nvPr/>
        </p:nvSpPr>
        <p:spPr bwMode="ltGray">
          <a:xfrm>
            <a:off x="8649164" y="6580411"/>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7" name="Text Placeholder 4"/>
          <p:cNvSpPr>
            <a:spLocks noGrp="1"/>
          </p:cNvSpPr>
          <p:nvPr>
            <p:ph type="body" sz="quarter" idx="11" hasCustomPrompt="1"/>
          </p:nvPr>
        </p:nvSpPr>
        <p:spPr>
          <a:xfrm>
            <a:off x="42976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634955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1891875"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659230266"/>
      </p:ext>
    </p:extLst>
  </p:cSld>
  <p:clrMapOvr>
    <a:masterClrMapping/>
  </p:clrMapOv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Picture Placeholder 25"/>
          <p:cNvSpPr>
            <a:spLocks noGrp="1"/>
          </p:cNvSpPr>
          <p:nvPr>
            <p:ph type="pic" sz="quarter" idx="10" hasCustomPrompt="1"/>
          </p:nvPr>
        </p:nvSpPr>
        <p:spPr>
          <a:xfrm>
            <a:off x="338329"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790697318"/>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4"/>
            <a:ext cx="4349918" cy="437043"/>
          </a:xfrm>
        </p:spPr>
        <p:txBody>
          <a:bodyPr anchor="t">
            <a:spAutoFit/>
          </a:bodyPr>
          <a:lstStyle>
            <a:lvl1pPr>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96798836"/>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Picture Placeholder 25"/>
          <p:cNvSpPr>
            <a:spLocks noGrp="1"/>
          </p:cNvSpPr>
          <p:nvPr>
            <p:ph type="pic" sz="quarter" idx="11" hasCustomPrompt="1"/>
          </p:nvPr>
        </p:nvSpPr>
        <p:spPr>
          <a:xfrm>
            <a:off x="3668990"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4"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51"/>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Picture Placeholder 25"/>
          <p:cNvSpPr>
            <a:spLocks noGrp="1"/>
          </p:cNvSpPr>
          <p:nvPr>
            <p:ph type="pic" sz="quarter" idx="12" hasCustomPrompt="1"/>
          </p:nvPr>
        </p:nvSpPr>
        <p:spPr>
          <a:xfrm>
            <a:off x="7011989" y="311151"/>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4"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9"/>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Picture Placeholder 25"/>
          <p:cNvSpPr>
            <a:spLocks noGrp="1"/>
          </p:cNvSpPr>
          <p:nvPr>
            <p:ph type="pic" sz="quarter" idx="15" hasCustomPrompt="1"/>
          </p:nvPr>
        </p:nvSpPr>
        <p:spPr>
          <a:xfrm>
            <a:off x="7011989"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2"/>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Picture Placeholder 25"/>
          <p:cNvSpPr>
            <a:spLocks noGrp="1"/>
          </p:cNvSpPr>
          <p:nvPr>
            <p:ph type="pic" sz="quarter" idx="16" hasCustomPrompt="1"/>
          </p:nvPr>
        </p:nvSpPr>
        <p:spPr>
          <a:xfrm>
            <a:off x="7011989" y="5182962"/>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1724446453"/>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A_Seg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3"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4"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
        <p:nvSpPr>
          <p:cNvPr id="16" name="Rectangle 15"/>
          <p:cNvSpPr/>
          <p:nvPr userDrawn="1"/>
        </p:nvSpPr>
        <p:spPr>
          <a:xfrm>
            <a:off x="333375" y="6375853"/>
            <a:ext cx="8476488" cy="164592"/>
          </a:xfrm>
          <a:prstGeom prst="rect">
            <a:avLst/>
          </a:prstGeom>
          <a:blipFill dpi="0" rotWithShape="1">
            <a:blip r:embed="rId3" cstate="print">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itle 1"/>
          <p:cNvSpPr>
            <a:spLocks noGrp="1"/>
          </p:cNvSpPr>
          <p:nvPr>
            <p:ph type="ctrTitle" hasCustomPrompt="1"/>
          </p:nvPr>
        </p:nvSpPr>
        <p:spPr>
          <a:xfrm>
            <a:off x="326168" y="1238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1591967544"/>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Picture Placeholder 4"/>
          <p:cNvSpPr>
            <a:spLocks noGrp="1"/>
          </p:cNvSpPr>
          <p:nvPr>
            <p:ph type="pic" sz="quarter" idx="10" hasCustomPrompt="1"/>
          </p:nvPr>
        </p:nvSpPr>
        <p:spPr>
          <a:xfrm>
            <a:off x="333376" y="310898"/>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12"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8"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348575370"/>
      </p:ext>
    </p:extLst>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799944582"/>
      </p:ext>
    </p:extLst>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Wide screen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p:nvSpPr>
        <p:spPr>
          <a:xfrm>
            <a:off x="0" y="0"/>
            <a:ext cx="9144000" cy="6858000"/>
          </a:xfrm>
          <a:prstGeom prst="rect">
            <a:avLst/>
          </a:prstGeom>
          <a:blipFill dpi="0" rotWithShape="1">
            <a:blip r:embed="rId3" cstate="email">
              <a:alphaModFix amt="29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 name="Group 3"/>
          <p:cNvGrpSpPr/>
          <p:nvPr/>
        </p:nvGrpSpPr>
        <p:grpSpPr>
          <a:xfrm>
            <a:off x="341315" y="6124575"/>
            <a:ext cx="787133" cy="416134"/>
            <a:chOff x="609600" y="528537"/>
            <a:chExt cx="1444734" cy="763789"/>
          </a:xfrm>
          <a:solidFill>
            <a:schemeClr val="bg1"/>
          </a:solidFill>
        </p:grpSpPr>
        <p:sp>
          <p:nvSpPr>
            <p:cNvPr id="5" name="Rectangle 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a typeface="ＭＳ Ｐゴシック" pitchFamily="-106" charset="-128"/>
              </a:endParaRPr>
            </a:p>
          </p:txBody>
        </p:sp>
        <p:sp>
          <p:nvSpPr>
            <p:cNvPr id="6" name="Freeform 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 name="Freeform 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 name="Freeform 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9" name="Freeform 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0" name="Freeform 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1" name="Freeform 1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2" name="Freeform 1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3" name="Freeform 1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4" name="Freeform 1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5" name="Freeform 1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6" name="Freeform 1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7" name="Freeform 1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18" name="Freeform 1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grpSp>
      <p:sp>
        <p:nvSpPr>
          <p:cNvPr id="40" name="Media Placeholder 39"/>
          <p:cNvSpPr>
            <a:spLocks noGrp="1"/>
          </p:cNvSpPr>
          <p:nvPr>
            <p:ph type="media" sz="quarter" idx="11" hasCustomPrompt="1"/>
          </p:nvPr>
        </p:nvSpPr>
        <p:spPr>
          <a:xfrm>
            <a:off x="329184" y="777240"/>
            <a:ext cx="84856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915419240"/>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p:nvSpPr>
        <p:spPr>
          <a:xfrm>
            <a:off x="0" y="0"/>
            <a:ext cx="9144000" cy="6858000"/>
          </a:xfrm>
          <a:prstGeom prst="rect">
            <a:avLst/>
          </a:prstGeom>
          <a:blipFill dpi="0" rotWithShape="1">
            <a:blip r:embed="rId3" cstate="email">
              <a:alphaModFix amt="29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 name="Group 3"/>
          <p:cNvGrpSpPr/>
          <p:nvPr/>
        </p:nvGrpSpPr>
        <p:grpSpPr>
          <a:xfrm>
            <a:off x="341315"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a typeface="ＭＳ Ｐゴシック" pitchFamily="-106" charset="-128"/>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grpSp>
      <p:sp>
        <p:nvSpPr>
          <p:cNvPr id="21" name="Media Placeholder 20"/>
          <p:cNvSpPr>
            <a:spLocks noGrp="1"/>
          </p:cNvSpPr>
          <p:nvPr>
            <p:ph type="media" sz="quarter" idx="10" hasCustomPrompt="1"/>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197440723"/>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Tree>
    <p:extLst>
      <p:ext uri="{BB962C8B-B14F-4D97-AF65-F5344CB8AC3E}">
        <p14:creationId xmlns:p14="http://schemas.microsoft.com/office/powerpoint/2010/main" val="1726509999"/>
      </p:ext>
    </p:extLst>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4"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5"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2010 Cisco and/or its affiliates. All rights reserved.</a:t>
            </a:r>
          </a:p>
        </p:txBody>
      </p:sp>
    </p:spTree>
    <p:extLst>
      <p:ext uri="{BB962C8B-B14F-4D97-AF65-F5344CB8AC3E}">
        <p14:creationId xmlns:p14="http://schemas.microsoft.com/office/powerpoint/2010/main" val="3419175469"/>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3" y="5844550"/>
            <a:ext cx="41443" cy="157016"/>
          </a:xfrm>
          <a:prstGeom prst="rect">
            <a:avLst/>
          </a:prstGeom>
          <a:solidFill>
            <a:schemeClr val="bg1"/>
          </a:solidFill>
          <a:ln w="9525">
            <a:noFill/>
            <a:miter lim="800000"/>
            <a:headEnd/>
            <a:tailEnd/>
          </a:ln>
        </p:spPr>
        <p:txBody>
          <a:bodyPr/>
          <a:lstStyle/>
          <a:p>
            <a:endParaRPr lang="en-US">
              <a:solidFill>
                <a:srgbClr val="0096D6"/>
              </a:solidFill>
              <a:ea typeface="ＭＳ Ｐゴシック" pitchFamily="-106" charset="-128"/>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3" name="Freeform 22"/>
          <p:cNvSpPr>
            <a:spLocks noEditPoints="1"/>
          </p:cNvSpPr>
          <p:nvPr/>
        </p:nvSpPr>
        <p:spPr bwMode="black">
          <a:xfrm>
            <a:off x="4778492"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5" name="Freeform 24"/>
          <p:cNvSpPr>
            <a:spLocks/>
          </p:cNvSpPr>
          <p:nvPr/>
        </p:nvSpPr>
        <p:spPr bwMode="black">
          <a:xfrm>
            <a:off x="4117818"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6" name="Freeform 25"/>
          <p:cNvSpPr>
            <a:spLocks/>
          </p:cNvSpPr>
          <p:nvPr/>
        </p:nvSpPr>
        <p:spPr bwMode="black">
          <a:xfrm>
            <a:off x="4227207"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7" name="Freeform 26"/>
          <p:cNvSpPr>
            <a:spLocks/>
          </p:cNvSpPr>
          <p:nvPr/>
        </p:nvSpPr>
        <p:spPr bwMode="black">
          <a:xfrm>
            <a:off x="4334669" y="5525689"/>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9" name="Freeform 28"/>
          <p:cNvSpPr>
            <a:spLocks/>
          </p:cNvSpPr>
          <p:nvPr/>
        </p:nvSpPr>
        <p:spPr bwMode="black">
          <a:xfrm>
            <a:off x="4551039"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0" name="Freeform 29"/>
          <p:cNvSpPr>
            <a:spLocks/>
          </p:cNvSpPr>
          <p:nvPr/>
        </p:nvSpPr>
        <p:spPr bwMode="black">
          <a:xfrm>
            <a:off x="466042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1" name="Freeform 30"/>
          <p:cNvSpPr>
            <a:spLocks/>
          </p:cNvSpPr>
          <p:nvPr/>
        </p:nvSpPr>
        <p:spPr bwMode="black">
          <a:xfrm>
            <a:off x="4769819" y="5525689"/>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2" name="Freeform 31"/>
          <p:cNvSpPr>
            <a:spLocks/>
          </p:cNvSpPr>
          <p:nvPr/>
        </p:nvSpPr>
        <p:spPr bwMode="black">
          <a:xfrm>
            <a:off x="4877280"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3" name="Freeform 32"/>
          <p:cNvSpPr>
            <a:spLocks/>
          </p:cNvSpPr>
          <p:nvPr/>
        </p:nvSpPr>
        <p:spPr bwMode="black">
          <a:xfrm>
            <a:off x="4986670"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Tree>
    <p:extLst>
      <p:ext uri="{BB962C8B-B14F-4D97-AF65-F5344CB8AC3E}">
        <p14:creationId xmlns:p14="http://schemas.microsoft.com/office/powerpoint/2010/main" val="827465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6312989" y="3708605"/>
            <a:ext cx="116616" cy="441827"/>
          </a:xfrm>
          <a:prstGeom prst="rect">
            <a:avLst/>
          </a:prstGeom>
          <a:solidFill>
            <a:schemeClr val="bg1"/>
          </a:solidFill>
          <a:ln w="9525">
            <a:noFill/>
            <a:miter lim="800000"/>
            <a:headEnd/>
            <a:tailEnd/>
          </a:ln>
        </p:spPr>
        <p:txBody>
          <a:bodyPr/>
          <a:lstStyle/>
          <a:p>
            <a:endParaRPr lang="en-US">
              <a:solidFill>
                <a:srgbClr val="0096D6"/>
              </a:solidFill>
              <a:ea typeface="ＭＳ Ｐゴシック" pitchFamily="-106" charset="-128"/>
            </a:endParaRPr>
          </a:p>
        </p:txBody>
      </p:sp>
      <p:sp>
        <p:nvSpPr>
          <p:cNvPr id="21" name="Freeform 20"/>
          <p:cNvSpPr>
            <a:spLocks/>
          </p:cNvSpPr>
          <p:nvPr/>
        </p:nvSpPr>
        <p:spPr bwMode="black">
          <a:xfrm>
            <a:off x="6992342" y="369760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2" name="Freeform 21"/>
          <p:cNvSpPr>
            <a:spLocks/>
          </p:cNvSpPr>
          <p:nvPr/>
        </p:nvSpPr>
        <p:spPr bwMode="black">
          <a:xfrm>
            <a:off x="5824831" y="369760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3" name="Freeform 22"/>
          <p:cNvSpPr>
            <a:spLocks noEditPoints="1"/>
          </p:cNvSpPr>
          <p:nvPr/>
        </p:nvSpPr>
        <p:spPr bwMode="black">
          <a:xfrm>
            <a:off x="7452023"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4" name="Freeform 23"/>
          <p:cNvSpPr>
            <a:spLocks/>
          </p:cNvSpPr>
          <p:nvPr/>
        </p:nvSpPr>
        <p:spPr bwMode="black">
          <a:xfrm>
            <a:off x="6580117"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5" name="Freeform 24"/>
          <p:cNvSpPr>
            <a:spLocks/>
          </p:cNvSpPr>
          <p:nvPr/>
        </p:nvSpPr>
        <p:spPr bwMode="black">
          <a:xfrm>
            <a:off x="5592956"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6" name="Freeform 25"/>
          <p:cNvSpPr>
            <a:spLocks/>
          </p:cNvSpPr>
          <p:nvPr/>
        </p:nvSpPr>
        <p:spPr bwMode="black">
          <a:xfrm>
            <a:off x="5900765" y="293018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7" name="Freeform 26"/>
          <p:cNvSpPr>
            <a:spLocks/>
          </p:cNvSpPr>
          <p:nvPr/>
        </p:nvSpPr>
        <p:spPr bwMode="black">
          <a:xfrm>
            <a:off x="6203155" y="272082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8" name="Freeform 27"/>
          <p:cNvSpPr>
            <a:spLocks/>
          </p:cNvSpPr>
          <p:nvPr/>
        </p:nvSpPr>
        <p:spPr bwMode="black">
          <a:xfrm>
            <a:off x="6510964"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29" name="Freeform 28"/>
          <p:cNvSpPr>
            <a:spLocks/>
          </p:cNvSpPr>
          <p:nvPr/>
        </p:nvSpPr>
        <p:spPr bwMode="black">
          <a:xfrm>
            <a:off x="6811994" y="308244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3" name="Freeform 32"/>
          <p:cNvSpPr>
            <a:spLocks/>
          </p:cNvSpPr>
          <p:nvPr/>
        </p:nvSpPr>
        <p:spPr bwMode="black">
          <a:xfrm>
            <a:off x="8037814" y="308244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4" name="TextBox 33"/>
          <p:cNvSpPr txBox="1"/>
          <p:nvPr/>
        </p:nvSpPr>
        <p:spPr>
          <a:xfrm>
            <a:off x="644691" y="3060490"/>
            <a:ext cx="2467342" cy="646331"/>
          </a:xfrm>
          <a:prstGeom prst="rect">
            <a:avLst/>
          </a:prstGeom>
          <a:noFill/>
        </p:spPr>
        <p:txBody>
          <a:bodyPr wrap="none" rtlCol="0">
            <a:spAutoFit/>
          </a:bodyPr>
          <a:lstStyle/>
          <a:p>
            <a:r>
              <a:rPr lang="en-US" sz="3600" dirty="0">
                <a:solidFill>
                  <a:srgbClr val="FFFFFF"/>
                </a:solidFill>
                <a:ea typeface="ＭＳ Ｐゴシック" pitchFamily="-106" charset="-128"/>
              </a:rPr>
              <a:t>Thank you.</a:t>
            </a:r>
          </a:p>
        </p:txBody>
      </p:sp>
    </p:spTree>
    <p:extLst>
      <p:ext uri="{BB962C8B-B14F-4D97-AF65-F5344CB8AC3E}">
        <p14:creationId xmlns:p14="http://schemas.microsoft.com/office/powerpoint/2010/main" val="3428275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4" name="Rectangle 3"/>
          <p:cNvSpPr>
            <a:spLocks noChangeArrowheads="1"/>
          </p:cNvSpPr>
          <p:nvPr/>
        </p:nvSpPr>
        <p:spPr bwMode="black">
          <a:xfrm>
            <a:off x="4373703" y="5844550"/>
            <a:ext cx="41443" cy="157016"/>
          </a:xfrm>
          <a:prstGeom prst="rect">
            <a:avLst/>
          </a:prstGeom>
          <a:solidFill>
            <a:schemeClr val="bg1"/>
          </a:solidFill>
          <a:ln w="9525">
            <a:noFill/>
            <a:miter lim="800000"/>
            <a:headEnd/>
            <a:tailEnd/>
          </a:ln>
        </p:spPr>
        <p:txBody>
          <a:bodyPr/>
          <a:lstStyle/>
          <a:p>
            <a:endParaRPr lang="en-US">
              <a:solidFill>
                <a:srgbClr val="0096D6"/>
              </a:solidFill>
              <a:ea typeface="ＭＳ Ｐゴシック" pitchFamily="-106" charset="-128"/>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7" name="Freeform 6"/>
          <p:cNvSpPr>
            <a:spLocks noEditPoints="1"/>
          </p:cNvSpPr>
          <p:nvPr/>
        </p:nvSpPr>
        <p:spPr bwMode="black">
          <a:xfrm>
            <a:off x="4778492"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9" name="Freeform 8"/>
          <p:cNvSpPr>
            <a:spLocks/>
          </p:cNvSpPr>
          <p:nvPr/>
        </p:nvSpPr>
        <p:spPr bwMode="black">
          <a:xfrm>
            <a:off x="4117818"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10" name="Freeform 9"/>
          <p:cNvSpPr>
            <a:spLocks/>
          </p:cNvSpPr>
          <p:nvPr/>
        </p:nvSpPr>
        <p:spPr bwMode="black">
          <a:xfrm>
            <a:off x="4227207"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11" name="Freeform 10"/>
          <p:cNvSpPr>
            <a:spLocks/>
          </p:cNvSpPr>
          <p:nvPr/>
        </p:nvSpPr>
        <p:spPr bwMode="black">
          <a:xfrm>
            <a:off x="4334669" y="5525689"/>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14" name="Freeform 13"/>
          <p:cNvSpPr>
            <a:spLocks/>
          </p:cNvSpPr>
          <p:nvPr/>
        </p:nvSpPr>
        <p:spPr bwMode="black">
          <a:xfrm>
            <a:off x="4551039"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15" name="Freeform 14"/>
          <p:cNvSpPr>
            <a:spLocks/>
          </p:cNvSpPr>
          <p:nvPr/>
        </p:nvSpPr>
        <p:spPr bwMode="black">
          <a:xfrm>
            <a:off x="466042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16" name="Freeform 15"/>
          <p:cNvSpPr>
            <a:spLocks/>
          </p:cNvSpPr>
          <p:nvPr/>
        </p:nvSpPr>
        <p:spPr bwMode="black">
          <a:xfrm>
            <a:off x="4769819" y="5525689"/>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17" name="Freeform 16"/>
          <p:cNvSpPr>
            <a:spLocks/>
          </p:cNvSpPr>
          <p:nvPr/>
        </p:nvSpPr>
        <p:spPr bwMode="black">
          <a:xfrm>
            <a:off x="4877280"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18" name="Freeform 17"/>
          <p:cNvSpPr>
            <a:spLocks/>
          </p:cNvSpPr>
          <p:nvPr/>
        </p:nvSpPr>
        <p:spPr bwMode="black">
          <a:xfrm>
            <a:off x="4986670"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Tree>
    <p:extLst>
      <p:ext uri="{BB962C8B-B14F-4D97-AF65-F5344CB8AC3E}">
        <p14:creationId xmlns:p14="http://schemas.microsoft.com/office/powerpoint/2010/main" val="304021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34" name="TextBox 33"/>
          <p:cNvSpPr txBox="1"/>
          <p:nvPr/>
        </p:nvSpPr>
        <p:spPr>
          <a:xfrm>
            <a:off x="644691" y="3060490"/>
            <a:ext cx="2467342" cy="646331"/>
          </a:xfrm>
          <a:prstGeom prst="rect">
            <a:avLst/>
          </a:prstGeom>
          <a:noFill/>
        </p:spPr>
        <p:txBody>
          <a:bodyPr wrap="none" rtlCol="0">
            <a:spAutoFit/>
          </a:bodyPr>
          <a:lstStyle/>
          <a:p>
            <a:r>
              <a:rPr lang="en-US" sz="3600" dirty="0">
                <a:solidFill>
                  <a:srgbClr val="FFFFFF"/>
                </a:solidFill>
                <a:ea typeface="ＭＳ Ｐゴシック" pitchFamily="-106" charset="-128"/>
              </a:rPr>
              <a:t>Thank you.</a:t>
            </a:r>
          </a:p>
        </p:txBody>
      </p:sp>
      <p:sp>
        <p:nvSpPr>
          <p:cNvPr id="19" name="Rectangle 18"/>
          <p:cNvSpPr>
            <a:spLocks noChangeArrowheads="1"/>
          </p:cNvSpPr>
          <p:nvPr/>
        </p:nvSpPr>
        <p:spPr bwMode="black">
          <a:xfrm>
            <a:off x="6312989" y="3708605"/>
            <a:ext cx="116616" cy="441827"/>
          </a:xfrm>
          <a:prstGeom prst="rect">
            <a:avLst/>
          </a:prstGeom>
          <a:solidFill>
            <a:schemeClr val="bg1"/>
          </a:solidFill>
          <a:ln w="9525">
            <a:noFill/>
            <a:miter lim="800000"/>
            <a:headEnd/>
            <a:tailEnd/>
          </a:ln>
        </p:spPr>
        <p:txBody>
          <a:bodyPr/>
          <a:lstStyle/>
          <a:p>
            <a:endParaRPr lang="en-US">
              <a:solidFill>
                <a:srgbClr val="0096D6"/>
              </a:solidFill>
              <a:ea typeface="ＭＳ Ｐゴシック" pitchFamily="-106" charset="-128"/>
            </a:endParaRPr>
          </a:p>
        </p:txBody>
      </p:sp>
      <p:sp>
        <p:nvSpPr>
          <p:cNvPr id="35" name="Freeform 34"/>
          <p:cNvSpPr>
            <a:spLocks/>
          </p:cNvSpPr>
          <p:nvPr/>
        </p:nvSpPr>
        <p:spPr bwMode="black">
          <a:xfrm>
            <a:off x="6992342" y="369760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6" name="Freeform 35"/>
          <p:cNvSpPr>
            <a:spLocks/>
          </p:cNvSpPr>
          <p:nvPr/>
        </p:nvSpPr>
        <p:spPr bwMode="black">
          <a:xfrm>
            <a:off x="5824831" y="369760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7" name="Freeform 36"/>
          <p:cNvSpPr>
            <a:spLocks noEditPoints="1"/>
          </p:cNvSpPr>
          <p:nvPr/>
        </p:nvSpPr>
        <p:spPr bwMode="black">
          <a:xfrm>
            <a:off x="7452023"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8" name="Freeform 37"/>
          <p:cNvSpPr>
            <a:spLocks/>
          </p:cNvSpPr>
          <p:nvPr/>
        </p:nvSpPr>
        <p:spPr bwMode="black">
          <a:xfrm>
            <a:off x="6580117"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39" name="Freeform 38"/>
          <p:cNvSpPr>
            <a:spLocks/>
          </p:cNvSpPr>
          <p:nvPr/>
        </p:nvSpPr>
        <p:spPr bwMode="black">
          <a:xfrm>
            <a:off x="5592956"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40" name="Freeform 39"/>
          <p:cNvSpPr>
            <a:spLocks/>
          </p:cNvSpPr>
          <p:nvPr/>
        </p:nvSpPr>
        <p:spPr bwMode="black">
          <a:xfrm>
            <a:off x="5900765" y="293018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41" name="Freeform 40"/>
          <p:cNvSpPr>
            <a:spLocks/>
          </p:cNvSpPr>
          <p:nvPr/>
        </p:nvSpPr>
        <p:spPr bwMode="black">
          <a:xfrm>
            <a:off x="6203155" y="272082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42" name="Freeform 41"/>
          <p:cNvSpPr>
            <a:spLocks/>
          </p:cNvSpPr>
          <p:nvPr/>
        </p:nvSpPr>
        <p:spPr bwMode="black">
          <a:xfrm>
            <a:off x="6510964"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43" name="Freeform 42"/>
          <p:cNvSpPr>
            <a:spLocks/>
          </p:cNvSpPr>
          <p:nvPr/>
        </p:nvSpPr>
        <p:spPr bwMode="black">
          <a:xfrm>
            <a:off x="6811994" y="308244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
        <p:nvSpPr>
          <p:cNvPr id="47" name="Freeform 46"/>
          <p:cNvSpPr>
            <a:spLocks/>
          </p:cNvSpPr>
          <p:nvPr/>
        </p:nvSpPr>
        <p:spPr bwMode="black">
          <a:xfrm>
            <a:off x="8037814" y="308244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ea typeface="ＭＳ Ｐゴシック" pitchFamily="-106" charset="-128"/>
            </a:endParaRPr>
          </a:p>
        </p:txBody>
      </p:sp>
    </p:spTree>
    <p:extLst>
      <p:ext uri="{BB962C8B-B14F-4D97-AF65-F5344CB8AC3E}">
        <p14:creationId xmlns:p14="http://schemas.microsoft.com/office/powerpoint/2010/main" val="4185797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B_Seg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ctrTitle" hasCustomPrompt="1"/>
          </p:nvPr>
        </p:nvSpPr>
        <p:spPr>
          <a:xfrm>
            <a:off x="326168" y="1238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5" name="Rectangle 14"/>
          <p:cNvSpPr/>
          <p:nvPr userDrawn="1"/>
        </p:nvSpPr>
        <p:spPr>
          <a:xfrm>
            <a:off x="333375" y="6375853"/>
            <a:ext cx="8476488" cy="164592"/>
          </a:xfrm>
          <a:prstGeom prst="rect">
            <a:avLst/>
          </a:prstGeom>
          <a:blipFill dpi="0" rotWithShape="1">
            <a:blip r:embed="rId3" cstate="print">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8"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9"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Tree>
    <p:extLst>
      <p:ext uri="{BB962C8B-B14F-4D97-AF65-F5344CB8AC3E}">
        <p14:creationId xmlns:p14="http://schemas.microsoft.com/office/powerpoint/2010/main" val="3419429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2.5E-6 -4.44444E-6 L -2.5E-6 -0.86527 " pathEditMode="relative" rAng="0" ptsTypes="AA">
                                      <p:cBhvr>
                                        <p:cTn id="6" dur="2000" spd="-100000" fill="hold"/>
                                        <p:tgtEl>
                                          <p:spTgt spid="14"/>
                                        </p:tgtEl>
                                        <p:attrNameLst>
                                          <p:attrName>ppt_x</p:attrName>
                                          <p:attrName>ppt_y</p:attrName>
                                        </p:attrNameLst>
                                      </p:cBhvr>
                                      <p:rCtr x="0" y="-43264"/>
                                    </p:animMotion>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1_Title Slide-animated White">
    <p:spTree>
      <p:nvGrpSpPr>
        <p:cNvPr id="1" name=""/>
        <p:cNvGrpSpPr/>
        <p:nvPr/>
      </p:nvGrpSpPr>
      <p:grpSpPr>
        <a:xfrm>
          <a:off x="0" y="0"/>
          <a:ext cx="0" cy="0"/>
          <a:chOff x="0" y="0"/>
          <a:chExt cx="0" cy="0"/>
        </a:xfrm>
      </p:grpSpPr>
      <p:pic>
        <p:nvPicPr>
          <p:cNvPr id="38" name="Picture 37" descr="bottom ba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375" y="6378339"/>
            <a:ext cx="8477250" cy="162912"/>
          </a:xfrm>
          <a:prstGeom prst="rect">
            <a:avLst/>
          </a:prstGeom>
        </p:spPr>
      </p:pic>
      <p:sp>
        <p:nvSpPr>
          <p:cNvPr id="39" name="Rectangle 38"/>
          <p:cNvSpPr/>
          <p:nvPr/>
        </p:nvSpPr>
        <p:spPr>
          <a:xfrm>
            <a:off x="3405353" y="5948638"/>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1460940" y="5948638"/>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ectangle 41"/>
          <p:cNvSpPr/>
          <p:nvPr/>
        </p:nvSpPr>
        <p:spPr>
          <a:xfrm>
            <a:off x="4771697" y="5948638"/>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ounded Rectangle 44"/>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ounded Rectangle 45"/>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ounded Rectangle 46"/>
          <p:cNvSpPr/>
          <p:nvPr/>
        </p:nvSpPr>
        <p:spPr>
          <a:xfrm rot="10800000" flipH="1">
            <a:off x="5869870" y="6614161"/>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Rounded Rectangle 47"/>
          <p:cNvSpPr/>
          <p:nvPr/>
        </p:nvSpPr>
        <p:spPr>
          <a:xfrm rot="10800000" flipH="1">
            <a:off x="6933207"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ounded Rectangle 48"/>
          <p:cNvSpPr/>
          <p:nvPr/>
        </p:nvSpPr>
        <p:spPr>
          <a:xfrm rot="10800000" flipH="1">
            <a:off x="2191487" y="6719452"/>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ounded Rectangle 49"/>
          <p:cNvSpPr/>
          <p:nvPr/>
        </p:nvSpPr>
        <p:spPr>
          <a:xfrm rot="10800000" flipH="1">
            <a:off x="2794162"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ounded Rectangle 50"/>
          <p:cNvSpPr/>
          <p:nvPr/>
        </p:nvSpPr>
        <p:spPr>
          <a:xfrm rot="10800000" flipH="1">
            <a:off x="4920835"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ounded Rectangle 51"/>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ounded Rectangle 52"/>
          <p:cNvSpPr/>
          <p:nvPr/>
        </p:nvSpPr>
        <p:spPr>
          <a:xfrm rot="10800000" flipH="1">
            <a:off x="341314" y="6708754"/>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ounded Rectangle 53"/>
          <p:cNvSpPr/>
          <p:nvPr/>
        </p:nvSpPr>
        <p:spPr>
          <a:xfrm rot="10800000" flipH="1">
            <a:off x="8038251" y="8318270"/>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Rounded Rectangle 54"/>
          <p:cNvSpPr/>
          <p:nvPr/>
        </p:nvSpPr>
        <p:spPr>
          <a:xfrm rot="10800000" flipH="1">
            <a:off x="8162250"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Rounded Rectangle 55"/>
          <p:cNvSpPr/>
          <p:nvPr/>
        </p:nvSpPr>
        <p:spPr>
          <a:xfrm rot="10800000" flipH="1">
            <a:off x="3770907"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Rectangle 56"/>
          <p:cNvSpPr/>
          <p:nvPr/>
        </p:nvSpPr>
        <p:spPr>
          <a:xfrm>
            <a:off x="0" y="2"/>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a typeface="ＭＳ Ｐゴシック" pitchFamily="-106" charset="-128"/>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a typeface="ＭＳ Ｐゴシック" pitchFamily="-106" charset="-128"/>
              </a:endParaRPr>
            </a:p>
          </p:txBody>
        </p:sp>
      </p:grpSp>
      <p:sp>
        <p:nvSpPr>
          <p:cNvPr id="88" name="Rectangle 87"/>
          <p:cNvSpPr/>
          <p:nvPr/>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9"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90"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91" name="Rectangle 7"/>
          <p:cNvSpPr>
            <a:spLocks noChangeArrowheads="1"/>
          </p:cNvSpPr>
          <p:nvPr/>
        </p:nvSpPr>
        <p:spPr bwMode="ltGray">
          <a:xfrm>
            <a:off x="8639981"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4"/>
            <a:ext cx="8097838" cy="384175"/>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9" y="5232772"/>
            <a:ext cx="8112125" cy="384175"/>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2201924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59" name="Rounded Rectangle 5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Rounded Rectangle 63"/>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5" name="Rounded Rectangle 64"/>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Rounded Rectangle 65"/>
          <p:cNvSpPr/>
          <p:nvPr/>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Rounded Rectangle 66"/>
          <p:cNvSpPr/>
          <p:nvPr/>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8" name="Rounded Rectangle 67"/>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9"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70"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ea typeface="ＭＳ Ｐゴシック" pitchFamily="-106" charset="-128"/>
              </a:rPr>
              <a:t>© 2010 Cisco and/or its affiliates. All rights reserved.</a:t>
            </a:r>
          </a:p>
        </p:txBody>
      </p:sp>
      <p:sp>
        <p:nvSpPr>
          <p:cNvPr id="71" name="Rectangle 7"/>
          <p:cNvSpPr>
            <a:spLocks noChangeArrowheads="1"/>
          </p:cNvSpPr>
          <p:nvPr/>
        </p:nvSpPr>
        <p:spPr bwMode="ltGray">
          <a:xfrm>
            <a:off x="8639981"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4"/>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9" y="5232772"/>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a typeface="ＭＳ Ｐゴシック" pitchFamily="-106" charset="-128"/>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grpSp>
    </p:spTree>
    <p:extLst>
      <p:ext uri="{BB962C8B-B14F-4D97-AF65-F5344CB8AC3E}">
        <p14:creationId xmlns:p14="http://schemas.microsoft.com/office/powerpoint/2010/main" val="35386422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flip="none" rotWithShape="1">
                  <a:gsLst>
                    <a:gs pos="100000">
                      <a:srgbClr val="E7FC24"/>
                    </a:gs>
                    <a:gs pos="76000">
                      <a:srgbClr val="01954B"/>
                    </a:gs>
                  </a:gsLst>
                  <a:lin ang="10800000" scaled="1"/>
                  <a:tileRect/>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131596519"/>
      </p:ext>
    </p:extLst>
  </p:cSld>
  <p:clrMapOvr>
    <a:masterClrMapping/>
  </p:clrMapOvr>
  <p:transition>
    <p:wipe dir="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cSld name="5_Title Slide Gradient">
    <p:spTree>
      <p:nvGrpSpPr>
        <p:cNvPr id="1" name=""/>
        <p:cNvGrpSpPr/>
        <p:nvPr/>
      </p:nvGrpSpPr>
      <p:grpSpPr>
        <a:xfrm>
          <a:off x="0" y="0"/>
          <a:ext cx="0" cy="0"/>
          <a:chOff x="0" y="0"/>
          <a:chExt cx="0" cy="0"/>
        </a:xfrm>
      </p:grpSpPr>
      <p:grpSp>
        <p:nvGrpSpPr>
          <p:cNvPr id="4" name="Group 30"/>
          <p:cNvGrpSpPr/>
          <p:nvPr/>
        </p:nvGrpSpPr>
        <p:grpSpPr>
          <a:xfrm>
            <a:off x="-12699"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69"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70"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ea typeface="ＭＳ Ｐゴシック" pitchFamily="-106" charset="-128"/>
              </a:rPr>
              <a:t>© 2010 Cisco and/or its affiliates. All rights reserved.</a:t>
            </a:r>
          </a:p>
        </p:txBody>
      </p:sp>
      <p:sp>
        <p:nvSpPr>
          <p:cNvPr id="71" name="Rectangle 7"/>
          <p:cNvSpPr>
            <a:spLocks noChangeArrowheads="1"/>
          </p:cNvSpPr>
          <p:nvPr/>
        </p:nvSpPr>
        <p:spPr bwMode="ltGray">
          <a:xfrm>
            <a:off x="8639981"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4"/>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9" y="5232772"/>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5" name="Group 38"/>
          <p:cNvGrpSpPr/>
          <p:nvPr/>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a typeface="ＭＳ Ｐゴシック" pitchFamily="-106" charset="-128"/>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grpSp>
    </p:spTree>
    <p:extLst>
      <p:ext uri="{BB962C8B-B14F-4D97-AF65-F5344CB8AC3E}">
        <p14:creationId xmlns:p14="http://schemas.microsoft.com/office/powerpoint/2010/main" val="4177970423"/>
      </p:ext>
    </p:extLst>
  </p:cSld>
  <p:clrMapOvr>
    <a:masterClrMapping/>
  </p:clrMapOvr>
  <p:transition>
    <p:wipe dir="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7225" y="1781177"/>
            <a:ext cx="3894138"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3764" y="1781177"/>
            <a:ext cx="3894137"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p:nvSpPr>
        <p:spPr>
          <a:xfrm>
            <a:off x="5943600" y="0"/>
            <a:ext cx="1828800" cy="369332"/>
          </a:xfrm>
          <a:prstGeom prst="rect">
            <a:avLst/>
          </a:prstGeom>
          <a:noFill/>
        </p:spPr>
        <p:txBody>
          <a:bodyPr wrap="square" rtlCol="0">
            <a:spAutoFit/>
          </a:bodyPr>
          <a:lstStyle/>
          <a:p>
            <a:r>
              <a:rPr lang="en-US" dirty="0">
                <a:solidFill>
                  <a:srgbClr val="0096D6"/>
                </a:solidFill>
                <a:ea typeface="ＭＳ Ｐゴシック" pitchFamily="-106" charset="-128"/>
              </a:rPr>
              <a:t>DRAFT</a:t>
            </a:r>
          </a:p>
        </p:txBody>
      </p:sp>
    </p:spTree>
    <p:extLst>
      <p:ext uri="{BB962C8B-B14F-4D97-AF65-F5344CB8AC3E}">
        <p14:creationId xmlns:p14="http://schemas.microsoft.com/office/powerpoint/2010/main" val="20939993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6_Title Slide Gradient">
    <p:spTree>
      <p:nvGrpSpPr>
        <p:cNvPr id="1" name=""/>
        <p:cNvGrpSpPr/>
        <p:nvPr/>
      </p:nvGrpSpPr>
      <p:grpSpPr>
        <a:xfrm>
          <a:off x="0" y="0"/>
          <a:ext cx="0" cy="0"/>
          <a:chOff x="0" y="0"/>
          <a:chExt cx="0" cy="0"/>
        </a:xfrm>
      </p:grpSpPr>
      <p:grpSp>
        <p:nvGrpSpPr>
          <p:cNvPr id="4" name="Group 30"/>
          <p:cNvGrpSpPr/>
          <p:nvPr/>
        </p:nvGrpSpPr>
        <p:grpSpPr>
          <a:xfrm>
            <a:off x="-12699"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69"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70"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ea typeface="ＭＳ Ｐゴシック" pitchFamily="-106" charset="-128"/>
              </a:rPr>
              <a:t>© 2010 Cisco and/or its affiliates. All rights reserved.</a:t>
            </a:r>
          </a:p>
        </p:txBody>
      </p:sp>
      <p:sp>
        <p:nvSpPr>
          <p:cNvPr id="71" name="Rectangle 7"/>
          <p:cNvSpPr>
            <a:spLocks noChangeArrowheads="1"/>
          </p:cNvSpPr>
          <p:nvPr/>
        </p:nvSpPr>
        <p:spPr bwMode="ltGray">
          <a:xfrm>
            <a:off x="8639981"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4" name="Text Placeholder 43"/>
          <p:cNvSpPr>
            <a:spLocks noGrp="1"/>
          </p:cNvSpPr>
          <p:nvPr>
            <p:ph type="body" sz="quarter" idx="11" hasCustomPrompt="1"/>
          </p:nvPr>
        </p:nvSpPr>
        <p:spPr>
          <a:xfrm>
            <a:off x="236539" y="5232772"/>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5" name="Group 38"/>
          <p:cNvGrpSpPr/>
          <p:nvPr/>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a typeface="ＭＳ Ｐゴシック" pitchFamily="-106" charset="-128"/>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grpSp>
    </p:spTree>
    <p:extLst>
      <p:ext uri="{BB962C8B-B14F-4D97-AF65-F5344CB8AC3E}">
        <p14:creationId xmlns:p14="http://schemas.microsoft.com/office/powerpoint/2010/main" val="3295137439"/>
      </p:ext>
    </p:extLst>
  </p:cSld>
  <p:clrMapOvr>
    <a:masterClrMapping/>
  </p:clrMapOvr>
  <p:transition>
    <p:wipe dir="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7_Title Slide Gradient">
    <p:spTree>
      <p:nvGrpSpPr>
        <p:cNvPr id="1" name=""/>
        <p:cNvGrpSpPr/>
        <p:nvPr/>
      </p:nvGrpSpPr>
      <p:grpSpPr>
        <a:xfrm>
          <a:off x="0" y="0"/>
          <a:ext cx="0" cy="0"/>
          <a:chOff x="0" y="0"/>
          <a:chExt cx="0" cy="0"/>
        </a:xfrm>
      </p:grpSpPr>
      <p:grpSp>
        <p:nvGrpSpPr>
          <p:cNvPr id="4" name="Group 30"/>
          <p:cNvGrpSpPr/>
          <p:nvPr/>
        </p:nvGrpSpPr>
        <p:grpSpPr>
          <a:xfrm>
            <a:off x="-12699"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69"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70"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ea typeface="ＭＳ Ｐゴシック" pitchFamily="-106" charset="-128"/>
              </a:rPr>
              <a:t>© 2010 Cisco and/or its affiliates. All rights reserved.</a:t>
            </a:r>
          </a:p>
        </p:txBody>
      </p:sp>
      <p:sp>
        <p:nvSpPr>
          <p:cNvPr id="71" name="Rectangle 7"/>
          <p:cNvSpPr>
            <a:spLocks noChangeArrowheads="1"/>
          </p:cNvSpPr>
          <p:nvPr/>
        </p:nvSpPr>
        <p:spPr bwMode="ltGray">
          <a:xfrm>
            <a:off x="8639981"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4"/>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9" y="5232772"/>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5" name="Group 38"/>
          <p:cNvGrpSpPr/>
          <p:nvPr/>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a typeface="ＭＳ Ｐゴシック" pitchFamily="-106" charset="-128"/>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grpSp>
    </p:spTree>
    <p:extLst>
      <p:ext uri="{BB962C8B-B14F-4D97-AF65-F5344CB8AC3E}">
        <p14:creationId xmlns:p14="http://schemas.microsoft.com/office/powerpoint/2010/main" val="4078203229"/>
      </p:ext>
    </p:extLst>
  </p:cSld>
  <p:clrMapOvr>
    <a:masterClrMapping/>
  </p:clrMapOvr>
  <p:transition>
    <p:wipe dir="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3_Bullet_Title only">
    <p:spTree>
      <p:nvGrpSpPr>
        <p:cNvPr id="1" name=""/>
        <p:cNvGrpSpPr/>
        <p:nvPr/>
      </p:nvGrpSpPr>
      <p:grpSpPr>
        <a:xfrm>
          <a:off x="0" y="0"/>
          <a:ext cx="0" cy="0"/>
          <a:chOff x="0" y="0"/>
          <a:chExt cx="0" cy="0"/>
        </a:xfrm>
      </p:grpSpPr>
      <p:pic>
        <p:nvPicPr>
          <p:cNvPr id="5" name="Picture 4" descr="BKGD Blue New.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93"/>
            <a:ext cx="9144000" cy="6856214"/>
          </a:xfrm>
          <a:prstGeom prst="rect">
            <a:avLst/>
          </a:prstGeom>
        </p:spPr>
      </p:pic>
      <p:sp>
        <p:nvSpPr>
          <p:cNvPr id="4" name="Rectangle 3"/>
          <p:cNvSpPr/>
          <p:nvPr/>
        </p:nvSpPr>
        <p:spPr>
          <a:xfrm>
            <a:off x="-1" y="1320801"/>
            <a:ext cx="9144001" cy="5132250"/>
          </a:xfrm>
          <a:prstGeom prst="rect">
            <a:avLst/>
          </a:prstGeom>
          <a:solidFill>
            <a:srgbClr val="0825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6614" name="Oval 6"/>
          <p:cNvSpPr>
            <a:spLocks noChangeArrowheads="1"/>
          </p:cNvSpPr>
          <p:nvPr/>
        </p:nvSpPr>
        <p:spPr bwMode="auto">
          <a:xfrm flipV="1">
            <a:off x="407313" y="6439572"/>
            <a:ext cx="8288909" cy="208878"/>
          </a:xfrm>
          <a:prstGeom prst="ellipse">
            <a:avLst/>
          </a:prstGeom>
          <a:solidFill>
            <a:srgbClr val="08252E"/>
          </a:solidFill>
          <a:ln w="9525">
            <a:noFill/>
            <a:round/>
            <a:headEnd/>
            <a:tailEnd/>
          </a:ln>
          <a:effectLst>
            <a:outerShdw blurRad="127000" dist="38100" dir="15600000" sx="108000" sy="108000" rotWithShape="0">
              <a:prstClr val="black"/>
            </a:outerShdw>
          </a:effectLst>
        </p:spPr>
        <p:txBody>
          <a:bodyPr vert="horz" wrap="square" lIns="91440" tIns="45720" rIns="91440" bIns="45720" numCol="1" anchor="t" anchorCtr="0" compatLnSpc="1">
            <a:prstTxWarp prst="textNoShape">
              <a:avLst/>
            </a:prstTxWarp>
          </a:bodyPr>
          <a:lstStyle/>
          <a:p>
            <a:endParaRPr lang="en-US" dirty="0">
              <a:solidFill>
                <a:srgbClr val="0096D6"/>
              </a:solidFill>
              <a:ea typeface="ＭＳ Ｐゴシック" pitchFamily="-106" charset="-128"/>
            </a:endParaRPr>
          </a:p>
        </p:txBody>
      </p:sp>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4400" b="0" kern="1200" spc="-150"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6" name="Rectangle 5"/>
          <p:cNvSpPr/>
          <p:nvPr/>
        </p:nvSpPr>
        <p:spPr>
          <a:xfrm>
            <a:off x="0" y="1321188"/>
            <a:ext cx="9144000" cy="179619"/>
          </a:xfrm>
          <a:prstGeom prst="rect">
            <a:avLst/>
          </a:prstGeom>
          <a:gradFill>
            <a:gsLst>
              <a:gs pos="0">
                <a:srgbClr val="000000"/>
              </a:gs>
              <a:gs pos="100000">
                <a:schemeClr val="accent1">
                  <a:tint val="23500"/>
                  <a:satMod val="160000"/>
                  <a:alpha val="0"/>
                </a:schemeClr>
              </a:gs>
            </a:gsLst>
            <a:lin ang="5400000" scaled="0"/>
          </a:gradFill>
        </p:spPr>
        <p:txBody>
          <a:bodyPr wrap="square" lIns="0" tIns="0" rIns="0" bIns="0" rtlCol="0" anchor="ctr" anchorCtr="0">
            <a:noAutofit/>
          </a:bodyPr>
          <a:lstStyle/>
          <a:p>
            <a:pPr algn="ctr"/>
            <a:endParaRPr lang="en-US" sz="1000" dirty="0">
              <a:solidFill>
                <a:srgbClr val="FFFFFF"/>
              </a:solidFill>
              <a:ea typeface="ＭＳ Ｐゴシック" pitchFamily="-106" charset="-128"/>
            </a:endParaRPr>
          </a:p>
        </p:txBody>
      </p:sp>
      <p:cxnSp>
        <p:nvCxnSpPr>
          <p:cNvPr id="10" name="Straight Connector 9"/>
          <p:cNvCxnSpPr/>
          <p:nvPr/>
        </p:nvCxnSpPr>
        <p:spPr>
          <a:xfrm>
            <a:off x="0" y="1308374"/>
            <a:ext cx="9144000" cy="0"/>
          </a:xfrm>
          <a:prstGeom prst="line">
            <a:avLst/>
          </a:prstGeom>
          <a:ln w="25400">
            <a:gradFill flip="none" rotWithShape="1">
              <a:gsLst>
                <a:gs pos="0">
                  <a:schemeClr val="bg1">
                    <a:alpha val="5000"/>
                  </a:schemeClr>
                </a:gs>
                <a:gs pos="50000">
                  <a:schemeClr val="bg2"/>
                </a:gs>
                <a:gs pos="100000">
                  <a:schemeClr val="bg1">
                    <a:alpha val="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descr="mark.png"/>
          <p:cNvPicPr>
            <a:picLocks noChangeAspect="1"/>
          </p:cNvPicPr>
          <p:nvPr/>
        </p:nvPicPr>
        <p:blipFill>
          <a:blip r:embed="rId3" cstate="print"/>
          <a:srcRect/>
          <a:stretch>
            <a:fillRect/>
          </a:stretch>
        </p:blipFill>
        <p:spPr>
          <a:xfrm>
            <a:off x="0" y="6454140"/>
            <a:ext cx="9144000" cy="403860"/>
          </a:xfrm>
          <a:prstGeom prst="rect">
            <a:avLst/>
          </a:prstGeom>
        </p:spPr>
      </p:pic>
      <p:cxnSp>
        <p:nvCxnSpPr>
          <p:cNvPr id="13" name="Straight Connector 12"/>
          <p:cNvCxnSpPr/>
          <p:nvPr/>
        </p:nvCxnSpPr>
        <p:spPr>
          <a:xfrm>
            <a:off x="0" y="6454140"/>
            <a:ext cx="9144000" cy="0"/>
          </a:xfrm>
          <a:prstGeom prst="line">
            <a:avLst/>
          </a:prstGeom>
          <a:ln w="25400">
            <a:gradFill flip="none" rotWithShape="1">
              <a:gsLst>
                <a:gs pos="0">
                  <a:schemeClr val="bg1">
                    <a:alpha val="0"/>
                  </a:schemeClr>
                </a:gs>
                <a:gs pos="50000">
                  <a:schemeClr val="bg2"/>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146" y="6443690"/>
            <a:ext cx="9151146" cy="414337"/>
          </a:xfrm>
          <a:prstGeom prst="rect">
            <a:avLst/>
          </a:prstGeom>
          <a:gradFill flip="none" rotWithShape="1">
            <a:gsLst>
              <a:gs pos="76000">
                <a:srgbClr val="000000">
                  <a:alpha val="0"/>
                </a:srgbClr>
              </a:gs>
              <a:gs pos="100000">
                <a:srgbClr val="000000">
                  <a:alpha val="5000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4"/>
          <p:cNvSpPr>
            <a:spLocks noChangeArrowheads="1"/>
          </p:cNvSpPr>
          <p:nvPr/>
        </p:nvSpPr>
        <p:spPr bwMode="ltGray">
          <a:xfrm>
            <a:off x="265679" y="6586274"/>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2011 Cisco and/or its affiliates. All rights reserved.</a:t>
            </a:r>
          </a:p>
        </p:txBody>
      </p:sp>
      <p:sp>
        <p:nvSpPr>
          <p:cNvPr id="20" name="Rectangle 5"/>
          <p:cNvSpPr>
            <a:spLocks noChangeArrowheads="1"/>
          </p:cNvSpPr>
          <p:nvPr/>
        </p:nvSpPr>
        <p:spPr bwMode="ltGray">
          <a:xfrm>
            <a:off x="7784641" y="6584540"/>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21" name="Rectangle 7"/>
          <p:cNvSpPr>
            <a:spLocks noChangeArrowheads="1"/>
          </p:cNvSpPr>
          <p:nvPr/>
        </p:nvSpPr>
        <p:spPr bwMode="ltGray">
          <a:xfrm>
            <a:off x="8620941" y="6580436"/>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Tree>
    <p:extLst>
      <p:ext uri="{BB962C8B-B14F-4D97-AF65-F5344CB8AC3E}">
        <p14:creationId xmlns:p14="http://schemas.microsoft.com/office/powerpoint/2010/main" val="2382766012"/>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xmlns:mv="urn:schemas-microsoft-com:mac:vml">
      <p:transition>
        <p:wipe dir="r"/>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752" y="304800"/>
            <a:ext cx="7435849" cy="8382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93752" y="1600202"/>
            <a:ext cx="7435849"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p:nvPr>
        </p:nvSpPr>
        <p:spPr>
          <a:xfrm>
            <a:off x="793752"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dirty="0" smtClean="0"/>
              <a:t>Click to edit Master text styles</a:t>
            </a:r>
          </a:p>
        </p:txBody>
      </p:sp>
      <p:sp>
        <p:nvSpPr>
          <p:cNvPr id="10" name="Text Placeholder 9"/>
          <p:cNvSpPr>
            <a:spLocks noGrp="1"/>
          </p:cNvSpPr>
          <p:nvPr>
            <p:ph type="body" sz="quarter" idx="11"/>
          </p:nvPr>
        </p:nvSpPr>
        <p:spPr>
          <a:xfrm>
            <a:off x="793751" y="6372425"/>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332006397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4_Bullet_Title and text">
    <p:spTree>
      <p:nvGrpSpPr>
        <p:cNvPr id="1" name=""/>
        <p:cNvGrpSpPr/>
        <p:nvPr/>
      </p:nvGrpSpPr>
      <p:grpSpPr>
        <a:xfrm>
          <a:off x="0" y="0"/>
          <a:ext cx="0" cy="0"/>
          <a:chOff x="0" y="0"/>
          <a:chExt cx="0" cy="0"/>
        </a:xfrm>
      </p:grpSpPr>
      <p:pic>
        <p:nvPicPr>
          <p:cNvPr id="5" name="Picture 4" descr="BKGD Blue New.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93"/>
            <a:ext cx="9144000" cy="6856214"/>
          </a:xfrm>
          <a:prstGeom prst="rect">
            <a:avLst/>
          </a:prstGeom>
        </p:spPr>
      </p:pic>
      <p:sp>
        <p:nvSpPr>
          <p:cNvPr id="4" name="Rectangle 3"/>
          <p:cNvSpPr/>
          <p:nvPr/>
        </p:nvSpPr>
        <p:spPr>
          <a:xfrm>
            <a:off x="-1" y="1320801"/>
            <a:ext cx="9144001" cy="5132250"/>
          </a:xfrm>
          <a:prstGeom prst="rect">
            <a:avLst/>
          </a:prstGeom>
          <a:solidFill>
            <a:srgbClr val="0825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6614" name="Oval 6"/>
          <p:cNvSpPr>
            <a:spLocks noChangeArrowheads="1"/>
          </p:cNvSpPr>
          <p:nvPr/>
        </p:nvSpPr>
        <p:spPr bwMode="auto">
          <a:xfrm flipV="1">
            <a:off x="407305" y="6439572"/>
            <a:ext cx="8288909" cy="208878"/>
          </a:xfrm>
          <a:prstGeom prst="ellipse">
            <a:avLst/>
          </a:prstGeom>
          <a:solidFill>
            <a:srgbClr val="08252E"/>
          </a:solidFill>
          <a:ln w="9525">
            <a:noFill/>
            <a:round/>
            <a:headEnd/>
            <a:tailEnd/>
          </a:ln>
          <a:effectLst>
            <a:outerShdw blurRad="127000" dist="38100" dir="15600000" sx="108000" sy="108000" rotWithShape="0">
              <a:prstClr val="black"/>
            </a:outerShdw>
          </a:effectLst>
        </p:spPr>
        <p:txBody>
          <a:bodyPr vert="horz" wrap="square" lIns="91440" tIns="45720" rIns="91440" bIns="45720" numCol="1" anchor="t" anchorCtr="0" compatLnSpc="1">
            <a:prstTxWarp prst="textNoShape">
              <a:avLst/>
            </a:prstTxWarp>
          </a:bodyPr>
          <a:lstStyle/>
          <a:p>
            <a:endParaRPr lang="en-US" dirty="0">
              <a:solidFill>
                <a:srgbClr val="0096D6"/>
              </a:solidFill>
              <a:ea typeface="ＭＳ Ｐゴシック" pitchFamily="-106" charset="-128"/>
            </a:endParaRPr>
          </a:p>
        </p:txBody>
      </p:sp>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4400" b="0" kern="1200" spc="-150"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6" name="Rectangle 5"/>
          <p:cNvSpPr/>
          <p:nvPr/>
        </p:nvSpPr>
        <p:spPr>
          <a:xfrm>
            <a:off x="0" y="1321172"/>
            <a:ext cx="9144000" cy="179619"/>
          </a:xfrm>
          <a:prstGeom prst="rect">
            <a:avLst/>
          </a:prstGeom>
          <a:gradFill>
            <a:gsLst>
              <a:gs pos="0">
                <a:srgbClr val="000000"/>
              </a:gs>
              <a:gs pos="100000">
                <a:schemeClr val="accent1">
                  <a:tint val="23500"/>
                  <a:satMod val="160000"/>
                  <a:alpha val="0"/>
                </a:schemeClr>
              </a:gs>
            </a:gsLst>
            <a:lin ang="5400000" scaled="0"/>
          </a:gradFill>
        </p:spPr>
        <p:txBody>
          <a:bodyPr wrap="square" lIns="0" tIns="0" rIns="0" bIns="0" rtlCol="0" anchor="ctr" anchorCtr="0">
            <a:noAutofit/>
          </a:bodyPr>
          <a:lstStyle/>
          <a:p>
            <a:pPr algn="ctr"/>
            <a:endParaRPr lang="en-US" sz="1000" dirty="0">
              <a:solidFill>
                <a:srgbClr val="FFFFFF"/>
              </a:solidFill>
              <a:ea typeface="ＭＳ Ｐゴシック" pitchFamily="-106" charset="-128"/>
            </a:endParaRPr>
          </a:p>
        </p:txBody>
      </p:sp>
      <p:cxnSp>
        <p:nvCxnSpPr>
          <p:cNvPr id="10" name="Straight Connector 9"/>
          <p:cNvCxnSpPr/>
          <p:nvPr/>
        </p:nvCxnSpPr>
        <p:spPr>
          <a:xfrm>
            <a:off x="0" y="1308374"/>
            <a:ext cx="9144000" cy="0"/>
          </a:xfrm>
          <a:prstGeom prst="line">
            <a:avLst/>
          </a:prstGeom>
          <a:ln w="25400">
            <a:gradFill flip="none" rotWithShape="1">
              <a:gsLst>
                <a:gs pos="0">
                  <a:schemeClr val="bg1">
                    <a:alpha val="5000"/>
                  </a:schemeClr>
                </a:gs>
                <a:gs pos="50000">
                  <a:schemeClr val="bg2"/>
                </a:gs>
                <a:gs pos="100000">
                  <a:schemeClr val="bg1">
                    <a:alpha val="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6" name="Picture 15" descr="mark.png"/>
          <p:cNvPicPr>
            <a:picLocks noChangeAspect="1"/>
          </p:cNvPicPr>
          <p:nvPr/>
        </p:nvPicPr>
        <p:blipFill>
          <a:blip r:embed="rId3" cstate="print"/>
          <a:srcRect/>
          <a:stretch>
            <a:fillRect/>
          </a:stretch>
        </p:blipFill>
        <p:spPr>
          <a:xfrm>
            <a:off x="0" y="6454140"/>
            <a:ext cx="9144000" cy="403860"/>
          </a:xfrm>
          <a:prstGeom prst="rect">
            <a:avLst/>
          </a:prstGeom>
        </p:spPr>
      </p:pic>
      <p:cxnSp>
        <p:nvCxnSpPr>
          <p:cNvPr id="13" name="Straight Connector 12"/>
          <p:cNvCxnSpPr/>
          <p:nvPr/>
        </p:nvCxnSpPr>
        <p:spPr>
          <a:xfrm>
            <a:off x="0" y="6454140"/>
            <a:ext cx="9144000" cy="0"/>
          </a:xfrm>
          <a:prstGeom prst="line">
            <a:avLst/>
          </a:prstGeom>
          <a:ln w="25400">
            <a:gradFill flip="none" rotWithShape="1">
              <a:gsLst>
                <a:gs pos="0">
                  <a:schemeClr val="bg1">
                    <a:alpha val="0"/>
                  </a:schemeClr>
                </a:gs>
                <a:gs pos="50000">
                  <a:schemeClr val="bg2"/>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146" y="6443674"/>
            <a:ext cx="9151146" cy="414337"/>
          </a:xfrm>
          <a:prstGeom prst="rect">
            <a:avLst/>
          </a:prstGeom>
          <a:gradFill flip="none" rotWithShape="1">
            <a:gsLst>
              <a:gs pos="76000">
                <a:srgbClr val="000000">
                  <a:alpha val="0"/>
                </a:srgbClr>
              </a:gs>
              <a:gs pos="100000">
                <a:srgbClr val="000000">
                  <a:alpha val="5000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4"/>
          <p:cNvSpPr>
            <a:spLocks noChangeArrowheads="1"/>
          </p:cNvSpPr>
          <p:nvPr/>
        </p:nvSpPr>
        <p:spPr bwMode="ltGray">
          <a:xfrm>
            <a:off x="265671" y="658625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2011 Cisco and/or its affiliates. All rights reserved.</a:t>
            </a:r>
          </a:p>
        </p:txBody>
      </p:sp>
      <p:sp>
        <p:nvSpPr>
          <p:cNvPr id="20" name="Rectangle 5"/>
          <p:cNvSpPr>
            <a:spLocks noChangeArrowheads="1"/>
          </p:cNvSpPr>
          <p:nvPr/>
        </p:nvSpPr>
        <p:spPr bwMode="ltGray">
          <a:xfrm>
            <a:off x="7784633" y="658452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21" name="Rectangle 7"/>
          <p:cNvSpPr>
            <a:spLocks noChangeArrowheads="1"/>
          </p:cNvSpPr>
          <p:nvPr/>
        </p:nvSpPr>
        <p:spPr bwMode="ltGray">
          <a:xfrm>
            <a:off x="8620941" y="658042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
        <p:nvSpPr>
          <p:cNvPr id="15" name="Text Placeholder 14"/>
          <p:cNvSpPr>
            <a:spLocks noGrp="1"/>
          </p:cNvSpPr>
          <p:nvPr>
            <p:ph type="body" sz="quarter" idx="10"/>
          </p:nvPr>
        </p:nvSpPr>
        <p:spPr>
          <a:xfrm>
            <a:off x="229704" y="1638848"/>
            <a:ext cx="8432642" cy="4493938"/>
          </a:xfrm>
        </p:spPr>
        <p:txBody>
          <a:bodyPr/>
          <a:lstStyle>
            <a:lvl1pPr>
              <a:spcBef>
                <a:spcPts val="1200"/>
              </a:spcBef>
              <a:defRPr sz="2400"/>
            </a:lvl1pPr>
            <a:lvl2pPr>
              <a:spcBef>
                <a:spcPts val="1200"/>
              </a:spcBef>
              <a:defRPr sz="2000"/>
            </a:lvl2pPr>
            <a:lvl3pPr>
              <a:spcBef>
                <a:spcPts val="1200"/>
              </a:spcBef>
              <a:defRPr sz="1800"/>
            </a:lvl3pPr>
            <a:lvl4pPr>
              <a:spcBef>
                <a:spcPts val="1200"/>
              </a:spcBef>
              <a:defRPr sz="1600"/>
            </a:lvl4pPr>
            <a:lvl5pPr>
              <a:spcBef>
                <a:spcPts val="120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1008074"/>
      </p:ext>
    </p:extLst>
  </p:cSld>
  <p:clrMapOvr>
    <a:masterClrMapping/>
  </p:clrMapOvr>
  <mc:AlternateContent xmlns:mc="http://schemas.openxmlformats.org/markup-compatibility/2006" xmlns:p14="http://schemas.microsoft.com/office/powerpoint/2010/main">
    <mc:Choice Requires="p14">
      <p:transition p14:dur="300">
        <p:wipe dir="r"/>
      </p:transition>
    </mc:Choice>
    <mc:Fallback xmlns="" xmlns:mv="urn:schemas-microsoft-com:mac:vml">
      <p:transition>
        <p:wipe dir="r"/>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A_Segu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26168" y="2867026"/>
            <a:ext cx="4179157" cy="2933700"/>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2" name="Rectangle 5"/>
          <p:cNvSpPr>
            <a:spLocks noChangeArrowheads="1"/>
          </p:cNvSpPr>
          <p:nvPr userDrawn="1"/>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4D4D4D"/>
                </a:solidFill>
                <a:latin typeface="+mj-lt"/>
              </a:rPr>
              <a:t>Cisco Confidential</a:t>
            </a:r>
          </a:p>
        </p:txBody>
      </p:sp>
      <p:sp>
        <p:nvSpPr>
          <p:cNvPr id="13" name="Rectangle 4"/>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4D4D4D"/>
                </a:solidFill>
                <a:latin typeface="+mj-lt"/>
              </a:rPr>
              <a:t>© 2012 Cisco and/or its affiliates. All rights reserved.</a:t>
            </a:r>
            <a:endParaRPr lang="en-US" sz="600" dirty="0">
              <a:solidFill>
                <a:srgbClr val="4D4D4D"/>
              </a:solidFill>
              <a:latin typeface="+mj-lt"/>
            </a:endParaRPr>
          </a:p>
        </p:txBody>
      </p:sp>
      <p:sp>
        <p:nvSpPr>
          <p:cNvPr id="14" name="Rectangle 7"/>
          <p:cNvSpPr>
            <a:spLocks noChangeArrowheads="1"/>
          </p:cNvSpPr>
          <p:nvPr userDrawn="1"/>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4D4D4D"/>
                </a:solidFill>
                <a:latin typeface="+mj-lt"/>
              </a:rPr>
              <a:pPr algn="r" defTabSz="814388">
                <a:lnSpc>
                  <a:spcPct val="100000"/>
                </a:lnSpc>
              </a:pPr>
              <a:t>‹#›</a:t>
            </a:fld>
            <a:endParaRPr lang="en-US" sz="600" dirty="0">
              <a:solidFill>
                <a:srgbClr val="4D4D4D"/>
              </a:solidFill>
              <a:latin typeface="+mj-lt"/>
            </a:endParaRPr>
          </a:p>
        </p:txBody>
      </p:sp>
      <p:sp>
        <p:nvSpPr>
          <p:cNvPr id="16" name="Rectangle 15"/>
          <p:cNvSpPr/>
          <p:nvPr userDrawn="1"/>
        </p:nvSpPr>
        <p:spPr>
          <a:xfrm>
            <a:off x="333375" y="6375853"/>
            <a:ext cx="8476488" cy="164592"/>
          </a:xfrm>
          <a:prstGeom prst="rect">
            <a:avLst/>
          </a:prstGeom>
          <a:blipFill dpi="0" rotWithShape="1">
            <a:blip r:embed="rId3" cstate="print">
              <a:alphaModFix amt="66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99282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Title Slide Horizontal 1">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a:defRPr/>
            </a:pPr>
            <a:endParaRPr lang="en-US" dirty="0">
              <a:solidFill>
                <a:prstClr val="black"/>
              </a:solidFill>
              <a:ea typeface="ＭＳ Ｐゴシック" pitchFamily="-106" charset="-128"/>
              <a:cs typeface="Arial" charset="0"/>
            </a:endParaRPr>
          </a:p>
        </p:txBody>
      </p:sp>
      <p:sp>
        <p:nvSpPr>
          <p:cNvPr id="5"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a:defRPr/>
            </a:pPr>
            <a:endParaRPr lang="en-US" dirty="0">
              <a:solidFill>
                <a:prstClr val="black"/>
              </a:solidFill>
              <a:ea typeface="ＭＳ Ｐゴシック" pitchFamily="-106" charset="-128"/>
              <a:cs typeface="Arial" charset="0"/>
            </a:endParaRPr>
          </a:p>
        </p:txBody>
      </p:sp>
      <p:pic>
        <p:nvPicPr>
          <p:cNvPr id="6"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575" y="536576"/>
            <a:ext cx="1430338" cy="752475"/>
          </a:xfrm>
          <a:prstGeom prst="rect">
            <a:avLst/>
          </a:prstGeom>
          <a:noFill/>
          <a:ln w="9525">
            <a:noFill/>
            <a:miter lim="800000"/>
            <a:headEnd/>
            <a:tailEnd/>
          </a:ln>
        </p:spPr>
      </p:pic>
      <p:pic>
        <p:nvPicPr>
          <p:cNvPr id="7" name="Picture 25"/>
          <p:cNvPicPr>
            <a:picLocks noChangeAspect="1"/>
          </p:cNvPicPr>
          <p:nvPr/>
        </p:nvPicPr>
        <p:blipFill>
          <a:blip r:embed="rId3" cstate="print"/>
          <a:srcRect/>
          <a:stretch>
            <a:fillRect/>
          </a:stretch>
        </p:blipFill>
        <p:spPr bwMode="auto">
          <a:xfrm>
            <a:off x="0" y="1795463"/>
            <a:ext cx="9144000" cy="2235200"/>
          </a:xfrm>
          <a:prstGeom prst="rect">
            <a:avLst/>
          </a:prstGeom>
          <a:noFill/>
          <a:ln w="9525">
            <a:noFill/>
            <a:miter lim="800000"/>
            <a:headEnd/>
            <a:tailEnd/>
          </a:ln>
        </p:spPr>
      </p:pic>
      <p:sp>
        <p:nvSpPr>
          <p:cNvPr id="28" name="Subtitle 2"/>
          <p:cNvSpPr>
            <a:spLocks noGrp="1"/>
          </p:cNvSpPr>
          <p:nvPr>
            <p:ph type="subTitle" idx="1"/>
          </p:nvPr>
        </p:nvSpPr>
        <p:spPr>
          <a:xfrm>
            <a:off x="650874" y="5153027"/>
            <a:ext cx="8112126" cy="384175"/>
          </a:xfrm>
        </p:spPr>
        <p:txBody>
          <a:bodyPr>
            <a:normAutofit/>
          </a:bodyPr>
          <a:lstStyle>
            <a:lvl1pPr marL="0" indent="0" algn="l">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0" name="Title 1"/>
          <p:cNvSpPr>
            <a:spLocks noGrp="1"/>
          </p:cNvSpPr>
          <p:nvPr>
            <p:ph type="ctrTitle"/>
          </p:nvPr>
        </p:nvSpPr>
        <p:spPr>
          <a:xfrm>
            <a:off x="650875" y="4656668"/>
            <a:ext cx="8112125" cy="480483"/>
          </a:xfrm>
        </p:spPr>
        <p:txBody>
          <a:bodyPr/>
          <a:lstStyle>
            <a:lvl1pPr>
              <a:defRPr b="0">
                <a:solidFill>
                  <a:srgbClr val="6BB34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46913818"/>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8_Title Slide Gradient">
    <p:spTree>
      <p:nvGrpSpPr>
        <p:cNvPr id="1" name=""/>
        <p:cNvGrpSpPr/>
        <p:nvPr/>
      </p:nvGrpSpPr>
      <p:grpSpPr>
        <a:xfrm>
          <a:off x="0" y="0"/>
          <a:ext cx="0" cy="0"/>
          <a:chOff x="0" y="0"/>
          <a:chExt cx="0" cy="0"/>
        </a:xfrm>
      </p:grpSpPr>
      <p:grpSp>
        <p:nvGrpSpPr>
          <p:cNvPr id="4" name="Group 30"/>
          <p:cNvGrpSpPr/>
          <p:nvPr/>
        </p:nvGrpSpPr>
        <p:grpSpPr>
          <a:xfrm>
            <a:off x="-12699"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69"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ea typeface="ＭＳ Ｐゴシック" pitchFamily="-106" charset="-128"/>
              </a:rPr>
              <a:t>Cisco Confidential</a:t>
            </a:r>
          </a:p>
        </p:txBody>
      </p:sp>
      <p:sp>
        <p:nvSpPr>
          <p:cNvPr id="70"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ea typeface="ＭＳ Ｐゴシック" pitchFamily="-106" charset="-128"/>
              </a:rPr>
              <a:t>© 2010 Cisco and/or its affiliates. All rights reserved.</a:t>
            </a:r>
          </a:p>
        </p:txBody>
      </p:sp>
      <p:sp>
        <p:nvSpPr>
          <p:cNvPr id="71" name="Rectangle 7"/>
          <p:cNvSpPr>
            <a:spLocks noChangeArrowheads="1"/>
          </p:cNvSpPr>
          <p:nvPr/>
        </p:nvSpPr>
        <p:spPr bwMode="ltGray">
          <a:xfrm>
            <a:off x="8639981"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ea typeface="ＭＳ Ｐゴシック" pitchFamily="-106" charset="-128"/>
              </a:rPr>
              <a:pPr algn="r" defTabSz="814388"/>
              <a:t>‹#›</a:t>
            </a:fld>
            <a:endParaRPr lang="en-US" sz="600" dirty="0">
              <a:solidFill>
                <a:srgbClr val="FFFFFF"/>
              </a:solidFill>
              <a:ea typeface="ＭＳ Ｐゴシック" pitchFamily="-106" charset="-128"/>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4"/>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9" y="5232772"/>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5" name="Group 38"/>
          <p:cNvGrpSpPr/>
          <p:nvPr/>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a typeface="ＭＳ Ｐゴシック" pitchFamily="-106" charset="-128"/>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a typeface="ＭＳ Ｐゴシック" pitchFamily="-106" charset="-128"/>
              </a:endParaRPr>
            </a:p>
          </p:txBody>
        </p:sp>
      </p:grpSp>
    </p:spTree>
    <p:extLst>
      <p:ext uri="{BB962C8B-B14F-4D97-AF65-F5344CB8AC3E}">
        <p14:creationId xmlns:p14="http://schemas.microsoft.com/office/powerpoint/2010/main" val="983229760"/>
      </p:ext>
    </p:extLst>
  </p:cSld>
  <p:clrMapOvr>
    <a:masterClrMapping/>
  </p:clrMapOvr>
  <p:transition>
    <p:wipe dir="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cSld name="1_Bullet_Title only no bar">
    <p:spTree>
      <p:nvGrpSpPr>
        <p:cNvPr id="1" name=""/>
        <p:cNvGrpSpPr/>
        <p:nvPr/>
      </p:nvGrpSpPr>
      <p:grpSpPr>
        <a:xfrm>
          <a:off x="0" y="0"/>
          <a:ext cx="0" cy="0"/>
          <a:chOff x="0" y="0"/>
          <a:chExt cx="0" cy="0"/>
        </a:xfrm>
      </p:grpSpPr>
      <p:sp>
        <p:nvSpPr>
          <p:cNvPr id="2" name="Title 1"/>
          <p:cNvSpPr>
            <a:spLocks noGrp="1"/>
          </p:cNvSpPr>
          <p:nvPr>
            <p:ph type="title"/>
          </p:nvPr>
        </p:nvSpPr>
        <p:spPr>
          <a:xfrm>
            <a:off x="229702" y="320040"/>
            <a:ext cx="8588861" cy="838200"/>
          </a:xfrm>
        </p:spPr>
        <p:txBody>
          <a:bodyPr vert="horz" lIns="82296" tIns="45720" rIns="82296" bIns="45720" rtlCol="0" anchor="b" anchorCtr="0">
            <a:noAutofit/>
          </a:bodyPr>
          <a:lstStyle>
            <a:lvl1pPr algn="l" defTabSz="914400" rtl="0" eaLnBrk="1" latinLnBrk="0" hangingPunct="1">
              <a:lnSpc>
                <a:spcPct val="90000"/>
              </a:lnSpc>
              <a:spcBef>
                <a:spcPct val="0"/>
              </a:spcBef>
              <a:buNone/>
              <a:defRPr lang="en-US" sz="32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Click to edit Master title style</a:t>
            </a:r>
            <a:endParaRPr lang="en-US" dirty="0"/>
          </a:p>
        </p:txBody>
      </p:sp>
      <p:sp>
        <p:nvSpPr>
          <p:cNvPr id="4" name="Rectangle 3"/>
          <p:cNvSpPr>
            <a:spLocks noChangeArrowheads="1"/>
          </p:cNvSpPr>
          <p:nvPr userDrawn="1"/>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2011 Cisco and/or its affiliates. All rights reserved.</a:t>
            </a:r>
          </a:p>
        </p:txBody>
      </p:sp>
      <p:sp>
        <p:nvSpPr>
          <p:cNvPr id="5" name="Rectangle 4"/>
          <p:cNvSpPr>
            <a:spLocks noChangeArrowheads="1"/>
          </p:cNvSpPr>
          <p:nvPr userDrawn="1"/>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6" name="Rectangle 7"/>
          <p:cNvSpPr>
            <a:spLocks noChangeArrowheads="1"/>
          </p:cNvSpPr>
          <p:nvPr userDrawn="1"/>
        </p:nvSpPr>
        <p:spPr bwMode="ltGray">
          <a:xfrm>
            <a:off x="8639981"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spTree>
    <p:extLst>
      <p:ext uri="{BB962C8B-B14F-4D97-AF65-F5344CB8AC3E}">
        <p14:creationId xmlns:p14="http://schemas.microsoft.com/office/powerpoint/2010/main" val="1601989537"/>
      </p:ext>
    </p:extLst>
  </p:cSld>
  <p:clrMapOvr>
    <a:masterClrMapping/>
  </p:clrMapOvr>
  <p:transition>
    <p:wipe dir="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193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spTree>
    <p:extLst>
      <p:ext uri="{BB962C8B-B14F-4D97-AF65-F5344CB8AC3E}">
        <p14:creationId xmlns:p14="http://schemas.microsoft.com/office/powerpoint/2010/main" val="41801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cSld name="1_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print"/>
          <a:srcRect r="2996"/>
          <a:stretch>
            <a:fillRect/>
          </a:stretch>
        </p:blipFill>
        <p:spPr>
          <a:xfrm>
            <a:off x="333375" y="3106740"/>
            <a:ext cx="8477250" cy="3438525"/>
          </a:xfrm>
          <a:prstGeom prst="rect">
            <a:avLst/>
          </a:prstGeom>
        </p:spPr>
      </p:pic>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ndParaRPr>
          </a:p>
        </p:txBody>
      </p:sp>
      <p:sp>
        <p:nvSpPr>
          <p:cNvPr id="47" name="Rectangle 3"/>
          <p:cNvSpPr>
            <a:spLocks noChangeArrowheads="1"/>
          </p:cNvSpPr>
          <p:nvPr userDrawn="1"/>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solidFill>
                <a:srgbClr val="0096D6"/>
              </a:solidFill>
            </a:endParaRPr>
          </a:p>
        </p:txBody>
      </p:sp>
      <p:sp>
        <p:nvSpPr>
          <p:cNvPr id="24" name="Rectangle 5"/>
          <p:cNvSpPr>
            <a:spLocks noChangeArrowheads="1"/>
          </p:cNvSpPr>
          <p:nvPr userDrawn="1"/>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2"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13" name="Rectangle 7"/>
          <p:cNvSpPr>
            <a:spLocks noChangeArrowheads="1"/>
          </p:cNvSpPr>
          <p:nvPr userDrawn="1"/>
        </p:nvSpPr>
        <p:spPr bwMode="ltGray">
          <a:xfrm>
            <a:off x="8620939"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16" name="Picture 15" descr="segue texture.jpg"/>
          <p:cNvPicPr>
            <a:picLocks noChangeAspect="1"/>
          </p:cNvPicPr>
          <p:nvPr userDrawn="1"/>
        </p:nvPicPr>
        <p:blipFill>
          <a:blip r:embed="rId2" cstate="print"/>
          <a:srcRect t="95236" r="2996"/>
          <a:stretch>
            <a:fillRect/>
          </a:stretch>
        </p:blipFill>
        <p:spPr>
          <a:xfrm>
            <a:off x="333375" y="6381456"/>
            <a:ext cx="8477250" cy="163808"/>
          </a:xfrm>
          <a:prstGeom prst="rect">
            <a:avLst/>
          </a:prstGeom>
        </p:spPr>
      </p:pic>
      <p:sp>
        <p:nvSpPr>
          <p:cNvPr id="31" name="Rectangle 30"/>
          <p:cNvSpPr/>
          <p:nvPr userDrawn="1"/>
        </p:nvSpPr>
        <p:spPr>
          <a:xfrm>
            <a:off x="217358" y="3022900"/>
            <a:ext cx="8694295" cy="172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221393" y="1774540"/>
            <a:ext cx="8112125" cy="2407042"/>
          </a:xfrm>
        </p:spPr>
        <p:txBody>
          <a:bodyPr/>
          <a:lstStyle>
            <a:lvl1pPr algn="l" defTabSz="914400" rtl="0" eaLnBrk="1" latinLnBrk="0" hangingPunct="1">
              <a:lnSpc>
                <a:spcPct val="85000"/>
              </a:lnSpc>
              <a:spcBef>
                <a:spcPct val="0"/>
              </a:spcBef>
              <a:buNone/>
              <a:defRPr lang="en-US" sz="5400" b="0" kern="1200" spc="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1829434182"/>
      </p:ext>
    </p:extLst>
  </p:cSld>
  <p:clrMapOvr>
    <a:masterClrMapping/>
  </p:clrMapOvr>
  <p:transition>
    <p:wipe dir="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Bullet Slide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2" y="274320"/>
            <a:ext cx="8588861" cy="838200"/>
          </a:xfrm>
        </p:spPr>
        <p:txBody>
          <a:bodyPr/>
          <a:lstStyle>
            <a:lvl1pPr algn="l" defTabSz="914400" rtl="0" eaLnBrk="1" latinLnBrk="0" hangingPunct="1">
              <a:lnSpc>
                <a:spcPct val="80000"/>
              </a:lnSpc>
              <a:spcBef>
                <a:spcPct val="0"/>
              </a:spcBef>
              <a:buNone/>
              <a:defRPr lang="en-US" sz="3600" b="0" kern="1200" spc="-100"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524000"/>
            <a:ext cx="4187144" cy="4557486"/>
          </a:xfrm>
        </p:spPr>
        <p:txBody>
          <a:bodyPr/>
          <a:lstStyle>
            <a:lvl1pPr>
              <a:lnSpc>
                <a:spcPct val="95000"/>
              </a:lnSpc>
              <a:spcBef>
                <a:spcPts val="1480"/>
              </a:spcBef>
              <a:buClr>
                <a:srgbClr val="702D89"/>
              </a:buClr>
              <a:defRPr sz="2200">
                <a:solidFill>
                  <a:srgbClr val="5C5E6C"/>
                </a:solidFill>
                <a:latin typeface="+mj-lt"/>
              </a:defRPr>
            </a:lvl1pPr>
            <a:lvl2pPr>
              <a:lnSpc>
                <a:spcPct val="95000"/>
              </a:lnSpc>
              <a:spcBef>
                <a:spcPts val="600"/>
              </a:spcBef>
              <a:defRPr>
                <a:solidFill>
                  <a:srgbClr val="5C5E6C"/>
                </a:solidFill>
                <a:latin typeface="+mj-lt"/>
              </a:defRPr>
            </a:lvl2pPr>
            <a:lvl3pPr>
              <a:defRPr>
                <a:solidFill>
                  <a:srgbClr val="5C5E6C"/>
                </a:solidFill>
                <a:latin typeface="+mj-lt"/>
              </a:defRPr>
            </a:lvl3pPr>
            <a:lvl4pPr>
              <a:defRPr>
                <a:solidFill>
                  <a:srgbClr val="5C5E6C"/>
                </a:solidFill>
                <a:latin typeface="+mj-lt"/>
              </a:defRPr>
            </a:lvl4pPr>
            <a:lvl5pPr>
              <a:defRPr>
                <a:solidFill>
                  <a:srgbClr val="5C5E6C"/>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7"/>
          <p:cNvSpPr>
            <a:spLocks noGrp="1"/>
          </p:cNvSpPr>
          <p:nvPr>
            <p:ph type="body" sz="quarter" idx="11" hasCustomPrompt="1"/>
          </p:nvPr>
        </p:nvSpPr>
        <p:spPr>
          <a:xfrm>
            <a:off x="228600" y="1051560"/>
            <a:ext cx="8610600" cy="457200"/>
          </a:xfrm>
        </p:spPr>
        <p:txBody>
          <a:bodyPr>
            <a:noAutofit/>
          </a:bodyPr>
          <a:lstStyle>
            <a:lvl1pPr marL="0" indent="0">
              <a:buNone/>
              <a:defRPr sz="2600" spc="-50" baseline="0"/>
            </a:lvl1pPr>
          </a:lstStyle>
          <a:p>
            <a:pPr lvl="0"/>
            <a:r>
              <a:rPr lang="en-US" dirty="0" smtClean="0"/>
              <a:t>Slide Subtitle</a:t>
            </a:r>
            <a:endParaRPr lang="en-US" dirty="0"/>
          </a:p>
        </p:txBody>
      </p:sp>
      <p:pic>
        <p:nvPicPr>
          <p:cNvPr id="10" name="Picture 5" descr="C:\Users\rmuta\Desktop\new bg5.png"/>
          <p:cNvPicPr>
            <a:picLocks noChangeAspect="1" noChangeArrowheads="1"/>
          </p:cNvPicPr>
          <p:nvPr/>
        </p:nvPicPr>
        <p:blipFill rotWithShape="1">
          <a:blip r:embed="rId2">
            <a:extLst>
              <a:ext uri="{28A0092B-C50C-407E-A947-70E740481C1C}">
                <a14:useLocalDpi xmlns:a14="http://schemas.microsoft.com/office/drawing/2010/main" val="0"/>
              </a:ext>
            </a:extLst>
          </a:blip>
          <a:srcRect t="99333"/>
          <a:stretch/>
        </p:blipFill>
        <p:spPr bwMode="auto">
          <a:xfrm>
            <a:off x="0" y="6812280"/>
            <a:ext cx="9144000" cy="45720"/>
          </a:xfrm>
          <a:prstGeom prst="rect">
            <a:avLst/>
          </a:prstGeom>
          <a:gradFill flip="none" rotWithShape="1">
            <a:gsLst>
              <a:gs pos="0">
                <a:srgbClr val="552BBF"/>
              </a:gs>
              <a:gs pos="68000">
                <a:srgbClr val="025CE0"/>
              </a:gs>
              <a:gs pos="100000">
                <a:srgbClr val="176DEC"/>
              </a:gs>
            </a:gsLst>
            <a:path path="circle">
              <a:fillToRect l="100000" t="100000"/>
            </a:path>
            <a:tileRect r="-100000" b="-100000"/>
          </a:gradFill>
          <a:ln w="9525" cap="flat" cmpd="sng" algn="ctr">
            <a:noFill/>
            <a:prstDash val="solid"/>
            <a:round/>
            <a:headEnd type="none" w="med" len="med"/>
            <a:tailEnd type="none" w="med" len="med"/>
          </a:ln>
          <a:effectLst/>
          <a:extLst/>
        </p:spPr>
      </p:pic>
      <p:sp>
        <p:nvSpPr>
          <p:cNvPr id="8" name="Text Placeholder 7"/>
          <p:cNvSpPr>
            <a:spLocks noGrp="1"/>
          </p:cNvSpPr>
          <p:nvPr>
            <p:ph type="body" sz="quarter" idx="12" hasCustomPrompt="1"/>
          </p:nvPr>
        </p:nvSpPr>
        <p:spPr>
          <a:xfrm>
            <a:off x="4572000" y="1524000"/>
            <a:ext cx="4281488" cy="4470400"/>
          </a:xfrm>
        </p:spPr>
        <p:txBody>
          <a:bodyPr>
            <a:normAutofit/>
          </a:bodyPr>
          <a:lstStyle>
            <a:lvl1pPr marL="115888" indent="-115888" algn="l" defTabSz="914400" rtl="0" eaLnBrk="1" latinLnBrk="0" hangingPunct="1">
              <a:lnSpc>
                <a:spcPct val="90000"/>
              </a:lnSpc>
              <a:spcBef>
                <a:spcPct val="0"/>
              </a:spcBef>
              <a:buNone/>
              <a:defRPr lang="en-US" sz="3600" b="0" kern="1200" spc="-150" baseline="0" dirty="0">
                <a:gradFill flip="none" rotWithShape="1">
                  <a:gsLst>
                    <a:gs pos="100000">
                      <a:srgbClr val="025CE0"/>
                    </a:gs>
                    <a:gs pos="0">
                      <a:srgbClr val="332298"/>
                    </a:gs>
                  </a:gsLst>
                  <a:lin ang="13500000" scaled="1"/>
                  <a:tileRect/>
                </a:gradFill>
                <a:latin typeface="+mj-lt"/>
                <a:ea typeface="+mj-ea"/>
                <a:cs typeface="+mj-cs"/>
              </a:defRPr>
            </a:lvl1pPr>
          </a:lstStyle>
          <a:p>
            <a:pPr lvl="0"/>
            <a:r>
              <a:rPr lang="en-US" dirty="0" smtClean="0"/>
              <a:t>Click to edit Master title style</a:t>
            </a:r>
            <a:endParaRPr lang="en-US" dirty="0"/>
          </a:p>
        </p:txBody>
      </p:sp>
      <p:sp>
        <p:nvSpPr>
          <p:cNvPr id="14" name="Text Placeholder 13"/>
          <p:cNvSpPr>
            <a:spLocks noGrp="1"/>
          </p:cNvSpPr>
          <p:nvPr>
            <p:ph type="body" sz="quarter" idx="14"/>
          </p:nvPr>
        </p:nvSpPr>
        <p:spPr>
          <a:xfrm>
            <a:off x="4572000" y="5384802"/>
            <a:ext cx="4267200" cy="638175"/>
          </a:xfrm>
        </p:spPr>
        <p:txBody>
          <a:bodyPr>
            <a:normAutofit/>
          </a:bodyPr>
          <a:lstStyle>
            <a:lvl1pPr marL="115888" indent="0">
              <a:buNone/>
              <a:defRPr sz="2000">
                <a:solidFill>
                  <a:schemeClr val="bg1">
                    <a:lumMod val="75000"/>
                  </a:schemeClr>
                </a:solidFill>
              </a:defRPr>
            </a:lvl1pPr>
          </a:lstStyle>
          <a:p>
            <a:pPr lvl="0"/>
            <a:r>
              <a:rPr lang="en-US" smtClean="0"/>
              <a:t>Click to edit Master text styles</a:t>
            </a:r>
          </a:p>
        </p:txBody>
      </p:sp>
    </p:spTree>
    <p:extLst>
      <p:ext uri="{BB962C8B-B14F-4D97-AF65-F5344CB8AC3E}">
        <p14:creationId xmlns:p14="http://schemas.microsoft.com/office/powerpoint/2010/main" val="324944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5_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28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7887606"/>
      </p:ext>
    </p:extLst>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image" Target="../media/image14.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8" Type="http://schemas.openxmlformats.org/officeDocument/2006/relationships/slideLayout" Target="../slideLayouts/slideLayout55.xml"/><Relationship Id="rId5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37743" y="1339747"/>
            <a:ext cx="857707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2013 Cisco and/or its affiliates. All rights reserved.</a:t>
            </a:r>
            <a:endParaRPr lang="en-US" sz="600" dirty="0">
              <a:solidFill>
                <a:srgbClr val="C0C0C0"/>
              </a:solidFill>
              <a:latin typeface="+mj-lt"/>
            </a:endParaRPr>
          </a:p>
        </p:txBody>
      </p:sp>
      <p:sp>
        <p:nvSpPr>
          <p:cNvPr id="11" name="Rectangle 5"/>
          <p:cNvSpPr>
            <a:spLocks noChangeArrowheads="1"/>
          </p:cNvSpPr>
          <p:nvPr/>
        </p:nvSpPr>
        <p:spPr bwMode="ltGray">
          <a:xfrm>
            <a:off x="7789662" y="6584514"/>
            <a:ext cx="785989"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9" name="Rectangle 7"/>
          <p:cNvSpPr>
            <a:spLocks noChangeArrowheads="1"/>
          </p:cNvSpPr>
          <p:nvPr/>
        </p:nvSpPr>
        <p:spPr bwMode="ltGray">
          <a:xfrm>
            <a:off x="8640519" y="6580410"/>
            <a:ext cx="259891"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3" name="Picture 12" descr="bottom bar.jpg"/>
          <p:cNvPicPr>
            <a:picLocks noChangeAspect="1"/>
          </p:cNvPicPr>
          <p:nvPr/>
        </p:nvPicPr>
        <p:blipFill>
          <a:blip r:embed="rId49" cstate="print"/>
          <a:stretch>
            <a:fillRect/>
          </a:stretch>
        </p:blipFill>
        <p:spPr>
          <a:xfrm>
            <a:off x="333375" y="6378339"/>
            <a:ext cx="8477250" cy="162912"/>
          </a:xfrm>
          <a:prstGeom prst="rect">
            <a:avLst/>
          </a:prstGeom>
        </p:spPr>
      </p:pic>
    </p:spTree>
  </p:cSld>
  <p:clrMap bg1="lt1" tx1="dk1" bg2="lt2" tx2="dk2" accent1="accent1" accent2="accent2" accent3="accent3" accent4="accent4" accent5="accent5" accent6="accent6" hlink="hlink" folHlink="folHlink"/>
  <p:sldLayoutIdLst>
    <p:sldLayoutId id="2147483899" r:id="rId1"/>
    <p:sldLayoutId id="2147483939" r:id="rId2"/>
    <p:sldLayoutId id="2147483940" r:id="rId3"/>
    <p:sldLayoutId id="2147483941" r:id="rId4"/>
    <p:sldLayoutId id="2147483942" r:id="rId5"/>
    <p:sldLayoutId id="2147483943" r:id="rId6"/>
    <p:sldLayoutId id="2147483946" r:id="rId7"/>
    <p:sldLayoutId id="2147483947" r:id="rId8"/>
    <p:sldLayoutId id="2147483944" r:id="rId9"/>
    <p:sldLayoutId id="2147483945" r:id="rId10"/>
    <p:sldLayoutId id="2147483900" r:id="rId11"/>
    <p:sldLayoutId id="2147483934"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 id="2147483918" r:id="rId30"/>
    <p:sldLayoutId id="2147483919" r:id="rId31"/>
    <p:sldLayoutId id="2147483921" r:id="rId32"/>
    <p:sldLayoutId id="2147483922" r:id="rId33"/>
    <p:sldLayoutId id="2147483923" r:id="rId34"/>
    <p:sldLayoutId id="2147483924" r:id="rId35"/>
    <p:sldLayoutId id="2147483925" r:id="rId36"/>
    <p:sldLayoutId id="2147483926" r:id="rId37"/>
    <p:sldLayoutId id="2147483927" r:id="rId38"/>
    <p:sldLayoutId id="2147483948" r:id="rId39"/>
    <p:sldLayoutId id="2147483949" r:id="rId40"/>
    <p:sldLayoutId id="2147483951" r:id="rId41"/>
    <p:sldLayoutId id="2147484005" r:id="rId42"/>
    <p:sldLayoutId id="2147484014" r:id="rId43"/>
    <p:sldLayoutId id="2147484020" r:id="rId44"/>
    <p:sldLayoutId id="2147484021" r:id="rId45"/>
    <p:sldLayoutId id="2147484022" r:id="rId46"/>
    <p:sldLayoutId id="2147484023" r:id="rId47"/>
  </p:sldLayoutIdLst>
  <p:transition>
    <p:fade/>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t"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2" y="1339747"/>
            <a:ext cx="8551441" cy="4965699"/>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4"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ea typeface="ＭＳ Ｐゴシック" pitchFamily="-106" charset="-128"/>
              </a:rPr>
              <a:t>© 2010 Cisco and/or its affiliates. All rights reserved.</a:t>
            </a:r>
          </a:p>
        </p:txBody>
      </p:sp>
      <p:sp>
        <p:nvSpPr>
          <p:cNvPr id="11"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ea typeface="ＭＳ Ｐゴシック" pitchFamily="-106" charset="-128"/>
              </a:rPr>
              <a:t>Cisco Confidential</a:t>
            </a:r>
          </a:p>
        </p:txBody>
      </p:sp>
      <p:sp>
        <p:nvSpPr>
          <p:cNvPr id="9" name="Rectangle 7"/>
          <p:cNvSpPr>
            <a:spLocks noChangeArrowheads="1"/>
          </p:cNvSpPr>
          <p:nvPr/>
        </p:nvSpPr>
        <p:spPr bwMode="ltGray">
          <a:xfrm>
            <a:off x="8649525"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ea typeface="ＭＳ Ｐゴシック" pitchFamily="-106" charset="-128"/>
              </a:rPr>
              <a:pPr algn="r" defTabSz="814388"/>
              <a:t>‹#›</a:t>
            </a:fld>
            <a:endParaRPr lang="en-US" sz="600" dirty="0">
              <a:solidFill>
                <a:srgbClr val="C0C0C0"/>
              </a:solidFill>
              <a:ea typeface="ＭＳ Ｐゴシック" pitchFamily="-106" charset="-128"/>
            </a:endParaRPr>
          </a:p>
        </p:txBody>
      </p:sp>
      <p:pic>
        <p:nvPicPr>
          <p:cNvPr id="13" name="Picture 12" descr="bottom bar.jpg"/>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128456717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975" r:id="rId22"/>
    <p:sldLayoutId id="2147483976" r:id="rId23"/>
    <p:sldLayoutId id="2147483977" r:id="rId24"/>
    <p:sldLayoutId id="2147483978" r:id="rId25"/>
    <p:sldLayoutId id="2147483979" r:id="rId26"/>
    <p:sldLayoutId id="2147483980" r:id="rId27"/>
    <p:sldLayoutId id="2147483981" r:id="rId28"/>
    <p:sldLayoutId id="2147483982" r:id="rId29"/>
    <p:sldLayoutId id="2147483983" r:id="rId30"/>
    <p:sldLayoutId id="2147483984" r:id="rId31"/>
    <p:sldLayoutId id="2147483985" r:id="rId32"/>
    <p:sldLayoutId id="2147483986" r:id="rId33"/>
    <p:sldLayoutId id="2147483987" r:id="rId34"/>
    <p:sldLayoutId id="2147483988" r:id="rId35"/>
    <p:sldLayoutId id="2147483989" r:id="rId36"/>
    <p:sldLayoutId id="2147483990" r:id="rId37"/>
    <p:sldLayoutId id="2147483991" r:id="rId38"/>
    <p:sldLayoutId id="2147483992" r:id="rId39"/>
    <p:sldLayoutId id="2147483993" r:id="rId40"/>
    <p:sldLayoutId id="2147483994" r:id="rId41"/>
    <p:sldLayoutId id="2147483995" r:id="rId42"/>
    <p:sldLayoutId id="2147483996" r:id="rId43"/>
    <p:sldLayoutId id="2147483997" r:id="rId44"/>
    <p:sldLayoutId id="2147483998" r:id="rId45"/>
    <p:sldLayoutId id="2147483999" r:id="rId46"/>
    <p:sldLayoutId id="2147484000" r:id="rId47"/>
    <p:sldLayoutId id="2147484001" r:id="rId48"/>
    <p:sldLayoutId id="2147484002" r:id="rId49"/>
    <p:sldLayoutId id="2147484003" r:id="rId50"/>
  </p:sldLayoutIdLst>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28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youtube.com/watch?v=03rE2L_6pG0" TargetMode="Externa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emf"/><Relationship Id="rId9" Type="http://schemas.openxmlformats.org/officeDocument/2006/relationships/image" Target="../media/image78.jpe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86.png"/><Relationship Id="rId11" Type="http://schemas.openxmlformats.org/officeDocument/2006/relationships/image" Target="../media/image82.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0.xml"/><Relationship Id="rId5" Type="http://schemas.openxmlformats.org/officeDocument/2006/relationships/image" Target="../media/image96.png"/><Relationship Id="rId4" Type="http://schemas.openxmlformats.org/officeDocument/2006/relationships/image" Target="../media/image95.jpe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0.xml"/><Relationship Id="rId5" Type="http://schemas.openxmlformats.org/officeDocument/2006/relationships/image" Target="../media/image96.png"/><Relationship Id="rId4" Type="http://schemas.openxmlformats.org/officeDocument/2006/relationships/image" Target="../media/image9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2.xml"/><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xml"/><Relationship Id="rId16" Type="http://schemas.openxmlformats.org/officeDocument/2006/relationships/image" Target="../media/image49.jpeg"/><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904" y="2060897"/>
            <a:ext cx="8551833" cy="1004125"/>
          </a:xfrm>
        </p:spPr>
        <p:txBody>
          <a:bodyPr/>
          <a:lstStyle/>
          <a:p>
            <a:r>
              <a:rPr lang="en-US" sz="4000" dirty="0">
                <a:solidFill>
                  <a:srgbClr val="000000"/>
                </a:solidFill>
              </a:rPr>
              <a:t>Unified Access: On-Premises versus Cloud </a:t>
            </a:r>
            <a:r>
              <a:rPr lang="en-US" sz="4000" dirty="0" smtClean="0">
                <a:solidFill>
                  <a:srgbClr val="000000"/>
                </a:solidFill>
              </a:rPr>
              <a:t>Solutions</a:t>
            </a:r>
            <a:br>
              <a:rPr lang="en-US" sz="4000" dirty="0" smtClean="0">
                <a:solidFill>
                  <a:srgbClr val="000000"/>
                </a:solidFill>
              </a:rPr>
            </a:br>
            <a:r>
              <a:rPr lang="en-US" sz="4000" dirty="0" smtClean="0">
                <a:solidFill>
                  <a:srgbClr val="000000"/>
                </a:solidFill>
              </a:rPr>
              <a:t>What works for you</a:t>
            </a:r>
            <a:r>
              <a:rPr lang="en-US" sz="4000" dirty="0">
                <a:solidFill>
                  <a:srgbClr val="000000"/>
                </a:solidFill>
              </a:rPr>
              <a:t/>
            </a:r>
            <a:br>
              <a:rPr lang="en-US" sz="4000" dirty="0">
                <a:solidFill>
                  <a:srgbClr val="000000"/>
                </a:solidFill>
              </a:rPr>
            </a:br>
            <a:endParaRPr lang="en-US" sz="4000" dirty="0">
              <a:solidFill>
                <a:srgbClr val="000000"/>
              </a:solidFill>
            </a:endParaRPr>
          </a:p>
        </p:txBody>
      </p:sp>
      <p:sp>
        <p:nvSpPr>
          <p:cNvPr id="4" name="Subtitle 3"/>
          <p:cNvSpPr>
            <a:spLocks noGrp="1"/>
          </p:cNvSpPr>
          <p:nvPr>
            <p:ph type="subTitle" idx="1"/>
          </p:nvPr>
        </p:nvSpPr>
        <p:spPr>
          <a:xfrm>
            <a:off x="0" y="4785970"/>
            <a:ext cx="3645725" cy="878346"/>
          </a:xfrm>
        </p:spPr>
        <p:txBody>
          <a:bodyPr>
            <a:noAutofit/>
          </a:bodyPr>
          <a:lstStyle/>
          <a:p>
            <a:r>
              <a:rPr lang="en-US" sz="1600" b="1" i="1" dirty="0" smtClean="0">
                <a:solidFill>
                  <a:srgbClr val="292929"/>
                </a:solidFill>
              </a:rPr>
              <a:t>Bruce Alexander, Mobility PSS</a:t>
            </a:r>
          </a:p>
          <a:p>
            <a:r>
              <a:rPr lang="en-US" sz="1600" b="1" i="1" dirty="0" smtClean="0">
                <a:solidFill>
                  <a:srgbClr val="292929"/>
                </a:solidFill>
              </a:rPr>
              <a:t>brucea@cisco.com </a:t>
            </a:r>
          </a:p>
          <a:p>
            <a:r>
              <a:rPr lang="en-US" sz="1600" b="1" i="1" dirty="0" smtClean="0">
                <a:solidFill>
                  <a:srgbClr val="292929"/>
                </a:solidFill>
              </a:rPr>
              <a:t>330-523-2470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1" y="2803765"/>
            <a:ext cx="5486399" cy="4054235"/>
          </a:xfrm>
          <a:prstGeom prst="rect">
            <a:avLst/>
          </a:prstGeom>
        </p:spPr>
      </p:pic>
      <p:sp>
        <p:nvSpPr>
          <p:cNvPr id="3" name="TextBox 2"/>
          <p:cNvSpPr txBox="1"/>
          <p:nvPr/>
        </p:nvSpPr>
        <p:spPr>
          <a:xfrm>
            <a:off x="3657601" y="6341424"/>
            <a:ext cx="5320145" cy="368135"/>
          </a:xfrm>
          <a:prstGeom prst="rect">
            <a:avLst/>
          </a:prstGeom>
          <a:noFill/>
        </p:spPr>
        <p:txBody>
          <a:bodyPr wrap="square" rtlCol="0">
            <a:spAutoFit/>
          </a:bodyPr>
          <a:lstStyle/>
          <a:p>
            <a:r>
              <a:rPr lang="en-US" dirty="0" smtClean="0">
                <a:solidFill>
                  <a:schemeClr val="bg1"/>
                </a:solidFill>
              </a:rPr>
              <a:t>Education delivery in the classroom is Changing. </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72968" y="3285191"/>
            <a:ext cx="2139521" cy="807521"/>
          </a:xfrm>
          <a:prstGeom prst="rect">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n’client</a:t>
            </a:r>
            <a:r>
              <a:rPr lang="en-US" dirty="0" smtClean="0"/>
              <a:t> #2 packet</a:t>
            </a:r>
          </a:p>
        </p:txBody>
      </p:sp>
      <p:sp>
        <p:nvSpPr>
          <p:cNvPr id="2" name="Title 1"/>
          <p:cNvSpPr>
            <a:spLocks noGrp="1"/>
          </p:cNvSpPr>
          <p:nvPr>
            <p:ph type="title"/>
          </p:nvPr>
        </p:nvSpPr>
        <p:spPr>
          <a:xfrm>
            <a:off x="219116" y="182833"/>
            <a:ext cx="8688667" cy="684066"/>
          </a:xfrm>
        </p:spPr>
        <p:txBody>
          <a:bodyPr/>
          <a:lstStyle/>
          <a:p>
            <a:r>
              <a:rPr lang="en-US" sz="3200" dirty="0" smtClean="0"/>
              <a:t>802.11ac- What does it mean for the Clients?</a:t>
            </a:r>
            <a:endParaRPr lang="en-US" sz="3200" dirty="0"/>
          </a:p>
        </p:txBody>
      </p:sp>
      <p:sp>
        <p:nvSpPr>
          <p:cNvPr id="3" name="Text Placeholder 2"/>
          <p:cNvSpPr>
            <a:spLocks noGrp="1"/>
          </p:cNvSpPr>
          <p:nvPr>
            <p:ph type="body" sz="quarter" idx="10"/>
          </p:nvPr>
        </p:nvSpPr>
        <p:spPr>
          <a:xfrm>
            <a:off x="244848" y="932180"/>
            <a:ext cx="8578850" cy="1442885"/>
          </a:xfrm>
        </p:spPr>
        <p:txBody>
          <a:bodyPr/>
          <a:lstStyle/>
          <a:p>
            <a:r>
              <a:rPr lang="en-US" sz="2000" dirty="0" smtClean="0"/>
              <a:t>In todays world, APs are a HUB- SHARED among users</a:t>
            </a:r>
          </a:p>
          <a:p>
            <a:r>
              <a:rPr lang="en-US" sz="2000" dirty="0" smtClean="0"/>
              <a:t>802.11ac allows faster network access for ALL clients (if some are .11ac)</a:t>
            </a:r>
          </a:p>
          <a:p>
            <a:endParaRPr lang="en-US" dirty="0"/>
          </a:p>
        </p:txBody>
      </p:sp>
      <p:cxnSp>
        <p:nvCxnSpPr>
          <p:cNvPr id="7" name="Straight Arrow Connector 6"/>
          <p:cNvCxnSpPr/>
          <p:nvPr/>
        </p:nvCxnSpPr>
        <p:spPr>
          <a:xfrm>
            <a:off x="303203" y="3111334"/>
            <a:ext cx="8520495"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03204" y="2217037"/>
            <a:ext cx="2139522" cy="807521"/>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 client #1 packet</a:t>
            </a:r>
          </a:p>
        </p:txBody>
      </p:sp>
      <p:sp>
        <p:nvSpPr>
          <p:cNvPr id="12" name="Rectangle 11"/>
          <p:cNvSpPr/>
          <p:nvPr/>
        </p:nvSpPr>
        <p:spPr>
          <a:xfrm>
            <a:off x="2442729" y="2213388"/>
            <a:ext cx="2139521" cy="807521"/>
          </a:xfrm>
          <a:prstGeom prst="rect">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n’client</a:t>
            </a:r>
            <a:r>
              <a:rPr lang="en-US" dirty="0" smtClean="0"/>
              <a:t> #2 packet</a:t>
            </a:r>
          </a:p>
        </p:txBody>
      </p:sp>
      <p:sp>
        <p:nvSpPr>
          <p:cNvPr id="13" name="Rectangle 12"/>
          <p:cNvSpPr/>
          <p:nvPr/>
        </p:nvSpPr>
        <p:spPr>
          <a:xfrm>
            <a:off x="4544657" y="2213387"/>
            <a:ext cx="2139520" cy="807521"/>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 client #3 packet</a:t>
            </a:r>
          </a:p>
        </p:txBody>
      </p:sp>
      <p:sp>
        <p:nvSpPr>
          <p:cNvPr id="14" name="Rectangle 13"/>
          <p:cNvSpPr/>
          <p:nvPr/>
        </p:nvSpPr>
        <p:spPr>
          <a:xfrm>
            <a:off x="6684177" y="2209737"/>
            <a:ext cx="2139521" cy="807521"/>
          </a:xfrm>
          <a:prstGeom prst="rect">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n’client</a:t>
            </a:r>
            <a:r>
              <a:rPr lang="en-US" dirty="0" smtClean="0"/>
              <a:t> #4packet</a:t>
            </a:r>
          </a:p>
        </p:txBody>
      </p:sp>
      <p:cxnSp>
        <p:nvCxnSpPr>
          <p:cNvPr id="15" name="Straight Arrow Connector 14"/>
          <p:cNvCxnSpPr/>
          <p:nvPr/>
        </p:nvCxnSpPr>
        <p:spPr>
          <a:xfrm flipV="1">
            <a:off x="303205" y="4092712"/>
            <a:ext cx="8520494" cy="8677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3206" y="3285191"/>
            <a:ext cx="1069762" cy="807521"/>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 client #1 packet</a:t>
            </a:r>
          </a:p>
        </p:txBody>
      </p:sp>
      <p:sp>
        <p:nvSpPr>
          <p:cNvPr id="20" name="Rectangle 19"/>
          <p:cNvSpPr/>
          <p:nvPr/>
        </p:nvSpPr>
        <p:spPr>
          <a:xfrm>
            <a:off x="3512489" y="3285190"/>
            <a:ext cx="1069762" cy="807521"/>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 client #3 packet</a:t>
            </a:r>
          </a:p>
        </p:txBody>
      </p:sp>
      <p:sp>
        <p:nvSpPr>
          <p:cNvPr id="21" name="Rectangle 20"/>
          <p:cNvSpPr/>
          <p:nvPr/>
        </p:nvSpPr>
        <p:spPr>
          <a:xfrm>
            <a:off x="4582251" y="3285189"/>
            <a:ext cx="2139521" cy="807521"/>
          </a:xfrm>
          <a:prstGeom prst="rect">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n’client</a:t>
            </a:r>
            <a:r>
              <a:rPr lang="en-US" dirty="0" smtClean="0"/>
              <a:t> #4packet</a:t>
            </a:r>
          </a:p>
        </p:txBody>
      </p:sp>
      <p:sp>
        <p:nvSpPr>
          <p:cNvPr id="22" name="TextBox 21"/>
          <p:cNvSpPr txBox="1"/>
          <p:nvPr/>
        </p:nvSpPr>
        <p:spPr>
          <a:xfrm>
            <a:off x="641268" y="1805049"/>
            <a:ext cx="6105197" cy="369332"/>
          </a:xfrm>
          <a:prstGeom prst="rect">
            <a:avLst/>
          </a:prstGeom>
          <a:noFill/>
        </p:spPr>
        <p:txBody>
          <a:bodyPr wrap="none" rtlCol="0">
            <a:spAutoFit/>
          </a:bodyPr>
          <a:lstStyle/>
          <a:p>
            <a:r>
              <a:rPr lang="en-US" dirty="0" smtClean="0"/>
              <a:t>802.11n AP with 2 802.11ac clients, and 2 802.11n clients.</a:t>
            </a:r>
            <a:endParaRPr lang="en-US" dirty="0"/>
          </a:p>
        </p:txBody>
      </p:sp>
      <p:sp>
        <p:nvSpPr>
          <p:cNvPr id="25" name="Rectangle 24"/>
          <p:cNvSpPr/>
          <p:nvPr/>
        </p:nvSpPr>
        <p:spPr>
          <a:xfrm>
            <a:off x="6721772" y="3281229"/>
            <a:ext cx="1069762" cy="807521"/>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 client #5 packet</a:t>
            </a:r>
          </a:p>
        </p:txBody>
      </p:sp>
      <p:sp>
        <p:nvSpPr>
          <p:cNvPr id="27" name="TextBox 26"/>
          <p:cNvSpPr txBox="1"/>
          <p:nvPr/>
        </p:nvSpPr>
        <p:spPr>
          <a:xfrm>
            <a:off x="287353" y="4907842"/>
            <a:ext cx="8514608" cy="1477328"/>
          </a:xfrm>
          <a:prstGeom prst="rect">
            <a:avLst/>
          </a:prstGeom>
          <a:noFill/>
        </p:spPr>
        <p:txBody>
          <a:bodyPr wrap="square" rtlCol="0">
            <a:spAutoFit/>
          </a:bodyPr>
          <a:lstStyle/>
          <a:p>
            <a:r>
              <a:rPr lang="en-US" b="1" dirty="0" smtClean="0">
                <a:solidFill>
                  <a:srgbClr val="000000"/>
                </a:solidFill>
              </a:rPr>
              <a:t>Bottom line- </a:t>
            </a:r>
          </a:p>
          <a:p>
            <a:r>
              <a:rPr lang="en-US" b="1" dirty="0" smtClean="0">
                <a:solidFill>
                  <a:srgbClr val="000000"/>
                </a:solidFill>
              </a:rPr>
              <a:t>Running 802.11ac will improve overall performance per AP cell, AND allow more users per AP!</a:t>
            </a:r>
          </a:p>
          <a:p>
            <a:r>
              <a:rPr lang="en-US" b="1" dirty="0" smtClean="0">
                <a:solidFill>
                  <a:srgbClr val="000000"/>
                </a:solidFill>
              </a:rPr>
              <a:t>In a 50% 802.11ac client environment, a minimum of 33% improvement of performance is realized. As ac clients increase, so does performance. </a:t>
            </a:r>
            <a:endParaRPr lang="en-US" b="1" dirty="0">
              <a:solidFill>
                <a:srgbClr val="000000"/>
              </a:solidFill>
            </a:endParaRPr>
          </a:p>
        </p:txBody>
      </p:sp>
      <p:sp>
        <p:nvSpPr>
          <p:cNvPr id="23" name="TextBox 22"/>
          <p:cNvSpPr txBox="1"/>
          <p:nvPr/>
        </p:nvSpPr>
        <p:spPr>
          <a:xfrm>
            <a:off x="838087" y="4313575"/>
            <a:ext cx="6220614" cy="369332"/>
          </a:xfrm>
          <a:prstGeom prst="rect">
            <a:avLst/>
          </a:prstGeom>
          <a:noFill/>
        </p:spPr>
        <p:txBody>
          <a:bodyPr wrap="none" rtlCol="0">
            <a:spAutoFit/>
          </a:bodyPr>
          <a:lstStyle/>
          <a:p>
            <a:r>
              <a:rPr lang="en-US" dirty="0" smtClean="0"/>
              <a:t>802.11ac AP with 2 802.11ac clients, and 2 802.11n clients.</a:t>
            </a:r>
            <a:endParaRPr lang="en-US" dirty="0"/>
          </a:p>
        </p:txBody>
      </p:sp>
      <p:cxnSp>
        <p:nvCxnSpPr>
          <p:cNvPr id="9" name="Straight Connector 8"/>
          <p:cNvCxnSpPr/>
          <p:nvPr/>
        </p:nvCxnSpPr>
        <p:spPr>
          <a:xfrm flipH="1">
            <a:off x="1372965" y="3017258"/>
            <a:ext cx="1017854" cy="267933"/>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512489" y="3016935"/>
            <a:ext cx="1017854" cy="267933"/>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563452" y="2977367"/>
            <a:ext cx="2158320" cy="307824"/>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746465" y="3024558"/>
            <a:ext cx="2055496" cy="280092"/>
          </a:xfrm>
          <a:prstGeom prst="line">
            <a:avLst/>
          </a:prstGeom>
          <a:ln>
            <a:solidFill>
              <a:srgbClr val="0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025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12" grpId="0" animBg="1"/>
      <p:bldP spid="13" grpId="0" animBg="1"/>
      <p:bldP spid="14" grpId="0" animBg="1"/>
      <p:bldP spid="18" grpId="0" animBg="1"/>
      <p:bldP spid="20" grpId="0" animBg="1"/>
      <p:bldP spid="21" grpId="0" animBg="1"/>
      <p:bldP spid="25" grpId="0" animBg="1"/>
      <p:bldP spid="27"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688667" cy="684066"/>
          </a:xfrm>
        </p:spPr>
        <p:txBody>
          <a:bodyPr/>
          <a:lstStyle/>
          <a:p>
            <a:r>
              <a:rPr lang="en-US" sz="3200" dirty="0" smtClean="0"/>
              <a:t>802.11ac- Battery Life</a:t>
            </a:r>
            <a:endParaRPr lang="en-US" sz="3200" dirty="0"/>
          </a:p>
        </p:txBody>
      </p:sp>
      <p:sp>
        <p:nvSpPr>
          <p:cNvPr id="3" name="Text Placeholder 2"/>
          <p:cNvSpPr>
            <a:spLocks noGrp="1"/>
          </p:cNvSpPr>
          <p:nvPr>
            <p:ph type="body" sz="quarter" idx="10"/>
          </p:nvPr>
        </p:nvSpPr>
        <p:spPr>
          <a:xfrm>
            <a:off x="239713" y="1344168"/>
            <a:ext cx="8738032" cy="1442885"/>
          </a:xfrm>
        </p:spPr>
        <p:txBody>
          <a:bodyPr/>
          <a:lstStyle/>
          <a:p>
            <a:r>
              <a:rPr lang="en-US" sz="2000" dirty="0" smtClean="0"/>
              <a:t>The largest battery consuming portion of a Smart phone?  </a:t>
            </a:r>
          </a:p>
          <a:p>
            <a:pPr lvl="1"/>
            <a:r>
              <a:rPr lang="en-US" sz="2000" dirty="0" smtClean="0"/>
              <a:t>The Transmitter</a:t>
            </a:r>
            <a:r>
              <a:rPr lang="en-US" sz="1600" dirty="0" smtClean="0"/>
              <a:t>!</a:t>
            </a:r>
          </a:p>
          <a:p>
            <a:endParaRPr lang="en-US" sz="2000" dirty="0" smtClean="0"/>
          </a:p>
          <a:p>
            <a:r>
              <a:rPr lang="en-US" sz="2000" dirty="0"/>
              <a:t>The </a:t>
            </a:r>
            <a:r>
              <a:rPr lang="en-US" sz="2000" dirty="0" smtClean="0"/>
              <a:t>2ed largest </a:t>
            </a:r>
            <a:r>
              <a:rPr lang="en-US" sz="2000" dirty="0"/>
              <a:t>battery consuming portion of </a:t>
            </a:r>
            <a:r>
              <a:rPr lang="en-US" sz="2000" dirty="0" smtClean="0"/>
              <a:t>a table? </a:t>
            </a:r>
          </a:p>
          <a:p>
            <a:pPr lvl="1"/>
            <a:r>
              <a:rPr lang="en-US" sz="2000" dirty="0" smtClean="0"/>
              <a:t>Yep – The Transmitter! </a:t>
            </a:r>
          </a:p>
          <a:p>
            <a:endParaRPr lang="en-US" sz="2000" dirty="0" smtClean="0"/>
          </a:p>
          <a:p>
            <a:r>
              <a:rPr lang="en-US" sz="2000" dirty="0" smtClean="0"/>
              <a:t>802.11ac allows faster packet transmission- reducing transmitter time</a:t>
            </a:r>
          </a:p>
          <a:p>
            <a:pPr lvl="1"/>
            <a:r>
              <a:rPr lang="en-US" sz="2000" dirty="0" smtClean="0"/>
              <a:t>Average 50% less battery usage if running 802.11ac vs. 802.11n AP. </a:t>
            </a:r>
          </a:p>
          <a:p>
            <a:pPr lvl="1"/>
            <a:r>
              <a:rPr lang="en-US" sz="2000" dirty="0"/>
              <a:t>See </a:t>
            </a:r>
            <a:r>
              <a:rPr lang="en-US" sz="2000" dirty="0">
                <a:hlinkClick r:id="rId2"/>
              </a:rPr>
              <a:t>http://</a:t>
            </a:r>
            <a:r>
              <a:rPr lang="en-US" sz="2000" dirty="0" smtClean="0">
                <a:hlinkClick r:id="rId2"/>
              </a:rPr>
              <a:t>www.youtube.com/watch?v=03rE2L_6pG0</a:t>
            </a:r>
            <a:endParaRPr lang="en-US" sz="2000" dirty="0" smtClean="0"/>
          </a:p>
        </p:txBody>
      </p:sp>
      <p:sp>
        <p:nvSpPr>
          <p:cNvPr id="4" name="TextBox 3"/>
          <p:cNvSpPr txBox="1"/>
          <p:nvPr/>
        </p:nvSpPr>
        <p:spPr>
          <a:xfrm>
            <a:off x="178130" y="5296395"/>
            <a:ext cx="8443356" cy="923330"/>
          </a:xfrm>
          <a:prstGeom prst="rect">
            <a:avLst/>
          </a:prstGeom>
          <a:noFill/>
        </p:spPr>
        <p:txBody>
          <a:bodyPr wrap="square" rtlCol="0">
            <a:spAutoFit/>
          </a:bodyPr>
          <a:lstStyle/>
          <a:p>
            <a:r>
              <a:rPr lang="en-US" b="1" dirty="0">
                <a:solidFill>
                  <a:srgbClr val="000000"/>
                </a:solidFill>
              </a:rPr>
              <a:t>Results:  </a:t>
            </a:r>
          </a:p>
          <a:p>
            <a:r>
              <a:rPr lang="en-US" b="1" dirty="0">
                <a:solidFill>
                  <a:srgbClr val="000000"/>
                </a:solidFill>
              </a:rPr>
              <a:t>802.11ac APs will allow 802.11ac client batteries to last up to 50% longer!</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88" y="288322"/>
            <a:ext cx="875908" cy="109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1495">
            <a:off x="7476074" y="2201321"/>
            <a:ext cx="15525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56358">
            <a:off x="6578559" y="2091913"/>
            <a:ext cx="10572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0883" y="42154"/>
            <a:ext cx="1702955" cy="1584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084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481141" y="968774"/>
            <a:ext cx="2428224" cy="2361558"/>
            <a:chOff x="0" y="2237538"/>
            <a:chExt cx="3790859" cy="3350514"/>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1627"/>
              <a:ext cx="311467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858" y="2237538"/>
              <a:ext cx="2667001" cy="14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en-US" dirty="0" smtClean="0"/>
              <a:t>Is 802.11ac being deployed today?- YES!	</a:t>
            </a:r>
            <a:endParaRPr lang="en-US" dirty="0"/>
          </a:p>
        </p:txBody>
      </p:sp>
      <p:sp>
        <p:nvSpPr>
          <p:cNvPr id="3" name="Text Placeholder 2"/>
          <p:cNvSpPr>
            <a:spLocks noGrp="1"/>
          </p:cNvSpPr>
          <p:nvPr>
            <p:ph type="body" sz="quarter" idx="10"/>
          </p:nvPr>
        </p:nvSpPr>
        <p:spPr>
          <a:xfrm>
            <a:off x="239713" y="1726353"/>
            <a:ext cx="5238976" cy="4527655"/>
          </a:xfrm>
        </p:spPr>
        <p:txBody>
          <a:bodyPr/>
          <a:lstStyle/>
          <a:p>
            <a:r>
              <a:rPr lang="en-US" dirty="0" smtClean="0"/>
              <a:t>Cisco – over ½ million 802.11ac enabled APs shipped!</a:t>
            </a:r>
          </a:p>
          <a:p>
            <a:r>
              <a:rPr lang="en-US" dirty="0" smtClean="0"/>
              <a:t>Per ABI Research-</a:t>
            </a:r>
          </a:p>
          <a:p>
            <a:pPr lvl="1"/>
            <a:r>
              <a:rPr lang="en-US" dirty="0" smtClean="0"/>
              <a:t>Mid 2014 50% all clients shipping  will be 802.11ac</a:t>
            </a:r>
          </a:p>
          <a:p>
            <a:pPr lvl="1"/>
            <a:r>
              <a:rPr lang="en-US" dirty="0" smtClean="0"/>
              <a:t>By end of 2014 70% of all clients = 802.11ac</a:t>
            </a:r>
          </a:p>
          <a:p>
            <a:pPr lvl="1"/>
            <a:r>
              <a:rPr lang="en-US" dirty="0" smtClean="0"/>
              <a:t>Just in time for the Christmas ‘refresh’</a:t>
            </a:r>
            <a:endParaRPr lang="en-US" dirty="0"/>
          </a:p>
        </p:txBody>
      </p:sp>
      <p:grpSp>
        <p:nvGrpSpPr>
          <p:cNvPr id="15" name="Group 14"/>
          <p:cNvGrpSpPr/>
          <p:nvPr/>
        </p:nvGrpSpPr>
        <p:grpSpPr>
          <a:xfrm>
            <a:off x="6538797" y="1871756"/>
            <a:ext cx="2065317" cy="1858009"/>
            <a:chOff x="5791200" y="2860630"/>
            <a:chExt cx="3657600" cy="3181928"/>
          </a:xfrm>
        </p:grpSpPr>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2860630"/>
              <a:ext cx="1981200" cy="198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3994612"/>
              <a:ext cx="2057400" cy="204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p:cNvSpPr txBox="1"/>
          <p:nvPr/>
        </p:nvSpPr>
        <p:spPr>
          <a:xfrm>
            <a:off x="259463" y="4846606"/>
            <a:ext cx="8443356" cy="1200329"/>
          </a:xfrm>
          <a:prstGeom prst="rect">
            <a:avLst/>
          </a:prstGeom>
          <a:noFill/>
        </p:spPr>
        <p:txBody>
          <a:bodyPr wrap="square" rtlCol="0">
            <a:spAutoFit/>
          </a:bodyPr>
          <a:lstStyle/>
          <a:p>
            <a:r>
              <a:rPr lang="en-US" b="1" dirty="0" smtClean="0">
                <a:solidFill>
                  <a:srgbClr val="000000"/>
                </a:solidFill>
              </a:rPr>
              <a:t>Expectations?:  </a:t>
            </a:r>
            <a:endParaRPr lang="en-US" b="1" dirty="0">
              <a:solidFill>
                <a:srgbClr val="000000"/>
              </a:solidFill>
            </a:endParaRPr>
          </a:p>
          <a:p>
            <a:r>
              <a:rPr lang="en-US" b="1" dirty="0">
                <a:solidFill>
                  <a:srgbClr val="000000"/>
                </a:solidFill>
              </a:rPr>
              <a:t>802.11ac </a:t>
            </a:r>
            <a:r>
              <a:rPr lang="en-US" b="1" dirty="0" smtClean="0">
                <a:solidFill>
                  <a:srgbClr val="000000"/>
                </a:solidFill>
              </a:rPr>
              <a:t>is being deployed, and 802.11ac clients will be a major portion of classroom clients in next 2-3 years. </a:t>
            </a:r>
            <a:endParaRPr lang="en-US" b="1" dirty="0">
              <a:solidFill>
                <a:srgbClr val="000000"/>
              </a:solidFill>
            </a:endParaRPr>
          </a:p>
          <a:p>
            <a:endParaRPr lang="en-US" dirty="0"/>
          </a:p>
        </p:txBody>
      </p:sp>
    </p:spTree>
    <p:extLst>
      <p:ext uri="{BB962C8B-B14F-4D97-AF65-F5344CB8AC3E}">
        <p14:creationId xmlns:p14="http://schemas.microsoft.com/office/powerpoint/2010/main" val="981581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688667" cy="684066"/>
          </a:xfrm>
        </p:spPr>
        <p:txBody>
          <a:bodyPr/>
          <a:lstStyle/>
          <a:p>
            <a:r>
              <a:rPr lang="en-US" sz="3200" dirty="0" smtClean="0"/>
              <a:t>802.11ac- What does it mean for the classroom?</a:t>
            </a:r>
            <a:endParaRPr lang="en-US" sz="3200" dirty="0"/>
          </a:p>
        </p:txBody>
      </p:sp>
      <p:sp>
        <p:nvSpPr>
          <p:cNvPr id="3" name="Text Placeholder 2"/>
          <p:cNvSpPr>
            <a:spLocks noGrp="1"/>
          </p:cNvSpPr>
          <p:nvPr>
            <p:ph type="body" sz="quarter" idx="10"/>
          </p:nvPr>
        </p:nvSpPr>
        <p:spPr>
          <a:xfrm>
            <a:off x="239713" y="1344168"/>
            <a:ext cx="6362968" cy="1442885"/>
          </a:xfrm>
        </p:spPr>
        <p:txBody>
          <a:bodyPr/>
          <a:lstStyle/>
          <a:p>
            <a:r>
              <a:rPr lang="en-US" sz="2400" dirty="0" smtClean="0"/>
              <a:t>Better performance = higher level of performance for Classroom applications like video and collaboration</a:t>
            </a:r>
          </a:p>
          <a:p>
            <a:r>
              <a:rPr lang="en-US" sz="2400" dirty="0"/>
              <a:t>Better battery life = less disruptions for </a:t>
            </a:r>
            <a:r>
              <a:rPr lang="en-US" sz="2400" dirty="0" smtClean="0"/>
              <a:t>Charging</a:t>
            </a:r>
          </a:p>
          <a:p>
            <a:r>
              <a:rPr lang="en-US" sz="2400" dirty="0" smtClean="0"/>
              <a:t>Higher density of users possible (full classroom of students actively engaging over wireless)</a:t>
            </a:r>
            <a:endParaRPr lang="en-US" sz="2400" dirty="0"/>
          </a:p>
          <a:p>
            <a:endParaRPr lang="en-US" sz="2400" dirty="0" smtClean="0"/>
          </a:p>
          <a:p>
            <a:endParaRPr lang="en-US" sz="2400" dirty="0" smtClean="0"/>
          </a:p>
        </p:txBody>
      </p:sp>
      <p:sp>
        <p:nvSpPr>
          <p:cNvPr id="4" name="TextBox 3"/>
          <p:cNvSpPr txBox="1"/>
          <p:nvPr/>
        </p:nvSpPr>
        <p:spPr>
          <a:xfrm>
            <a:off x="178130" y="5296395"/>
            <a:ext cx="8443356" cy="646331"/>
          </a:xfrm>
          <a:prstGeom prst="rect">
            <a:avLst/>
          </a:prstGeom>
          <a:noFill/>
        </p:spPr>
        <p:txBody>
          <a:bodyPr wrap="square" rtlCol="0">
            <a:spAutoFit/>
          </a:bodyPr>
          <a:lstStyle/>
          <a:p>
            <a:r>
              <a:rPr lang="en-US" b="1" dirty="0" smtClean="0">
                <a:solidFill>
                  <a:srgbClr val="000000"/>
                </a:solidFill>
              </a:rPr>
              <a:t>What is means:  </a:t>
            </a:r>
            <a:endParaRPr lang="en-US" b="1" dirty="0">
              <a:solidFill>
                <a:srgbClr val="000000"/>
              </a:solidFill>
            </a:endParaRPr>
          </a:p>
          <a:p>
            <a:r>
              <a:rPr lang="en-US" b="1" dirty="0">
                <a:solidFill>
                  <a:srgbClr val="000000"/>
                </a:solidFill>
              </a:rPr>
              <a:t>802.11ac </a:t>
            </a:r>
            <a:r>
              <a:rPr lang="en-US" b="1" dirty="0" smtClean="0">
                <a:solidFill>
                  <a:srgbClr val="000000"/>
                </a:solidFill>
              </a:rPr>
              <a:t>helps to enable Mission Critical Wireless</a:t>
            </a:r>
            <a:endParaRPr lang="en-US" dirty="0"/>
          </a:p>
        </p:txBody>
      </p:sp>
      <p:pic>
        <p:nvPicPr>
          <p:cNvPr id="9" name="Picture 2" descr="C:\Users\gserda\Documents\Edu Photos\AM620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416" y="2427556"/>
            <a:ext cx="2956956" cy="197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538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88861" cy="786985"/>
          </a:xfrm>
        </p:spPr>
        <p:txBody>
          <a:bodyPr/>
          <a:lstStyle/>
          <a:p>
            <a:pPr lvl="1"/>
            <a:r>
              <a:rPr lang="en-US" sz="2800" dirty="0" smtClean="0">
                <a:solidFill>
                  <a:srgbClr val="292929"/>
                </a:solidFill>
              </a:rPr>
              <a:t>Density if APs in K12- </a:t>
            </a:r>
            <a:br>
              <a:rPr lang="en-US" sz="2800" dirty="0" smtClean="0">
                <a:solidFill>
                  <a:srgbClr val="292929"/>
                </a:solidFill>
              </a:rPr>
            </a:br>
            <a:r>
              <a:rPr lang="en-US" sz="2000" dirty="0" smtClean="0"/>
              <a:t>Questions that can help determine </a:t>
            </a:r>
            <a:r>
              <a:rPr lang="en-US" sz="2000" dirty="0"/>
              <a:t>1 or 2 classrooms per AP </a:t>
            </a:r>
            <a:r>
              <a:rPr lang="en-US" sz="2000" dirty="0" smtClean="0"/>
              <a:t>design</a:t>
            </a:r>
            <a:endParaRPr lang="en-US" sz="1600" dirty="0"/>
          </a:p>
        </p:txBody>
      </p:sp>
      <p:sp>
        <p:nvSpPr>
          <p:cNvPr id="3" name="Text Placeholder 2"/>
          <p:cNvSpPr>
            <a:spLocks noGrp="1"/>
          </p:cNvSpPr>
          <p:nvPr>
            <p:ph type="body" sz="quarter" idx="10"/>
          </p:nvPr>
        </p:nvSpPr>
        <p:spPr>
          <a:xfrm>
            <a:off x="-17813" y="990600"/>
            <a:ext cx="8578850" cy="4527655"/>
          </a:xfrm>
        </p:spPr>
        <p:txBody>
          <a:bodyPr/>
          <a:lstStyle/>
          <a:p>
            <a:pPr lvl="1"/>
            <a:r>
              <a:rPr lang="en-US" b="1" dirty="0" smtClean="0"/>
              <a:t>Q.  How many clients can an AP support???</a:t>
            </a:r>
          </a:p>
          <a:p>
            <a:pPr marL="749300" lvl="1" indent="-342900">
              <a:buAutoNum type="alphaUcPeriod"/>
            </a:pPr>
            <a:r>
              <a:rPr lang="en-US" b="1" dirty="0" smtClean="0"/>
              <a:t>It depends!!</a:t>
            </a:r>
          </a:p>
          <a:p>
            <a:pPr marL="914400" lvl="2" indent="-342900">
              <a:buFont typeface="Arial" panose="020B0604020202020204" pitchFamily="34" charset="0"/>
              <a:buChar char="•"/>
            </a:pPr>
            <a:r>
              <a:rPr lang="en-US" b="1" dirty="0" smtClean="0"/>
              <a:t>What is meant by ‘support’?  </a:t>
            </a:r>
          </a:p>
          <a:p>
            <a:pPr marL="1031875" lvl="3" indent="-342900">
              <a:buFont typeface="Arial" panose="020B0604020202020204" pitchFamily="34" charset="0"/>
              <a:buChar char="•"/>
            </a:pPr>
            <a:r>
              <a:rPr lang="en-US" sz="1600" b="1" dirty="0" smtClean="0"/>
              <a:t>ACTIVE Session or just associated?</a:t>
            </a:r>
          </a:p>
          <a:p>
            <a:pPr marL="914400" lvl="2" indent="-342900">
              <a:buFont typeface="Arial" panose="020B0604020202020204" pitchFamily="34" charset="0"/>
              <a:buChar char="•"/>
            </a:pPr>
            <a:r>
              <a:rPr lang="en-US" b="1" dirty="0" smtClean="0"/>
              <a:t>What type of data is being handled?  </a:t>
            </a:r>
          </a:p>
          <a:p>
            <a:pPr marL="1031875" lvl="3" indent="-342900">
              <a:buFont typeface="Arial" panose="020B0604020202020204" pitchFamily="34" charset="0"/>
              <a:buChar char="•"/>
            </a:pPr>
            <a:r>
              <a:rPr lang="en-US" sz="1600" b="1" dirty="0" smtClean="0"/>
              <a:t>Internet/e-mail, or video/video-</a:t>
            </a:r>
            <a:r>
              <a:rPr lang="en-US" sz="1600" b="1" dirty="0" err="1" smtClean="0"/>
              <a:t>confrencing</a:t>
            </a:r>
            <a:r>
              <a:rPr lang="en-US" sz="1600" b="1" dirty="0" smtClean="0"/>
              <a:t>?</a:t>
            </a:r>
          </a:p>
          <a:p>
            <a:pPr marL="914400" lvl="2" indent="-342900">
              <a:buFont typeface="Arial" panose="020B0604020202020204" pitchFamily="34" charset="0"/>
              <a:buChar char="•"/>
            </a:pPr>
            <a:r>
              <a:rPr lang="en-US" b="1" dirty="0" smtClean="0"/>
              <a:t>What type of AP is used.  # of processors, memory, 802.11a,ac,</a:t>
            </a:r>
          </a:p>
          <a:p>
            <a:pPr marL="1031875" lvl="3" indent="-342900">
              <a:buFont typeface="Arial" panose="020B0604020202020204" pitchFamily="34" charset="0"/>
              <a:buChar char="•"/>
            </a:pPr>
            <a:r>
              <a:rPr lang="en-US" sz="1600" b="1" dirty="0"/>
              <a:t>A lower quality AP will require one in EVERY classroom</a:t>
            </a:r>
            <a:endParaRPr lang="en-US" sz="1600" b="1" dirty="0" smtClean="0"/>
          </a:p>
          <a:p>
            <a:pPr lvl="1"/>
            <a:endParaRPr lang="en-US" b="1" dirty="0" smtClean="0"/>
          </a:p>
          <a:p>
            <a:pPr lvl="1"/>
            <a:r>
              <a:rPr lang="en-US" b="1" dirty="0" smtClean="0"/>
              <a:t>Q. What is the range of the AP? </a:t>
            </a:r>
          </a:p>
          <a:p>
            <a:pPr lvl="1"/>
            <a:r>
              <a:rPr lang="en-US" b="1" dirty="0" smtClean="0"/>
              <a:t>A. </a:t>
            </a:r>
            <a:r>
              <a:rPr lang="en-US" dirty="0" smtClean="0"/>
              <a:t>In years past, wireless was tested and rated by rate vs range… </a:t>
            </a:r>
          </a:p>
          <a:p>
            <a:pPr lvl="1"/>
            <a:r>
              <a:rPr lang="en-US" dirty="0"/>
              <a:t>	</a:t>
            </a:r>
            <a:r>
              <a:rPr lang="en-US" dirty="0" smtClean="0"/>
              <a:t>Today it is about throughput and density!</a:t>
            </a:r>
          </a:p>
          <a:p>
            <a:pPr lvl="1"/>
            <a:endParaRPr lang="en-US" dirty="0"/>
          </a:p>
          <a:p>
            <a:pPr lvl="1"/>
            <a:r>
              <a:rPr lang="en-US" b="1" dirty="0" smtClean="0"/>
              <a:t>Q. How does 802.11ac differ from 802.11n?</a:t>
            </a:r>
          </a:p>
          <a:p>
            <a:pPr lvl="1"/>
            <a:r>
              <a:rPr lang="en-US" b="1" dirty="0" smtClean="0"/>
              <a:t>A. </a:t>
            </a:r>
            <a:r>
              <a:rPr lang="en-US" dirty="0" smtClean="0"/>
              <a:t>In terms of Rate/range- minimally in a K-12!</a:t>
            </a:r>
          </a:p>
        </p:txBody>
      </p:sp>
    </p:spTree>
    <p:extLst>
      <p:ext uri="{BB962C8B-B14F-4D97-AF65-F5344CB8AC3E}">
        <p14:creationId xmlns:p14="http://schemas.microsoft.com/office/powerpoint/2010/main" val="1349801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482185"/>
          </a:xfrm>
        </p:spPr>
        <p:txBody>
          <a:bodyPr/>
          <a:lstStyle/>
          <a:p>
            <a:r>
              <a:rPr lang="en-US" dirty="0" smtClean="0"/>
              <a:t>AP Deployment in K-12</a:t>
            </a:r>
            <a:endParaRPr lang="en-US" dirty="0"/>
          </a:p>
        </p:txBody>
      </p:sp>
      <p:sp>
        <p:nvSpPr>
          <p:cNvPr id="3" name="Text Placeholder 2"/>
          <p:cNvSpPr>
            <a:spLocks noGrp="1"/>
          </p:cNvSpPr>
          <p:nvPr>
            <p:ph type="body" sz="quarter" idx="10"/>
          </p:nvPr>
        </p:nvSpPr>
        <p:spPr>
          <a:xfrm>
            <a:off x="25730" y="990600"/>
            <a:ext cx="8578850" cy="4527655"/>
          </a:xfrm>
        </p:spPr>
        <p:txBody>
          <a:bodyPr/>
          <a:lstStyle/>
          <a:p>
            <a:r>
              <a:rPr lang="en-US" dirty="0" smtClean="0"/>
              <a:t>Varies in many districts. </a:t>
            </a:r>
          </a:p>
          <a:p>
            <a:pPr lvl="1"/>
            <a:r>
              <a:rPr lang="en-US" dirty="0" smtClean="0"/>
              <a:t>Typical approach has been----</a:t>
            </a:r>
          </a:p>
          <a:p>
            <a:pPr lvl="1"/>
            <a:r>
              <a:rPr lang="en-US" dirty="0"/>
              <a:t>	K</a:t>
            </a:r>
            <a:r>
              <a:rPr lang="en-US" dirty="0" smtClean="0"/>
              <a:t>-5 802.11n  (1 every 1 or 2 classrooms)</a:t>
            </a:r>
          </a:p>
          <a:p>
            <a:pPr lvl="1"/>
            <a:r>
              <a:rPr lang="en-US" dirty="0"/>
              <a:t>	</a:t>
            </a:r>
            <a:r>
              <a:rPr lang="en-US" dirty="0" smtClean="0"/>
              <a:t>Middle school- 802.11ac- 1 per 2 classrooms </a:t>
            </a:r>
          </a:p>
          <a:p>
            <a:pPr lvl="1"/>
            <a:r>
              <a:rPr lang="en-US" dirty="0"/>
              <a:t>	H</a:t>
            </a:r>
            <a:r>
              <a:rPr lang="en-US" dirty="0" smtClean="0"/>
              <a:t>igh School- 802.11ac- 1 per classroom</a:t>
            </a:r>
          </a:p>
          <a:p>
            <a:pPr lvl="1"/>
            <a:endParaRPr lang="en-US"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19400"/>
            <a:ext cx="701992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7"/>
          <p:cNvSpPr/>
          <p:nvPr/>
        </p:nvSpPr>
        <p:spPr>
          <a:xfrm>
            <a:off x="152400" y="2993158"/>
            <a:ext cx="1804393" cy="969242"/>
          </a:xfrm>
          <a:prstGeom prst="wedgeRoundRectCallout">
            <a:avLst>
              <a:gd name="adj1" fmla="val 98570"/>
              <a:gd name="adj2" fmla="val 174800"/>
              <a:gd name="adj3" fmla="val 16667"/>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292929"/>
                </a:solidFill>
              </a:rPr>
              <a:t>Placed near wall to support 2 classrooms</a:t>
            </a:r>
            <a:endParaRPr lang="en-US" b="1" i="1" dirty="0">
              <a:solidFill>
                <a:srgbClr val="292929"/>
              </a:solidFill>
            </a:endParaRPr>
          </a:p>
        </p:txBody>
      </p:sp>
      <p:sp>
        <p:nvSpPr>
          <p:cNvPr id="9" name="Rounded Rectangular Callout 8"/>
          <p:cNvSpPr/>
          <p:nvPr/>
        </p:nvSpPr>
        <p:spPr>
          <a:xfrm>
            <a:off x="6705600" y="990600"/>
            <a:ext cx="1804393" cy="1035851"/>
          </a:xfrm>
          <a:prstGeom prst="wedgeRoundRectCallout">
            <a:avLst>
              <a:gd name="adj1" fmla="val 30124"/>
              <a:gd name="adj2" fmla="val 310394"/>
              <a:gd name="adj3" fmla="val 16667"/>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292929"/>
                </a:solidFill>
              </a:rPr>
              <a:t>Some areas require multiple APs for density</a:t>
            </a:r>
            <a:endParaRPr lang="en-US" b="1" i="1" dirty="0">
              <a:solidFill>
                <a:srgbClr val="292929"/>
              </a:solidFill>
            </a:endParaRPr>
          </a:p>
        </p:txBody>
      </p:sp>
    </p:spTree>
    <p:extLst>
      <p:ext uri="{BB962C8B-B14F-4D97-AF65-F5344CB8AC3E}">
        <p14:creationId xmlns:p14="http://schemas.microsoft.com/office/powerpoint/2010/main" val="3407088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140"/>
          <p:cNvSpPr>
            <a:spLocks noChangeArrowheads="1"/>
          </p:cNvSpPr>
          <p:nvPr/>
        </p:nvSpPr>
        <p:spPr bwMode="auto">
          <a:xfrm>
            <a:off x="7234238" y="3475038"/>
            <a:ext cx="1682750" cy="2847975"/>
          </a:xfrm>
          <a:prstGeom prst="rect">
            <a:avLst/>
          </a:prstGeom>
          <a:gradFill rotWithShape="1">
            <a:gsLst>
              <a:gs pos="0">
                <a:srgbClr val="7B55D9">
                  <a:alpha val="0"/>
                </a:srgbClr>
              </a:gs>
              <a:gs pos="100000">
                <a:srgbClr val="D9DADF"/>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670723" name="Rectangle 139"/>
          <p:cNvSpPr>
            <a:spLocks noChangeArrowheads="1"/>
          </p:cNvSpPr>
          <p:nvPr/>
        </p:nvSpPr>
        <p:spPr bwMode="auto">
          <a:xfrm>
            <a:off x="5513388" y="3468688"/>
            <a:ext cx="1684337" cy="2847975"/>
          </a:xfrm>
          <a:prstGeom prst="rect">
            <a:avLst/>
          </a:prstGeom>
          <a:gradFill rotWithShape="1">
            <a:gsLst>
              <a:gs pos="0">
                <a:srgbClr val="7B55D9">
                  <a:alpha val="0"/>
                </a:srgbClr>
              </a:gs>
              <a:gs pos="100000">
                <a:srgbClr val="D9DADF"/>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670724" name="Rectangle 132"/>
          <p:cNvSpPr>
            <a:spLocks noChangeArrowheads="1"/>
          </p:cNvSpPr>
          <p:nvPr/>
        </p:nvSpPr>
        <p:spPr bwMode="auto">
          <a:xfrm>
            <a:off x="3786188" y="3471863"/>
            <a:ext cx="1682750" cy="2847975"/>
          </a:xfrm>
          <a:prstGeom prst="rect">
            <a:avLst/>
          </a:prstGeom>
          <a:gradFill rotWithShape="1">
            <a:gsLst>
              <a:gs pos="0">
                <a:srgbClr val="7B55D9">
                  <a:alpha val="0"/>
                </a:srgbClr>
              </a:gs>
              <a:gs pos="100000">
                <a:srgbClr val="D9DADF"/>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670725" name="Rectangle 43"/>
          <p:cNvSpPr>
            <a:spLocks noChangeArrowheads="1"/>
          </p:cNvSpPr>
          <p:nvPr/>
        </p:nvSpPr>
        <p:spPr bwMode="auto">
          <a:xfrm>
            <a:off x="2073275" y="3465513"/>
            <a:ext cx="1684338" cy="2846387"/>
          </a:xfrm>
          <a:prstGeom prst="rect">
            <a:avLst/>
          </a:prstGeom>
          <a:gradFill rotWithShape="1">
            <a:gsLst>
              <a:gs pos="0">
                <a:srgbClr val="7B55D9">
                  <a:alpha val="0"/>
                </a:srgbClr>
              </a:gs>
              <a:gs pos="100000">
                <a:srgbClr val="D9DADF"/>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670726" name="Rectangle 45"/>
          <p:cNvSpPr>
            <a:spLocks noChangeArrowheads="1"/>
          </p:cNvSpPr>
          <p:nvPr/>
        </p:nvSpPr>
        <p:spPr bwMode="auto">
          <a:xfrm>
            <a:off x="303213" y="3465513"/>
            <a:ext cx="1731962" cy="2846387"/>
          </a:xfrm>
          <a:prstGeom prst="rect">
            <a:avLst/>
          </a:prstGeom>
          <a:gradFill rotWithShape="1">
            <a:gsLst>
              <a:gs pos="0">
                <a:srgbClr val="7B55D9">
                  <a:alpha val="0"/>
                </a:srgbClr>
              </a:gs>
              <a:gs pos="100000">
                <a:srgbClr val="D9DADF"/>
              </a:gs>
            </a:gsLst>
            <a:lin ang="162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51" name="Round Same Side Corner Rectangle 50"/>
          <p:cNvSpPr/>
          <p:nvPr/>
        </p:nvSpPr>
        <p:spPr>
          <a:xfrm>
            <a:off x="303213" y="3127375"/>
            <a:ext cx="8613775" cy="334963"/>
          </a:xfrm>
          <a:prstGeom prst="round2SameRect">
            <a:avLst>
              <a:gd name="adj1" fmla="val 1871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endParaRPr lang="en-US" dirty="0">
              <a:solidFill>
                <a:srgbClr val="FFFFFF"/>
              </a:solidFill>
            </a:endParaRPr>
          </a:p>
        </p:txBody>
      </p:sp>
      <p:graphicFrame>
        <p:nvGraphicFramePr>
          <p:cNvPr id="52" name="Table 51"/>
          <p:cNvGraphicFramePr>
            <a:graphicFrameLocks noGrp="1"/>
          </p:cNvGraphicFramePr>
          <p:nvPr>
            <p:extLst>
              <p:ext uri="{D42A27DB-BD31-4B8C-83A1-F6EECF244321}">
                <p14:modId xmlns:p14="http://schemas.microsoft.com/office/powerpoint/2010/main" val="657814763"/>
              </p:ext>
            </p:extLst>
          </p:nvPr>
        </p:nvGraphicFramePr>
        <p:xfrm>
          <a:off x="0" y="3114675"/>
          <a:ext cx="9144000" cy="3673475"/>
        </p:xfrm>
        <a:graphic>
          <a:graphicData uri="http://schemas.openxmlformats.org/drawingml/2006/table">
            <a:tbl>
              <a:tblPr firstRow="1" bandRow="1">
                <a:tableStyleId>{5C22544A-7EE6-4342-B048-85BDC9FD1C3A}</a:tableStyleId>
              </a:tblPr>
              <a:tblGrid>
                <a:gridCol w="1981200"/>
                <a:gridCol w="1752600"/>
                <a:gridCol w="1752600"/>
                <a:gridCol w="1676400"/>
                <a:gridCol w="1981200"/>
              </a:tblGrid>
              <a:tr h="304853">
                <a:tc>
                  <a:txBody>
                    <a:bodyPr/>
                    <a:lstStyle/>
                    <a:p>
                      <a:pPr algn="ctr"/>
                      <a:r>
                        <a:rPr lang="en-US" sz="1400" dirty="0" smtClean="0">
                          <a:solidFill>
                            <a:schemeClr val="bg2">
                              <a:lumMod val="50000"/>
                            </a:schemeClr>
                          </a:solidFill>
                          <a:effectLst>
                            <a:outerShdw blurRad="38100" dist="38100" dir="2700000" algn="tl">
                              <a:srgbClr val="000000">
                                <a:alpha val="43137"/>
                              </a:srgbClr>
                            </a:outerShdw>
                          </a:effectLst>
                        </a:rPr>
                        <a:t>      </a:t>
                      </a:r>
                      <a:r>
                        <a:rPr lang="en-US" sz="1400" dirty="0" smtClean="0">
                          <a:solidFill>
                            <a:srgbClr val="000000"/>
                          </a:solidFill>
                          <a:effectLst>
                            <a:outerShdw blurRad="38100" dist="38100" dir="2700000" algn="tl">
                              <a:srgbClr val="000000">
                                <a:alpha val="43137"/>
                              </a:srgbClr>
                            </a:outerShdw>
                          </a:effectLst>
                        </a:rPr>
                        <a:t>Autonomous</a:t>
                      </a:r>
                      <a:r>
                        <a:rPr lang="en-US" sz="1400" baseline="0" dirty="0" smtClean="0">
                          <a:solidFill>
                            <a:srgbClr val="000000"/>
                          </a:solidFill>
                          <a:effectLst>
                            <a:outerShdw blurRad="38100" dist="38100" dir="2700000" algn="tl">
                              <a:srgbClr val="000000">
                                <a:alpha val="43137"/>
                              </a:srgbClr>
                            </a:outerShdw>
                          </a:effectLst>
                        </a:rPr>
                        <a:t> AP</a:t>
                      </a:r>
                      <a:endParaRPr lang="en-US" sz="1400" dirty="0">
                        <a:solidFill>
                          <a:srgbClr val="000000"/>
                        </a:solidFill>
                        <a:effectLst>
                          <a:outerShdw blurRad="38100" dist="38100" dir="2700000" algn="tl">
                            <a:srgbClr val="000000">
                              <a:alpha val="43137"/>
                            </a:srgbClr>
                          </a:outerShdw>
                        </a:effectLst>
                      </a:endParaRPr>
                    </a:p>
                  </a:txBody>
                  <a:tcPr marT="45728" marB="4572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dirty="0" smtClean="0">
                          <a:solidFill>
                            <a:srgbClr val="000000"/>
                          </a:solidFill>
                          <a:effectLst>
                            <a:outerShdw blurRad="38100" dist="38100" dir="2700000" algn="tl">
                              <a:srgbClr val="000000">
                                <a:alpha val="43137"/>
                              </a:srgbClr>
                            </a:outerShdw>
                          </a:effectLst>
                        </a:rPr>
                        <a:t>Cloud</a:t>
                      </a:r>
                      <a:r>
                        <a:rPr lang="en-US" sz="1400" baseline="0" dirty="0" smtClean="0">
                          <a:solidFill>
                            <a:srgbClr val="000000"/>
                          </a:solidFill>
                          <a:effectLst>
                            <a:outerShdw blurRad="38100" dist="38100" dir="2700000" algn="tl">
                              <a:srgbClr val="000000">
                                <a:alpha val="43137"/>
                              </a:srgbClr>
                            </a:outerShdw>
                          </a:effectLst>
                        </a:rPr>
                        <a:t> Managed</a:t>
                      </a:r>
                      <a:endParaRPr lang="en-US" sz="1400" dirty="0">
                        <a:solidFill>
                          <a:srgbClr val="000000"/>
                        </a:solidFill>
                        <a:effectLst>
                          <a:outerShdw blurRad="38100" dist="38100" dir="2700000" algn="tl">
                            <a:srgbClr val="000000">
                              <a:alpha val="43137"/>
                            </a:srgbClr>
                          </a:outerShdw>
                        </a:effectLst>
                      </a:endParaRPr>
                    </a:p>
                  </a:txBody>
                  <a:tcPr marT="45728" marB="4572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dirty="0" smtClean="0">
                          <a:solidFill>
                            <a:srgbClr val="000000"/>
                          </a:solidFill>
                          <a:effectLst>
                            <a:outerShdw blurRad="38100" dist="38100" dir="2700000" algn="tl">
                              <a:srgbClr val="000000">
                                <a:alpha val="43137"/>
                              </a:srgbClr>
                            </a:outerShdw>
                          </a:effectLst>
                        </a:rPr>
                        <a:t>Remotes APs</a:t>
                      </a:r>
                      <a:endParaRPr lang="en-US" sz="1400" dirty="0">
                        <a:solidFill>
                          <a:srgbClr val="000000"/>
                        </a:solidFill>
                        <a:effectLst>
                          <a:outerShdw blurRad="38100" dist="38100" dir="2700000" algn="tl">
                            <a:srgbClr val="000000">
                              <a:alpha val="43137"/>
                            </a:srgbClr>
                          </a:outerShdw>
                        </a:effectLst>
                      </a:endParaRPr>
                    </a:p>
                  </a:txBody>
                  <a:tcPr marT="45728" marB="4572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dirty="0" smtClean="0">
                          <a:solidFill>
                            <a:srgbClr val="000000"/>
                          </a:solidFill>
                          <a:effectLst>
                            <a:outerShdw blurRad="38100" dist="38100" dir="2700000" algn="tl">
                              <a:srgbClr val="000000">
                                <a:alpha val="43137"/>
                              </a:srgbClr>
                            </a:outerShdw>
                          </a:effectLst>
                        </a:rPr>
                        <a:t>Centralized</a:t>
                      </a:r>
                      <a:endParaRPr lang="en-US" sz="1400" dirty="0">
                        <a:solidFill>
                          <a:srgbClr val="000000"/>
                        </a:solidFill>
                        <a:effectLst>
                          <a:outerShdw blurRad="38100" dist="38100" dir="2700000" algn="tl">
                            <a:srgbClr val="000000">
                              <a:alpha val="43137"/>
                            </a:srgbClr>
                          </a:outerShdw>
                        </a:effectLst>
                      </a:endParaRPr>
                    </a:p>
                  </a:txBody>
                  <a:tcPr marT="45728" marB="4572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300" dirty="0" smtClean="0">
                          <a:solidFill>
                            <a:srgbClr val="000000"/>
                          </a:solidFill>
                          <a:effectLst>
                            <a:outerShdw blurRad="38100" dist="38100" dir="2700000" algn="tl">
                              <a:srgbClr val="000000">
                                <a:alpha val="43137"/>
                              </a:srgbClr>
                            </a:outerShdw>
                          </a:effectLst>
                        </a:rPr>
                        <a:t>Converged Access</a:t>
                      </a:r>
                      <a:endParaRPr lang="en-US" sz="1300" dirty="0">
                        <a:solidFill>
                          <a:srgbClr val="000000"/>
                        </a:solidFill>
                        <a:effectLst>
                          <a:outerShdw blurRad="38100" dist="38100" dir="2700000" algn="tl">
                            <a:srgbClr val="000000">
                              <a:alpha val="43137"/>
                            </a:srgbClr>
                          </a:outerShdw>
                        </a:effectLst>
                      </a:endParaRPr>
                    </a:p>
                  </a:txBody>
                  <a:tcPr marT="45728" marB="4572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368622">
                <a:tc>
                  <a:txBody>
                    <a:bodyPr/>
                    <a:lstStyle/>
                    <a:p>
                      <a:pPr marL="171450" indent="-171450" algn="l" defTabSz="914400" rtl="0" eaLnBrk="1" latinLnBrk="0" hangingPunct="1">
                        <a:lnSpc>
                          <a:spcPct val="100000"/>
                        </a:lnSpc>
                        <a:spcBef>
                          <a:spcPts val="600"/>
                        </a:spcBef>
                        <a:buClr>
                          <a:schemeClr val="tx2"/>
                        </a:buClr>
                        <a:buSzPct val="90000"/>
                        <a:buFont typeface="Arial" pitchFamily="34" charset="0"/>
                        <a:buChar char="•"/>
                        <a:defRPr/>
                      </a:pPr>
                      <a:r>
                        <a:rPr lang="en-US" sz="1400" kern="1200" dirty="0" smtClean="0">
                          <a:solidFill>
                            <a:srgbClr val="000000"/>
                          </a:solidFill>
                          <a:latin typeface="+mn-lt"/>
                          <a:ea typeface="+mn-ea"/>
                          <a:cs typeface="+mn-cs"/>
                        </a:rPr>
                        <a:t>Static installations</a:t>
                      </a:r>
                    </a:p>
                    <a:p>
                      <a:pPr marL="171450" indent="-171450" algn="l" defTabSz="914400" rtl="0" eaLnBrk="1" latinLnBrk="0" hangingPunct="1">
                        <a:lnSpc>
                          <a:spcPct val="100000"/>
                        </a:lnSpc>
                        <a:spcBef>
                          <a:spcPts val="600"/>
                        </a:spcBef>
                        <a:buClr>
                          <a:schemeClr val="tx2"/>
                        </a:buClr>
                        <a:buSzPct val="90000"/>
                        <a:buFont typeface="Arial" pitchFamily="34" charset="0"/>
                        <a:buChar char="•"/>
                        <a:defRPr/>
                      </a:pPr>
                      <a:r>
                        <a:rPr lang="en-US" sz="1400" kern="1200" dirty="0" smtClean="0">
                          <a:solidFill>
                            <a:srgbClr val="000000"/>
                          </a:solidFill>
                          <a:latin typeface="+mn-lt"/>
                          <a:ea typeface="+mn-ea"/>
                          <a:cs typeface="+mn-cs"/>
                        </a:rPr>
                        <a:t>Point</a:t>
                      </a:r>
                      <a:r>
                        <a:rPr lang="en-US" sz="1400" kern="1200" baseline="0" dirty="0" smtClean="0">
                          <a:solidFill>
                            <a:srgbClr val="000000"/>
                          </a:solidFill>
                          <a:latin typeface="+mn-lt"/>
                          <a:ea typeface="+mn-ea"/>
                          <a:cs typeface="+mn-cs"/>
                        </a:rPr>
                        <a:t>-to-Point / Work Group Bridge</a:t>
                      </a:r>
                      <a:endParaRPr lang="en-US" sz="1400" kern="1200" dirty="0" smtClean="0">
                        <a:solidFill>
                          <a:srgbClr val="000000"/>
                        </a:solidFill>
                        <a:latin typeface="+mn-lt"/>
                        <a:ea typeface="+mn-ea"/>
                        <a:cs typeface="+mn-cs"/>
                      </a:endParaRPr>
                    </a:p>
                    <a:p>
                      <a:pPr marL="171450" indent="-171450" algn="l" defTabSz="914400" rtl="0" eaLnBrk="1" latinLnBrk="0" hangingPunct="1">
                        <a:lnSpc>
                          <a:spcPct val="100000"/>
                        </a:lnSpc>
                        <a:spcBef>
                          <a:spcPts val="600"/>
                        </a:spcBef>
                        <a:buClr>
                          <a:schemeClr val="tx2"/>
                        </a:buClr>
                        <a:buSzPct val="90000"/>
                        <a:buFont typeface="Arial" pitchFamily="34" charset="0"/>
                        <a:buChar char="•"/>
                        <a:defRPr/>
                      </a:pPr>
                      <a:r>
                        <a:rPr lang="en-US" sz="1400" kern="1200" dirty="0" smtClean="0">
                          <a:solidFill>
                            <a:srgbClr val="000000"/>
                          </a:solidFill>
                          <a:latin typeface="+mn-lt"/>
                          <a:ea typeface="+mn-ea"/>
                          <a:cs typeface="+mn-cs"/>
                        </a:rPr>
                        <a:t>Stand alone Access Points</a:t>
                      </a:r>
                    </a:p>
                  </a:txBody>
                  <a:tcPr marL="137160" marR="137160" marT="137184" marB="137184">
                    <a:lnL w="12700" cmpd="sng">
                      <a:noFill/>
                    </a:lnL>
                    <a:lnR w="12700" cmpd="sng">
                      <a:noFill/>
                    </a:lnR>
                    <a:lnT w="9525" cap="flat" cmpd="sng" algn="ctr">
                      <a:noFill/>
                      <a:prstDash val="solid"/>
                      <a:round/>
                      <a:headEnd type="none" w="med" len="med"/>
                      <a:tailEnd type="none" w="med" len="med"/>
                    </a:lnT>
                    <a:lnB w="952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9063" marR="0" indent="-119063" algn="l" defTabSz="914400" rtl="0" eaLnBrk="1" fontAlgn="auto" latinLnBrk="0" hangingPunct="1">
                        <a:lnSpc>
                          <a:spcPct val="100000"/>
                        </a:lnSpc>
                        <a:spcBef>
                          <a:spcPts val="600"/>
                        </a:spcBef>
                        <a:spcAft>
                          <a:spcPts val="0"/>
                        </a:spcAft>
                        <a:buClr>
                          <a:schemeClr val="tx2"/>
                        </a:buClr>
                        <a:buSzPct val="90000"/>
                        <a:buFont typeface="Arial" pitchFamily="34" charset="0"/>
                        <a:buChar char="•"/>
                        <a:tabLst/>
                        <a:defRPr/>
                      </a:pPr>
                      <a:r>
                        <a:rPr lang="en-US" sz="1400" kern="1200" baseline="0" dirty="0" smtClean="0">
                          <a:solidFill>
                            <a:srgbClr val="000000"/>
                          </a:solidFill>
                          <a:latin typeface="+mn-lt"/>
                          <a:ea typeface="+mn-ea"/>
                          <a:cs typeface="+mn-cs"/>
                        </a:rPr>
                        <a:t>Network-as-a-Service</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Common LAN &amp; WLAN OS</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LAN &amp; WLAN consistency</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No Controller</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Distributed enterprise</a:t>
                      </a:r>
                    </a:p>
                    <a:p>
                      <a:pPr marL="0" indent="0" algn="l" defTabSz="914400" rtl="0" eaLnBrk="1" latinLnBrk="0" hangingPunct="1">
                        <a:lnSpc>
                          <a:spcPct val="100000"/>
                        </a:lnSpc>
                        <a:spcBef>
                          <a:spcPts val="600"/>
                        </a:spcBef>
                        <a:buClr>
                          <a:schemeClr val="tx2"/>
                        </a:buClr>
                        <a:buSzPct val="90000"/>
                        <a:buFont typeface="Arial" pitchFamily="34" charset="0"/>
                        <a:buNone/>
                        <a:defRPr/>
                      </a:pPr>
                      <a:endParaRPr lang="en-US" sz="1100" kern="1200" dirty="0" smtClean="0">
                        <a:solidFill>
                          <a:srgbClr val="000000"/>
                        </a:solidFill>
                        <a:latin typeface="+mj-lt"/>
                        <a:ea typeface="+mn-ea"/>
                        <a:cs typeface="+mn-cs"/>
                      </a:endParaRPr>
                    </a:p>
                  </a:txBody>
                  <a:tcPr marL="137160" marR="137160" marT="137184" marB="137184">
                    <a:lnL w="12700" cmpd="sng">
                      <a:noFill/>
                    </a:lnL>
                    <a:lnR w="12700" cmpd="sng">
                      <a:noFill/>
                    </a:lnR>
                    <a:lnT w="9525" cap="flat" cmpd="sng" algn="ctr">
                      <a:noFill/>
                      <a:prstDash val="solid"/>
                      <a:round/>
                      <a:headEnd type="none" w="med" len="med"/>
                      <a:tailEnd type="none" w="med" len="med"/>
                    </a:lnT>
                    <a:lnB w="952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dirty="0" smtClean="0">
                          <a:solidFill>
                            <a:srgbClr val="000000"/>
                          </a:solidFill>
                          <a:latin typeface="+mj-lt"/>
                          <a:ea typeface="+mn-ea"/>
                          <a:cs typeface="+mn-cs"/>
                        </a:rPr>
                        <a:t>Network-as-a-Platform</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dirty="0" smtClean="0">
                          <a:solidFill>
                            <a:srgbClr val="000000"/>
                          </a:solidFill>
                          <a:latin typeface="+mj-lt"/>
                          <a:ea typeface="+mn-ea"/>
                          <a:cs typeface="+mn-cs"/>
                        </a:rPr>
                        <a:t>Data</a:t>
                      </a:r>
                      <a:r>
                        <a:rPr lang="en-US" sz="1400" kern="1200" baseline="0" dirty="0" smtClean="0">
                          <a:solidFill>
                            <a:srgbClr val="000000"/>
                          </a:solidFill>
                          <a:latin typeface="+mj-lt"/>
                          <a:ea typeface="+mn-ea"/>
                          <a:cs typeface="+mn-cs"/>
                        </a:rPr>
                        <a:t> Center hosted Controller</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j-lt"/>
                          <a:ea typeface="+mn-ea"/>
                          <a:cs typeface="+mn-cs"/>
                        </a:rPr>
                        <a:t>Branch deploy</a:t>
                      </a:r>
                    </a:p>
                  </a:txBody>
                  <a:tcPr marL="137160" marR="137160" marT="137184" marB="137184">
                    <a:lnL w="12700" cmpd="sng">
                      <a:noFill/>
                    </a:lnL>
                    <a:lnR w="12700" cmpd="sng">
                      <a:noFill/>
                    </a:lnR>
                    <a:lnT w="9525" cap="flat" cmpd="sng" algn="ctr">
                      <a:noFill/>
                      <a:prstDash val="solid"/>
                      <a:round/>
                      <a:headEnd type="none" w="med" len="med"/>
                      <a:tailEnd type="none" w="med" len="med"/>
                    </a:lnT>
                    <a:lnB w="952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Network-as-a-Platform</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Premise-based Controller</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Controller at every location</a:t>
                      </a:r>
                    </a:p>
                    <a:p>
                      <a:pPr marL="171450" indent="-171450"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Centralized Controllers</a:t>
                      </a:r>
                    </a:p>
                  </a:txBody>
                  <a:tcPr marL="137160" marR="137160" marT="137184" marB="137184">
                    <a:lnL w="12700" cmpd="sng">
                      <a:noFill/>
                    </a:lnL>
                    <a:lnR w="12700" cmpd="sng">
                      <a:noFill/>
                    </a:lnR>
                    <a:lnT w="9525" cap="flat" cmpd="sng" algn="ctr">
                      <a:noFill/>
                      <a:prstDash val="solid"/>
                      <a:round/>
                      <a:headEnd type="none" w="med" len="med"/>
                      <a:tailEnd type="none" w="med" len="med"/>
                    </a:lnT>
                    <a:lnB w="952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j-lt"/>
                          <a:ea typeface="+mn-ea"/>
                          <a:cs typeface="+mn-cs"/>
                        </a:rPr>
                        <a:t>Network-as-a-Platform</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j-lt"/>
                          <a:ea typeface="+mn-ea"/>
                          <a:cs typeface="+mn-cs"/>
                        </a:rPr>
                        <a:t>LAN &amp; WLAN consistency</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j-lt"/>
                          <a:ea typeface="+mn-ea"/>
                          <a:cs typeface="+mn-cs"/>
                        </a:rPr>
                        <a:t>High performance</a:t>
                      </a:r>
                    </a:p>
                    <a:p>
                      <a:pPr marL="119063" indent="-119063"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j-lt"/>
                          <a:ea typeface="+mn-ea"/>
                          <a:cs typeface="+mn-cs"/>
                        </a:rPr>
                        <a:t>Campus &amp; branch</a:t>
                      </a:r>
                    </a:p>
                    <a:p>
                      <a:pPr marL="171450" indent="-171450" algn="l" defTabSz="914400" rtl="0" eaLnBrk="1" latinLnBrk="0" hangingPunct="1">
                        <a:lnSpc>
                          <a:spcPct val="100000"/>
                        </a:lnSpc>
                        <a:spcBef>
                          <a:spcPts val="600"/>
                        </a:spcBef>
                        <a:buClr>
                          <a:schemeClr val="tx2"/>
                        </a:buClr>
                        <a:buSzPct val="90000"/>
                        <a:buFont typeface="Arial" pitchFamily="34" charset="0"/>
                        <a:buChar char="•"/>
                        <a:defRPr/>
                      </a:pPr>
                      <a:r>
                        <a:rPr lang="en-US" sz="1400" kern="1200" baseline="0" dirty="0" smtClean="0">
                          <a:solidFill>
                            <a:srgbClr val="000000"/>
                          </a:solidFill>
                          <a:latin typeface="+mn-lt"/>
                          <a:ea typeface="+mn-ea"/>
                          <a:cs typeface="+mn-cs"/>
                        </a:rPr>
                        <a:t>Wired and Wireless mixing</a:t>
                      </a:r>
                    </a:p>
                  </a:txBody>
                  <a:tcPr marL="137160" marR="137160" marT="137184" marB="137184">
                    <a:lnL w="12700" cmpd="sng">
                      <a:noFill/>
                    </a:lnL>
                    <a:lnR w="12700" cmpd="sng">
                      <a:noFill/>
                    </a:lnR>
                    <a:lnT w="9525" cap="flat" cmpd="sng" algn="ctr">
                      <a:noFill/>
                      <a:prstDash val="solid"/>
                      <a:round/>
                      <a:headEnd type="none" w="med" len="med"/>
                      <a:tailEnd type="none" w="med" len="med"/>
                    </a:lnT>
                    <a:lnB w="9525" cap="flat" cmpd="sng" algn="ctr">
                      <a:solidFill>
                        <a:schemeClr val="bg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70740" name="Rectangle 159"/>
          <p:cNvSpPr>
            <a:spLocks noChangeArrowheads="1"/>
          </p:cNvSpPr>
          <p:nvPr/>
        </p:nvSpPr>
        <p:spPr bwMode="auto">
          <a:xfrm>
            <a:off x="315913" y="925513"/>
            <a:ext cx="1733550" cy="2193925"/>
          </a:xfrm>
          <a:prstGeom prst="rect">
            <a:avLst/>
          </a:prstGeom>
          <a:gradFill rotWithShape="1">
            <a:gsLst>
              <a:gs pos="0">
                <a:srgbClr val="7B55D9">
                  <a:alpha val="0"/>
                </a:srgbClr>
              </a:gs>
              <a:gs pos="100000">
                <a:srgbClr val="D9DAD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670741" name="Rectangle 160"/>
          <p:cNvSpPr>
            <a:spLocks noChangeArrowheads="1"/>
          </p:cNvSpPr>
          <p:nvPr/>
        </p:nvSpPr>
        <p:spPr bwMode="auto">
          <a:xfrm>
            <a:off x="2090738" y="931863"/>
            <a:ext cx="1666875" cy="2193925"/>
          </a:xfrm>
          <a:prstGeom prst="rect">
            <a:avLst/>
          </a:prstGeom>
          <a:gradFill rotWithShape="1">
            <a:gsLst>
              <a:gs pos="0">
                <a:srgbClr val="7B55D9">
                  <a:alpha val="0"/>
                </a:srgbClr>
              </a:gs>
              <a:gs pos="100000">
                <a:srgbClr val="D9DAD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670742" name="Rectangle 161"/>
          <p:cNvSpPr>
            <a:spLocks noChangeArrowheads="1"/>
          </p:cNvSpPr>
          <p:nvPr/>
        </p:nvSpPr>
        <p:spPr bwMode="auto">
          <a:xfrm>
            <a:off x="3803650" y="928688"/>
            <a:ext cx="1665288" cy="2193925"/>
          </a:xfrm>
          <a:prstGeom prst="rect">
            <a:avLst/>
          </a:prstGeom>
          <a:gradFill rotWithShape="1">
            <a:gsLst>
              <a:gs pos="0">
                <a:srgbClr val="7B55D9">
                  <a:alpha val="0"/>
                </a:srgbClr>
              </a:gs>
              <a:gs pos="100000">
                <a:srgbClr val="D9DAD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670743" name="Rectangle 162"/>
          <p:cNvSpPr>
            <a:spLocks noChangeArrowheads="1"/>
          </p:cNvSpPr>
          <p:nvPr/>
        </p:nvSpPr>
        <p:spPr bwMode="auto">
          <a:xfrm>
            <a:off x="5516563" y="925513"/>
            <a:ext cx="1665287" cy="2193925"/>
          </a:xfrm>
          <a:prstGeom prst="rect">
            <a:avLst/>
          </a:prstGeom>
          <a:gradFill rotWithShape="1">
            <a:gsLst>
              <a:gs pos="0">
                <a:srgbClr val="7B55D9">
                  <a:alpha val="0"/>
                </a:srgbClr>
              </a:gs>
              <a:gs pos="100000">
                <a:srgbClr val="D9DAD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sp>
        <p:nvSpPr>
          <p:cNvPr id="670744" name="Rectangle 163"/>
          <p:cNvSpPr>
            <a:spLocks noChangeArrowheads="1"/>
          </p:cNvSpPr>
          <p:nvPr/>
        </p:nvSpPr>
        <p:spPr bwMode="auto">
          <a:xfrm>
            <a:off x="7227888" y="931863"/>
            <a:ext cx="1666875" cy="2193925"/>
          </a:xfrm>
          <a:prstGeom prst="rect">
            <a:avLst/>
          </a:prstGeom>
          <a:gradFill rotWithShape="1">
            <a:gsLst>
              <a:gs pos="0">
                <a:srgbClr val="7B55D9">
                  <a:alpha val="0"/>
                </a:srgbClr>
              </a:gs>
              <a:gs pos="100000">
                <a:srgbClr val="D9DAD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lIns="82124" tIns="41061" rIns="82124" bIns="41061" anchor="ctr"/>
          <a:lstStyle/>
          <a:p>
            <a:pPr algn="ctr" defTabSz="814388" eaLnBrk="0" hangingPunct="0">
              <a:lnSpc>
                <a:spcPct val="90000"/>
              </a:lnSpc>
            </a:pPr>
            <a:endParaRPr lang="en-US">
              <a:solidFill>
                <a:srgbClr val="FFFFFF"/>
              </a:solidFill>
            </a:endParaRPr>
          </a:p>
        </p:txBody>
      </p:sp>
      <p:cxnSp>
        <p:nvCxnSpPr>
          <p:cNvPr id="12" name="Straight Connector 11"/>
          <p:cNvCxnSpPr/>
          <p:nvPr/>
        </p:nvCxnSpPr>
        <p:spPr>
          <a:xfrm flipH="1">
            <a:off x="5884863" y="2457450"/>
            <a:ext cx="239712" cy="3333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05" idx="0"/>
          </p:cNvCxnSpPr>
          <p:nvPr/>
        </p:nvCxnSpPr>
        <p:spPr>
          <a:xfrm flipH="1">
            <a:off x="6329363" y="2303463"/>
            <a:ext cx="9525" cy="4349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34150" y="2457450"/>
            <a:ext cx="231775" cy="2984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69" name="Picture 34" descr="1260_side.png"/>
          <p:cNvPicPr>
            <a:picLocks noChangeAspect="1"/>
          </p:cNvPicPr>
          <p:nvPr/>
        </p:nvPicPr>
        <p:blipFill>
          <a:blip r:embed="rId3"/>
          <a:stretch>
            <a:fillRect/>
          </a:stretch>
        </p:blipFill>
        <p:spPr bwMode="auto">
          <a:xfrm>
            <a:off x="6176963" y="2616200"/>
            <a:ext cx="357187" cy="279400"/>
          </a:xfrm>
          <a:prstGeom prst="rect">
            <a:avLst/>
          </a:prstGeom>
          <a:noFill/>
          <a:ln>
            <a:noFill/>
          </a:ln>
          <a:effectLst>
            <a:outerShdw blurRad="50800" dist="38100" dir="5400000" algn="t" rotWithShape="0">
              <a:prstClr val="black">
                <a:alpha val="40000"/>
              </a:prstClr>
            </a:outerShdw>
          </a:effectLst>
        </p:spPr>
      </p:pic>
      <p:pic>
        <p:nvPicPr>
          <p:cNvPr id="170" name="Picture 34" descr="1260_side.png"/>
          <p:cNvPicPr>
            <a:picLocks noChangeAspect="1"/>
          </p:cNvPicPr>
          <p:nvPr/>
        </p:nvPicPr>
        <p:blipFill>
          <a:blip r:embed="rId3"/>
          <a:stretch>
            <a:fillRect/>
          </a:stretch>
        </p:blipFill>
        <p:spPr bwMode="auto">
          <a:xfrm>
            <a:off x="6586538" y="2616200"/>
            <a:ext cx="358775" cy="279400"/>
          </a:xfrm>
          <a:prstGeom prst="rect">
            <a:avLst/>
          </a:prstGeom>
          <a:noFill/>
          <a:ln>
            <a:noFill/>
          </a:ln>
          <a:effectLst>
            <a:outerShdw blurRad="50800" dist="38100" dir="5400000" algn="t" rotWithShape="0">
              <a:prstClr val="black">
                <a:alpha val="40000"/>
              </a:prstClr>
            </a:outerShdw>
          </a:effectLst>
        </p:spPr>
      </p:pic>
      <p:pic>
        <p:nvPicPr>
          <p:cNvPr id="168" name="Picture 34" descr="1260_side.png"/>
          <p:cNvPicPr>
            <a:picLocks noChangeAspect="1"/>
          </p:cNvPicPr>
          <p:nvPr/>
        </p:nvPicPr>
        <p:blipFill>
          <a:blip r:embed="rId3"/>
          <a:stretch>
            <a:fillRect/>
          </a:stretch>
        </p:blipFill>
        <p:spPr bwMode="auto">
          <a:xfrm>
            <a:off x="5765800" y="2616200"/>
            <a:ext cx="358775" cy="279400"/>
          </a:xfrm>
          <a:prstGeom prst="rect">
            <a:avLst/>
          </a:prstGeom>
          <a:noFill/>
          <a:ln>
            <a:noFill/>
          </a:ln>
          <a:effectLst>
            <a:outerShdw blurRad="50800" dist="38100" dir="5400000" algn="t" rotWithShape="0">
              <a:prstClr val="black">
                <a:alpha val="40000"/>
              </a:prstClr>
            </a:outerShdw>
          </a:effectLst>
        </p:spPr>
      </p:pic>
      <p:cxnSp>
        <p:nvCxnSpPr>
          <p:cNvPr id="32" name="Straight Connector 31"/>
          <p:cNvCxnSpPr/>
          <p:nvPr/>
        </p:nvCxnSpPr>
        <p:spPr>
          <a:xfrm flipH="1">
            <a:off x="7639050" y="1901825"/>
            <a:ext cx="381000" cy="8540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104188" y="1901825"/>
            <a:ext cx="355600" cy="8540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050213" y="1905000"/>
            <a:ext cx="0" cy="8461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65" name="Picture 34" descr="1260_side.png"/>
          <p:cNvPicPr>
            <a:picLocks noChangeAspect="1"/>
          </p:cNvPicPr>
          <p:nvPr/>
        </p:nvPicPr>
        <p:blipFill>
          <a:blip r:embed="rId3"/>
          <a:stretch>
            <a:fillRect/>
          </a:stretch>
        </p:blipFill>
        <p:spPr bwMode="auto">
          <a:xfrm>
            <a:off x="7459663" y="2600325"/>
            <a:ext cx="358775" cy="277813"/>
          </a:xfrm>
          <a:prstGeom prst="rect">
            <a:avLst/>
          </a:prstGeom>
          <a:noFill/>
          <a:ln>
            <a:noFill/>
          </a:ln>
          <a:effectLst>
            <a:outerShdw blurRad="50800" dist="38100" dir="5400000" algn="t" rotWithShape="0">
              <a:prstClr val="black">
                <a:alpha val="40000"/>
              </a:prstClr>
            </a:outerShdw>
          </a:effectLst>
        </p:spPr>
      </p:pic>
      <p:pic>
        <p:nvPicPr>
          <p:cNvPr id="166" name="Picture 34" descr="1260_side.png"/>
          <p:cNvPicPr>
            <a:picLocks noChangeAspect="1"/>
          </p:cNvPicPr>
          <p:nvPr/>
        </p:nvPicPr>
        <p:blipFill>
          <a:blip r:embed="rId3"/>
          <a:stretch>
            <a:fillRect/>
          </a:stretch>
        </p:blipFill>
        <p:spPr bwMode="auto">
          <a:xfrm>
            <a:off x="7870825" y="2600325"/>
            <a:ext cx="357188" cy="277813"/>
          </a:xfrm>
          <a:prstGeom prst="rect">
            <a:avLst/>
          </a:prstGeom>
          <a:noFill/>
          <a:ln>
            <a:noFill/>
          </a:ln>
          <a:effectLst>
            <a:outerShdw blurRad="50800" dist="38100" dir="5400000" algn="t" rotWithShape="0">
              <a:prstClr val="black">
                <a:alpha val="40000"/>
              </a:prstClr>
            </a:outerShdw>
          </a:effectLst>
        </p:spPr>
      </p:pic>
      <p:pic>
        <p:nvPicPr>
          <p:cNvPr id="167" name="Picture 34" descr="1260_side.png"/>
          <p:cNvPicPr>
            <a:picLocks noChangeAspect="1"/>
          </p:cNvPicPr>
          <p:nvPr/>
        </p:nvPicPr>
        <p:blipFill>
          <a:blip r:embed="rId3"/>
          <a:stretch>
            <a:fillRect/>
          </a:stretch>
        </p:blipFill>
        <p:spPr bwMode="auto">
          <a:xfrm>
            <a:off x="8280400" y="2600325"/>
            <a:ext cx="358775" cy="277813"/>
          </a:xfrm>
          <a:prstGeom prst="rect">
            <a:avLst/>
          </a:prstGeom>
          <a:noFill/>
          <a:ln>
            <a:noFill/>
          </a:ln>
          <a:effectLst>
            <a:outerShdw blurRad="50800" dist="38100" dir="5400000" algn="t" rotWithShape="0">
              <a:prstClr val="black">
                <a:alpha val="40000"/>
              </a:prstClr>
            </a:outerShdw>
          </a:effectLst>
        </p:spPr>
      </p:pic>
      <p:grpSp>
        <p:nvGrpSpPr>
          <p:cNvPr id="670757" name="Group 218"/>
          <p:cNvGrpSpPr>
            <a:grpSpLocks/>
          </p:cNvGrpSpPr>
          <p:nvPr/>
        </p:nvGrpSpPr>
        <p:grpSpPr bwMode="auto">
          <a:xfrm>
            <a:off x="336550" y="339725"/>
            <a:ext cx="8456613" cy="1031875"/>
            <a:chOff x="424318" y="2482656"/>
            <a:chExt cx="11330704" cy="912940"/>
          </a:xfrm>
        </p:grpSpPr>
        <p:cxnSp>
          <p:nvCxnSpPr>
            <p:cNvPr id="220" name="Straight Connector 219"/>
            <p:cNvCxnSpPr/>
            <p:nvPr/>
          </p:nvCxnSpPr>
          <p:spPr>
            <a:xfrm>
              <a:off x="424318" y="3395596"/>
              <a:ext cx="113307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24318" y="2482656"/>
              <a:ext cx="11330704"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04" name="Picture 31" descr="\\.PSF\.Mac\Volumes\BLUEBIFF8GB\P1010606_Comp1_Single1a_Small.png"/>
          <p:cNvPicPr>
            <a:picLocks noChangeAspect="1" noChangeArrowheads="1"/>
          </p:cNvPicPr>
          <p:nvPr/>
        </p:nvPicPr>
        <p:blipFill>
          <a:blip r:embed="rId4"/>
          <a:srcRect/>
          <a:stretch>
            <a:fillRect/>
          </a:stretch>
        </p:blipFill>
        <p:spPr bwMode="auto">
          <a:xfrm>
            <a:off x="7748588" y="1882775"/>
            <a:ext cx="600075" cy="211138"/>
          </a:xfrm>
          <a:prstGeom prst="rect">
            <a:avLst/>
          </a:prstGeom>
          <a:noFill/>
          <a:effectLst>
            <a:outerShdw blurRad="152400" dist="317500" dir="5400000" sx="90000" sy="-19000" rotWithShape="0">
              <a:prstClr val="black">
                <a:alpha val="15000"/>
              </a:prstClr>
            </a:outerShdw>
          </a:effectLst>
        </p:spPr>
      </p:pic>
      <p:cxnSp>
        <p:nvCxnSpPr>
          <p:cNvPr id="131" name="Straight Connector 130"/>
          <p:cNvCxnSpPr/>
          <p:nvPr/>
        </p:nvCxnSpPr>
        <p:spPr>
          <a:xfrm flipH="1">
            <a:off x="4205288" y="2457450"/>
            <a:ext cx="239712" cy="3333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138" idx="0"/>
          </p:cNvCxnSpPr>
          <p:nvPr/>
        </p:nvCxnSpPr>
        <p:spPr>
          <a:xfrm flipH="1">
            <a:off x="4649788" y="2303463"/>
            <a:ext cx="9525" cy="43497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854575" y="2457450"/>
            <a:ext cx="231775" cy="29845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5" name="Picture 34" descr="1260_side.png"/>
          <p:cNvPicPr>
            <a:picLocks noChangeAspect="1"/>
          </p:cNvPicPr>
          <p:nvPr/>
        </p:nvPicPr>
        <p:blipFill>
          <a:blip r:embed="rId3"/>
          <a:stretch>
            <a:fillRect/>
          </a:stretch>
        </p:blipFill>
        <p:spPr bwMode="auto">
          <a:xfrm>
            <a:off x="4497388" y="2616200"/>
            <a:ext cx="357187" cy="279400"/>
          </a:xfrm>
          <a:prstGeom prst="rect">
            <a:avLst/>
          </a:prstGeom>
          <a:noFill/>
          <a:ln>
            <a:noFill/>
          </a:ln>
          <a:effectLst>
            <a:outerShdw blurRad="50800" dist="38100" dir="5400000" algn="t" rotWithShape="0">
              <a:prstClr val="black">
                <a:alpha val="40000"/>
              </a:prstClr>
            </a:outerShdw>
          </a:effectLst>
        </p:spPr>
      </p:pic>
      <p:pic>
        <p:nvPicPr>
          <p:cNvPr id="136" name="Picture 34" descr="1260_side.png"/>
          <p:cNvPicPr>
            <a:picLocks noChangeAspect="1"/>
          </p:cNvPicPr>
          <p:nvPr/>
        </p:nvPicPr>
        <p:blipFill>
          <a:blip r:embed="rId3"/>
          <a:stretch>
            <a:fillRect/>
          </a:stretch>
        </p:blipFill>
        <p:spPr bwMode="auto">
          <a:xfrm>
            <a:off x="4906963" y="2616200"/>
            <a:ext cx="358775" cy="279400"/>
          </a:xfrm>
          <a:prstGeom prst="rect">
            <a:avLst/>
          </a:prstGeom>
          <a:noFill/>
          <a:ln>
            <a:noFill/>
          </a:ln>
          <a:effectLst>
            <a:outerShdw blurRad="50800" dist="38100" dir="5400000" algn="t" rotWithShape="0">
              <a:prstClr val="black">
                <a:alpha val="40000"/>
              </a:prstClr>
            </a:outerShdw>
          </a:effectLst>
        </p:spPr>
      </p:pic>
      <p:pic>
        <p:nvPicPr>
          <p:cNvPr id="137" name="Picture 34" descr="1260_side.png"/>
          <p:cNvPicPr>
            <a:picLocks noChangeAspect="1"/>
          </p:cNvPicPr>
          <p:nvPr/>
        </p:nvPicPr>
        <p:blipFill>
          <a:blip r:embed="rId3"/>
          <a:stretch>
            <a:fillRect/>
          </a:stretch>
        </p:blipFill>
        <p:spPr bwMode="auto">
          <a:xfrm>
            <a:off x="4086225" y="2616200"/>
            <a:ext cx="358775" cy="279400"/>
          </a:xfrm>
          <a:prstGeom prst="rect">
            <a:avLst/>
          </a:prstGeom>
          <a:noFill/>
          <a:ln>
            <a:noFill/>
          </a:ln>
          <a:effectLst>
            <a:outerShdw blurRad="50800" dist="38100" dir="5400000" algn="t" rotWithShape="0">
              <a:prstClr val="black">
                <a:alpha val="40000"/>
              </a:prstClr>
            </a:outerShdw>
          </a:effectLst>
        </p:spPr>
      </p:pic>
      <p:cxnSp>
        <p:nvCxnSpPr>
          <p:cNvPr id="142" name="Straight Connector 141"/>
          <p:cNvCxnSpPr>
            <a:stCxn id="213" idx="0"/>
          </p:cNvCxnSpPr>
          <p:nvPr/>
        </p:nvCxnSpPr>
        <p:spPr>
          <a:xfrm flipH="1">
            <a:off x="2881313" y="2247900"/>
            <a:ext cx="11112" cy="43656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endCxn id="138" idx="2"/>
          </p:cNvCxnSpPr>
          <p:nvPr/>
        </p:nvCxnSpPr>
        <p:spPr>
          <a:xfrm>
            <a:off x="4659313" y="1690688"/>
            <a:ext cx="0" cy="8223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bwMode="auto">
          <a:xfrm>
            <a:off x="4458832" y="1871079"/>
            <a:ext cx="410550" cy="327431"/>
          </a:xfrm>
          <a:prstGeom prst="ellipse">
            <a:avLst/>
          </a:prstGeom>
          <a:gradFill flip="none" rotWithShape="1">
            <a:gsLst>
              <a:gs pos="100000">
                <a:schemeClr val="tx2"/>
              </a:gs>
              <a:gs pos="43000">
                <a:srgbClr val="3681FC"/>
              </a:gs>
              <a:gs pos="0">
                <a:schemeClr val="bg2">
                  <a:lumMod val="40000"/>
                  <a:lumOff val="60000"/>
                </a:schemeClr>
              </a:gs>
            </a:gsLst>
            <a:path path="circle">
              <a:fillToRect r="100000" b="100000"/>
            </a:path>
            <a:tileRect l="-100000" t="-100000"/>
          </a:gradFill>
          <a:ln w="9525" cap="flat" cmpd="sng" algn="ctr">
            <a:noFill/>
            <a:prstDash val="solid"/>
            <a:round/>
            <a:headEnd type="none" w="med" len="med"/>
            <a:tailEnd type="none" w="med" len="med"/>
          </a:ln>
          <a:effectLst/>
        </p:spPr>
        <p:txBody>
          <a:bodyPr lIns="82124" tIns="41061" rIns="82124" bIns="41061" anchor="ctr"/>
          <a:lstStyle/>
          <a:p>
            <a:pPr algn="ctr" defTabSz="814388" eaLnBrk="0" hangingPunct="0">
              <a:lnSpc>
                <a:spcPct val="90000"/>
              </a:lnSpc>
              <a:defRPr/>
            </a:pPr>
            <a:r>
              <a:rPr lang="en-US" sz="700" dirty="0">
                <a:solidFill>
                  <a:srgbClr val="FFFFFF"/>
                </a:solidFill>
              </a:rPr>
              <a:t>WAN</a:t>
            </a:r>
          </a:p>
        </p:txBody>
      </p:sp>
      <p:pic>
        <p:nvPicPr>
          <p:cNvPr id="670771" name="Picture 83" descr="550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1338" y="1366838"/>
            <a:ext cx="6111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31" descr="\\.PSF\.Mac\Volumes\BLUEBIFF8GB\P1010606_Comp1_Single1a_Small.png"/>
          <p:cNvPicPr>
            <a:picLocks noChangeAspect="1" noChangeArrowheads="1"/>
          </p:cNvPicPr>
          <p:nvPr/>
        </p:nvPicPr>
        <p:blipFill>
          <a:blip r:embed="rId4"/>
          <a:srcRect/>
          <a:stretch>
            <a:fillRect/>
          </a:stretch>
        </p:blipFill>
        <p:spPr bwMode="auto">
          <a:xfrm>
            <a:off x="4359275" y="2303463"/>
            <a:ext cx="600075" cy="209550"/>
          </a:xfrm>
          <a:prstGeom prst="rect">
            <a:avLst/>
          </a:prstGeom>
          <a:noFill/>
          <a:effectLst>
            <a:outerShdw blurRad="152400" dist="317500" dir="5400000" sx="90000" sy="-19000" rotWithShape="0">
              <a:prstClr val="black">
                <a:alpha val="15000"/>
              </a:prstClr>
            </a:outerShdw>
          </a:effectLst>
        </p:spPr>
      </p:pic>
      <p:cxnSp>
        <p:nvCxnSpPr>
          <p:cNvPr id="216" name="Straight Connector 215"/>
          <p:cNvCxnSpPr/>
          <p:nvPr/>
        </p:nvCxnSpPr>
        <p:spPr>
          <a:xfrm>
            <a:off x="6338888" y="1690688"/>
            <a:ext cx="0" cy="8128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5" name="Picture 31" descr="\\.PSF\.Mac\Volumes\BLUEBIFF8GB\P1010606_Comp1_Single1a_Small.png"/>
          <p:cNvPicPr>
            <a:picLocks noChangeAspect="1" noChangeArrowheads="1"/>
          </p:cNvPicPr>
          <p:nvPr/>
        </p:nvPicPr>
        <p:blipFill>
          <a:blip r:embed="rId4"/>
          <a:srcRect/>
          <a:stretch>
            <a:fillRect/>
          </a:stretch>
        </p:blipFill>
        <p:spPr bwMode="auto">
          <a:xfrm>
            <a:off x="6038850" y="2303463"/>
            <a:ext cx="600075" cy="209550"/>
          </a:xfrm>
          <a:prstGeom prst="rect">
            <a:avLst/>
          </a:prstGeom>
          <a:noFill/>
          <a:effectLst>
            <a:outerShdw blurRad="152400" dist="317500" dir="5400000" sx="90000" sy="-19000" rotWithShape="0">
              <a:prstClr val="black">
                <a:alpha val="15000"/>
              </a:prstClr>
            </a:outerShdw>
          </a:effectLst>
        </p:spPr>
      </p:pic>
      <p:pic>
        <p:nvPicPr>
          <p:cNvPr id="670775" name="Picture 83" descr="550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5200" y="1366838"/>
            <a:ext cx="611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0776" name="Group 3"/>
          <p:cNvGrpSpPr>
            <a:grpSpLocks/>
          </p:cNvGrpSpPr>
          <p:nvPr/>
        </p:nvGrpSpPr>
        <p:grpSpPr bwMode="auto">
          <a:xfrm>
            <a:off x="2319338" y="1563688"/>
            <a:ext cx="1177925" cy="1277937"/>
            <a:chOff x="731929" y="1563896"/>
            <a:chExt cx="1571874" cy="1277115"/>
          </a:xfrm>
        </p:grpSpPr>
        <p:cxnSp>
          <p:nvCxnSpPr>
            <p:cNvPr id="143" name="Straight Connector 142"/>
            <p:cNvCxnSpPr/>
            <p:nvPr/>
          </p:nvCxnSpPr>
          <p:spPr>
            <a:xfrm>
              <a:off x="1742419" y="2395211"/>
              <a:ext cx="307173" cy="29825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70789" name="Group 2"/>
            <p:cNvGrpSpPr>
              <a:grpSpLocks/>
            </p:cNvGrpSpPr>
            <p:nvPr/>
          </p:nvGrpSpPr>
          <p:grpSpPr bwMode="auto">
            <a:xfrm>
              <a:off x="731929" y="1563896"/>
              <a:ext cx="1571874" cy="1277115"/>
              <a:chOff x="3089461" y="1613260"/>
              <a:chExt cx="1571874" cy="1277115"/>
            </a:xfrm>
          </p:grpSpPr>
          <p:cxnSp>
            <p:nvCxnSpPr>
              <p:cNvPr id="139" name="Straight Connector 138"/>
              <p:cNvCxnSpPr/>
              <p:nvPr/>
            </p:nvCxnSpPr>
            <p:spPr>
              <a:xfrm flipH="1">
                <a:off x="3248342" y="2454094"/>
                <a:ext cx="317764" cy="3315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44" name="Picture 34" descr="1260_side.png"/>
              <p:cNvPicPr>
                <a:picLocks noChangeAspect="1"/>
              </p:cNvPicPr>
              <p:nvPr/>
            </p:nvPicPr>
            <p:blipFill>
              <a:blip r:embed="rId3"/>
              <a:stretch>
                <a:fillRect/>
              </a:stretch>
            </p:blipFill>
            <p:spPr bwMode="auto">
              <a:xfrm>
                <a:off x="3636016" y="2612742"/>
                <a:ext cx="478765" cy="277633"/>
              </a:xfrm>
              <a:prstGeom prst="rect">
                <a:avLst/>
              </a:prstGeom>
              <a:noFill/>
              <a:ln>
                <a:noFill/>
              </a:ln>
              <a:effectLst>
                <a:outerShdw blurRad="50800" dist="38100" dir="5400000" algn="t" rotWithShape="0">
                  <a:prstClr val="black">
                    <a:alpha val="40000"/>
                  </a:prstClr>
                </a:outerShdw>
              </a:effectLst>
            </p:spPr>
          </p:pic>
          <p:pic>
            <p:nvPicPr>
              <p:cNvPr id="211" name="Picture 34" descr="1260_side.png"/>
              <p:cNvPicPr>
                <a:picLocks noChangeAspect="1"/>
              </p:cNvPicPr>
              <p:nvPr/>
            </p:nvPicPr>
            <p:blipFill>
              <a:blip r:embed="rId3"/>
              <a:stretch>
                <a:fillRect/>
              </a:stretch>
            </p:blipFill>
            <p:spPr bwMode="auto">
              <a:xfrm>
                <a:off x="4184688" y="2612742"/>
                <a:ext cx="476647" cy="277633"/>
              </a:xfrm>
              <a:prstGeom prst="rect">
                <a:avLst/>
              </a:prstGeom>
              <a:noFill/>
              <a:ln>
                <a:noFill/>
              </a:ln>
              <a:effectLst>
                <a:outerShdw blurRad="50800" dist="38100" dir="5400000" algn="t" rotWithShape="0">
                  <a:prstClr val="black">
                    <a:alpha val="40000"/>
                  </a:prstClr>
                </a:outerShdw>
              </a:effectLst>
            </p:spPr>
          </p:pic>
          <p:pic>
            <p:nvPicPr>
              <p:cNvPr id="212" name="Picture 34" descr="1260_side.png"/>
              <p:cNvPicPr>
                <a:picLocks noChangeAspect="1"/>
              </p:cNvPicPr>
              <p:nvPr/>
            </p:nvPicPr>
            <p:blipFill>
              <a:blip r:embed="rId3"/>
              <a:stretch>
                <a:fillRect/>
              </a:stretch>
            </p:blipFill>
            <p:spPr bwMode="auto">
              <a:xfrm>
                <a:off x="3089461" y="2612742"/>
                <a:ext cx="476646" cy="277633"/>
              </a:xfrm>
              <a:prstGeom prst="rect">
                <a:avLst/>
              </a:prstGeom>
              <a:noFill/>
              <a:ln>
                <a:noFill/>
              </a:ln>
              <a:effectLst>
                <a:outerShdw blurRad="50800" dist="38100" dir="5400000" algn="t" rotWithShape="0">
                  <a:prstClr val="black">
                    <a:alpha val="40000"/>
                  </a:prstClr>
                </a:outerShdw>
              </a:effectLst>
            </p:spPr>
          </p:pic>
          <p:cxnSp>
            <p:nvCxnSpPr>
              <p:cNvPr id="217" name="Straight Connector 216"/>
              <p:cNvCxnSpPr/>
              <p:nvPr/>
            </p:nvCxnSpPr>
            <p:spPr>
              <a:xfrm>
                <a:off x="3847858" y="1749697"/>
                <a:ext cx="6355" cy="66473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70795" name="Group 895"/>
              <p:cNvGrpSpPr>
                <a:grpSpLocks/>
              </p:cNvGrpSpPr>
              <p:nvPr/>
            </p:nvGrpSpPr>
            <p:grpSpPr bwMode="auto">
              <a:xfrm>
                <a:off x="3218381" y="1613260"/>
                <a:ext cx="1333194" cy="523849"/>
                <a:chOff x="9609900" y="1624507"/>
                <a:chExt cx="1393133" cy="712566"/>
              </a:xfrm>
            </p:grpSpPr>
            <p:grpSp>
              <p:nvGrpSpPr>
                <p:cNvPr id="181" name="Group 791"/>
                <p:cNvGrpSpPr/>
                <p:nvPr/>
              </p:nvGrpSpPr>
              <p:grpSpPr>
                <a:xfrm>
                  <a:off x="9699453" y="1624507"/>
                  <a:ext cx="1183788" cy="712566"/>
                  <a:chOff x="1095375" y="-6018213"/>
                  <a:chExt cx="9998075" cy="6018213"/>
                </a:xfrm>
                <a:effectLst>
                  <a:outerShdw blurRad="127000" algn="ctr" rotWithShape="0">
                    <a:prstClr val="black">
                      <a:alpha val="40000"/>
                    </a:prstClr>
                  </a:outerShdw>
                </a:effectLst>
              </p:grpSpPr>
              <p:sp>
                <p:nvSpPr>
                  <p:cNvPr id="183" name="Freeform 6"/>
                  <p:cNvSpPr>
                    <a:spLocks/>
                  </p:cNvSpPr>
                  <p:nvPr/>
                </p:nvSpPr>
                <p:spPr bwMode="auto">
                  <a:xfrm>
                    <a:off x="1095375" y="-6018213"/>
                    <a:ext cx="9998075" cy="6018213"/>
                  </a:xfrm>
                  <a:custGeom>
                    <a:avLst/>
                    <a:gdLst/>
                    <a:ahLst/>
                    <a:cxnLst>
                      <a:cxn ang="0">
                        <a:pos x="2516" y="940"/>
                      </a:cxn>
                      <a:cxn ang="0">
                        <a:pos x="2397" y="887"/>
                      </a:cxn>
                      <a:cxn ang="0">
                        <a:pos x="2353" y="744"/>
                      </a:cxn>
                      <a:cxn ang="0">
                        <a:pos x="2182" y="671"/>
                      </a:cxn>
                      <a:cxn ang="0">
                        <a:pos x="2181" y="458"/>
                      </a:cxn>
                      <a:cxn ang="0">
                        <a:pos x="2071" y="206"/>
                      </a:cxn>
                      <a:cxn ang="0">
                        <a:pos x="1875" y="57"/>
                      </a:cxn>
                      <a:cxn ang="0">
                        <a:pos x="1570" y="0"/>
                      </a:cxn>
                      <a:cxn ang="0">
                        <a:pos x="1247" y="61"/>
                      </a:cxn>
                      <a:cxn ang="0">
                        <a:pos x="1071" y="198"/>
                      </a:cxn>
                      <a:cxn ang="0">
                        <a:pos x="995" y="358"/>
                      </a:cxn>
                      <a:cxn ang="0">
                        <a:pos x="803" y="320"/>
                      </a:cxn>
                      <a:cxn ang="0">
                        <a:pos x="610" y="374"/>
                      </a:cxn>
                      <a:cxn ang="0">
                        <a:pos x="471" y="591"/>
                      </a:cxn>
                      <a:cxn ang="0">
                        <a:pos x="471" y="675"/>
                      </a:cxn>
                      <a:cxn ang="0">
                        <a:pos x="191" y="752"/>
                      </a:cxn>
                      <a:cxn ang="0">
                        <a:pos x="55" y="897"/>
                      </a:cxn>
                      <a:cxn ang="0">
                        <a:pos x="0" y="1145"/>
                      </a:cxn>
                      <a:cxn ang="0">
                        <a:pos x="196" y="1532"/>
                      </a:cxn>
                      <a:cxn ang="0">
                        <a:pos x="391" y="1604"/>
                      </a:cxn>
                      <a:cxn ang="0">
                        <a:pos x="392" y="1605"/>
                      </a:cxn>
                      <a:cxn ang="0">
                        <a:pos x="394" y="1605"/>
                      </a:cxn>
                      <a:cxn ang="0">
                        <a:pos x="2220" y="1605"/>
                      </a:cxn>
                      <a:cxn ang="0">
                        <a:pos x="2504" y="1542"/>
                      </a:cxn>
                      <a:cxn ang="0">
                        <a:pos x="2620" y="1429"/>
                      </a:cxn>
                      <a:cxn ang="0">
                        <a:pos x="2666" y="1239"/>
                      </a:cxn>
                      <a:cxn ang="0">
                        <a:pos x="2516" y="940"/>
                      </a:cxn>
                    </a:cxnLst>
                    <a:rect l="0" t="0" r="r" b="b"/>
                    <a:pathLst>
                      <a:path w="2666" h="1605">
                        <a:moveTo>
                          <a:pt x="2516" y="940"/>
                        </a:moveTo>
                        <a:cubicBezTo>
                          <a:pt x="2471" y="910"/>
                          <a:pt x="2426" y="894"/>
                          <a:pt x="2397" y="887"/>
                        </a:cubicBezTo>
                        <a:cubicBezTo>
                          <a:pt x="2400" y="829"/>
                          <a:pt x="2385" y="781"/>
                          <a:pt x="2353" y="744"/>
                        </a:cubicBezTo>
                        <a:cubicBezTo>
                          <a:pt x="2304" y="688"/>
                          <a:pt x="2228" y="674"/>
                          <a:pt x="2182" y="671"/>
                        </a:cubicBezTo>
                        <a:cubicBezTo>
                          <a:pt x="2193" y="601"/>
                          <a:pt x="2193" y="528"/>
                          <a:pt x="2181" y="458"/>
                        </a:cubicBezTo>
                        <a:cubicBezTo>
                          <a:pt x="2164" y="362"/>
                          <a:pt x="2126" y="275"/>
                          <a:pt x="2071" y="206"/>
                        </a:cubicBezTo>
                        <a:cubicBezTo>
                          <a:pt x="2020" y="142"/>
                          <a:pt x="1954" y="92"/>
                          <a:pt x="1875" y="57"/>
                        </a:cubicBezTo>
                        <a:cubicBezTo>
                          <a:pt x="1788" y="19"/>
                          <a:pt x="1685" y="0"/>
                          <a:pt x="1570" y="0"/>
                        </a:cubicBezTo>
                        <a:cubicBezTo>
                          <a:pt x="1444" y="0"/>
                          <a:pt x="1336" y="20"/>
                          <a:pt x="1247" y="61"/>
                        </a:cubicBezTo>
                        <a:cubicBezTo>
                          <a:pt x="1175" y="94"/>
                          <a:pt x="1116" y="140"/>
                          <a:pt x="1071" y="198"/>
                        </a:cubicBezTo>
                        <a:cubicBezTo>
                          <a:pt x="1025" y="259"/>
                          <a:pt x="1004" y="319"/>
                          <a:pt x="995" y="358"/>
                        </a:cubicBezTo>
                        <a:cubicBezTo>
                          <a:pt x="953" y="342"/>
                          <a:pt x="882" y="320"/>
                          <a:pt x="803" y="320"/>
                        </a:cubicBezTo>
                        <a:cubicBezTo>
                          <a:pt x="730" y="320"/>
                          <a:pt x="665" y="338"/>
                          <a:pt x="610" y="374"/>
                        </a:cubicBezTo>
                        <a:cubicBezTo>
                          <a:pt x="509" y="438"/>
                          <a:pt x="479" y="527"/>
                          <a:pt x="471" y="591"/>
                        </a:cubicBezTo>
                        <a:cubicBezTo>
                          <a:pt x="467" y="624"/>
                          <a:pt x="468" y="653"/>
                          <a:pt x="471" y="675"/>
                        </a:cubicBezTo>
                        <a:cubicBezTo>
                          <a:pt x="361" y="680"/>
                          <a:pt x="265" y="707"/>
                          <a:pt x="191" y="752"/>
                        </a:cubicBezTo>
                        <a:cubicBezTo>
                          <a:pt x="133" y="789"/>
                          <a:pt x="87" y="837"/>
                          <a:pt x="55" y="897"/>
                        </a:cubicBezTo>
                        <a:cubicBezTo>
                          <a:pt x="19" y="965"/>
                          <a:pt x="0" y="1048"/>
                          <a:pt x="0" y="1145"/>
                        </a:cubicBezTo>
                        <a:cubicBezTo>
                          <a:pt x="0" y="1360"/>
                          <a:pt x="107" y="1474"/>
                          <a:pt x="196" y="1532"/>
                        </a:cubicBezTo>
                        <a:cubicBezTo>
                          <a:pt x="291" y="1593"/>
                          <a:pt x="387" y="1604"/>
                          <a:pt x="391" y="1604"/>
                        </a:cubicBezTo>
                        <a:cubicBezTo>
                          <a:pt x="392" y="1605"/>
                          <a:pt x="392" y="1605"/>
                          <a:pt x="392" y="1605"/>
                        </a:cubicBezTo>
                        <a:cubicBezTo>
                          <a:pt x="394" y="1605"/>
                          <a:pt x="394" y="1605"/>
                          <a:pt x="394" y="1605"/>
                        </a:cubicBezTo>
                        <a:cubicBezTo>
                          <a:pt x="2220" y="1605"/>
                          <a:pt x="2220" y="1605"/>
                          <a:pt x="2220" y="1605"/>
                        </a:cubicBezTo>
                        <a:cubicBezTo>
                          <a:pt x="2335" y="1605"/>
                          <a:pt x="2431" y="1583"/>
                          <a:pt x="2504" y="1542"/>
                        </a:cubicBezTo>
                        <a:cubicBezTo>
                          <a:pt x="2554" y="1513"/>
                          <a:pt x="2593" y="1475"/>
                          <a:pt x="2620" y="1429"/>
                        </a:cubicBezTo>
                        <a:cubicBezTo>
                          <a:pt x="2650" y="1376"/>
                          <a:pt x="2666" y="1312"/>
                          <a:pt x="2666" y="1239"/>
                        </a:cubicBezTo>
                        <a:cubicBezTo>
                          <a:pt x="2666" y="1076"/>
                          <a:pt x="2585" y="986"/>
                          <a:pt x="2516" y="940"/>
                        </a:cubicBezTo>
                        <a:close/>
                      </a:path>
                    </a:pathLst>
                  </a:custGeom>
                  <a:solidFill>
                    <a:srgbClr val="ABDFF0">
                      <a:lumMod val="90000"/>
                    </a:srgbClr>
                  </a:solidFill>
                  <a:ln w="9525">
                    <a:noFill/>
                    <a:round/>
                    <a:headEnd/>
                    <a:tailEnd/>
                  </a:ln>
                </p:spPr>
                <p:txBody>
                  <a:bodyPr/>
                  <a:lstStyle/>
                  <a:p>
                    <a:pPr>
                      <a:defRPr/>
                    </a:pPr>
                    <a:endParaRPr lang="en-US" sz="1600" kern="0">
                      <a:solidFill>
                        <a:sysClr val="windowText" lastClr="000000"/>
                      </a:solidFill>
                    </a:endParaRPr>
                  </a:p>
                </p:txBody>
              </p:sp>
              <p:sp>
                <p:nvSpPr>
                  <p:cNvPr id="184" name="Freeform 7"/>
                  <p:cNvSpPr>
                    <a:spLocks/>
                  </p:cNvSpPr>
                  <p:nvPr/>
                </p:nvSpPr>
                <p:spPr bwMode="auto">
                  <a:xfrm>
                    <a:off x="1216025" y="-5897563"/>
                    <a:ext cx="9756775" cy="5776913"/>
                  </a:xfrm>
                  <a:custGeom>
                    <a:avLst/>
                    <a:gdLst/>
                    <a:ahLst/>
                    <a:cxnLst>
                      <a:cxn ang="0">
                        <a:pos x="988" y="372"/>
                      </a:cxn>
                      <a:cxn ang="0">
                        <a:pos x="1538" y="0"/>
                      </a:cxn>
                      <a:cxn ang="0">
                        <a:pos x="2112" y="671"/>
                      </a:cxn>
                      <a:cxn ang="0">
                        <a:pos x="2331" y="880"/>
                      </a:cxn>
                      <a:cxn ang="0">
                        <a:pos x="2602" y="1207"/>
                      </a:cxn>
                      <a:cxn ang="0">
                        <a:pos x="2188" y="1541"/>
                      </a:cxn>
                      <a:cxn ang="0">
                        <a:pos x="362" y="1541"/>
                      </a:cxn>
                      <a:cxn ang="0">
                        <a:pos x="0" y="1113"/>
                      </a:cxn>
                      <a:cxn ang="0">
                        <a:pos x="477" y="675"/>
                      </a:cxn>
                      <a:cxn ang="0">
                        <a:pos x="595" y="368"/>
                      </a:cxn>
                      <a:cxn ang="0">
                        <a:pos x="988" y="372"/>
                      </a:cxn>
                    </a:cxnLst>
                    <a:rect l="0" t="0" r="r" b="b"/>
                    <a:pathLst>
                      <a:path w="2602" h="1541">
                        <a:moveTo>
                          <a:pt x="988" y="372"/>
                        </a:moveTo>
                        <a:cubicBezTo>
                          <a:pt x="988" y="372"/>
                          <a:pt x="1009" y="0"/>
                          <a:pt x="1538" y="0"/>
                        </a:cubicBezTo>
                        <a:cubicBezTo>
                          <a:pt x="2066" y="0"/>
                          <a:pt x="2171" y="410"/>
                          <a:pt x="2112" y="671"/>
                        </a:cubicBezTo>
                        <a:cubicBezTo>
                          <a:pt x="2112" y="671"/>
                          <a:pt x="2362" y="650"/>
                          <a:pt x="2331" y="880"/>
                        </a:cubicBezTo>
                        <a:cubicBezTo>
                          <a:pt x="2331" y="880"/>
                          <a:pt x="2602" y="918"/>
                          <a:pt x="2602" y="1207"/>
                        </a:cubicBezTo>
                        <a:cubicBezTo>
                          <a:pt x="2602" y="1495"/>
                          <a:pt x="2352" y="1541"/>
                          <a:pt x="2188" y="1541"/>
                        </a:cubicBezTo>
                        <a:cubicBezTo>
                          <a:pt x="2025" y="1541"/>
                          <a:pt x="362" y="1541"/>
                          <a:pt x="362" y="1541"/>
                        </a:cubicBezTo>
                        <a:cubicBezTo>
                          <a:pt x="362" y="1541"/>
                          <a:pt x="0" y="1502"/>
                          <a:pt x="0" y="1113"/>
                        </a:cubicBezTo>
                        <a:cubicBezTo>
                          <a:pt x="0" y="723"/>
                          <a:pt x="310" y="675"/>
                          <a:pt x="477" y="675"/>
                        </a:cubicBezTo>
                        <a:cubicBezTo>
                          <a:pt x="477" y="675"/>
                          <a:pt x="421" y="480"/>
                          <a:pt x="595" y="368"/>
                        </a:cubicBezTo>
                        <a:cubicBezTo>
                          <a:pt x="769" y="257"/>
                          <a:pt x="988" y="372"/>
                          <a:pt x="988" y="372"/>
                        </a:cubicBezTo>
                        <a:close/>
                      </a:path>
                    </a:pathLst>
                  </a:custGeom>
                  <a:gradFill>
                    <a:gsLst>
                      <a:gs pos="0">
                        <a:srgbClr val="0096D6">
                          <a:lumMod val="20000"/>
                          <a:lumOff val="80000"/>
                        </a:srgbClr>
                      </a:gs>
                      <a:gs pos="100000">
                        <a:srgbClr val="FFFFFF"/>
                      </a:gs>
                    </a:gsLst>
                    <a:lin ang="5400000" scaled="0"/>
                  </a:gradFill>
                  <a:ln w="9525">
                    <a:noFill/>
                    <a:round/>
                    <a:headEnd/>
                    <a:tailEnd/>
                  </a:ln>
                </p:spPr>
                <p:txBody>
                  <a:bodyPr/>
                  <a:lstStyle/>
                  <a:p>
                    <a:pPr>
                      <a:defRPr/>
                    </a:pPr>
                    <a:endParaRPr lang="en-US" sz="1600" kern="0">
                      <a:solidFill>
                        <a:sysClr val="windowText" lastClr="000000"/>
                      </a:solidFill>
                    </a:endParaRPr>
                  </a:p>
                </p:txBody>
              </p:sp>
              <p:sp>
                <p:nvSpPr>
                  <p:cNvPr id="185" name="Freeform 8"/>
                  <p:cNvSpPr>
                    <a:spLocks/>
                  </p:cNvSpPr>
                  <p:nvPr/>
                </p:nvSpPr>
                <p:spPr bwMode="auto">
                  <a:xfrm>
                    <a:off x="1274764" y="-2928939"/>
                    <a:ext cx="9637717" cy="2749549"/>
                  </a:xfrm>
                  <a:custGeom>
                    <a:avLst/>
                    <a:gdLst/>
                    <a:ahLst/>
                    <a:cxnLst>
                      <a:cxn ang="0">
                        <a:pos x="174" y="667"/>
                      </a:cxn>
                      <a:cxn ang="0">
                        <a:pos x="347" y="733"/>
                      </a:cxn>
                      <a:cxn ang="0">
                        <a:pos x="2172" y="733"/>
                      </a:cxn>
                      <a:cxn ang="0">
                        <a:pos x="2570" y="415"/>
                      </a:cxn>
                      <a:cxn ang="0">
                        <a:pos x="2570" y="398"/>
                      </a:cxn>
                      <a:cxn ang="0">
                        <a:pos x="104" y="19"/>
                      </a:cxn>
                      <a:cxn ang="0">
                        <a:pos x="0" y="321"/>
                      </a:cxn>
                      <a:cxn ang="0">
                        <a:pos x="174" y="667"/>
                      </a:cxn>
                    </a:cxnLst>
                    <a:rect l="0" t="0" r="r" b="b"/>
                    <a:pathLst>
                      <a:path w="2570" h="733">
                        <a:moveTo>
                          <a:pt x="174" y="667"/>
                        </a:moveTo>
                        <a:cubicBezTo>
                          <a:pt x="256" y="720"/>
                          <a:pt x="338" y="732"/>
                          <a:pt x="347" y="733"/>
                        </a:cubicBezTo>
                        <a:cubicBezTo>
                          <a:pt x="2172" y="733"/>
                          <a:pt x="2172" y="733"/>
                          <a:pt x="2172" y="733"/>
                        </a:cubicBezTo>
                        <a:cubicBezTo>
                          <a:pt x="2354" y="733"/>
                          <a:pt x="2570" y="677"/>
                          <a:pt x="2570" y="415"/>
                        </a:cubicBezTo>
                        <a:cubicBezTo>
                          <a:pt x="2570" y="409"/>
                          <a:pt x="2570" y="403"/>
                          <a:pt x="2570" y="398"/>
                        </a:cubicBezTo>
                        <a:cubicBezTo>
                          <a:pt x="1339" y="17"/>
                          <a:pt x="482" y="0"/>
                          <a:pt x="104" y="19"/>
                        </a:cubicBezTo>
                        <a:cubicBezTo>
                          <a:pt x="41" y="84"/>
                          <a:pt x="0" y="180"/>
                          <a:pt x="0" y="321"/>
                        </a:cubicBezTo>
                        <a:cubicBezTo>
                          <a:pt x="0" y="477"/>
                          <a:pt x="59" y="593"/>
                          <a:pt x="174" y="667"/>
                        </a:cubicBezTo>
                        <a:close/>
                      </a:path>
                    </a:pathLst>
                  </a:custGeom>
                  <a:gradFill flip="none" rotWithShape="1">
                    <a:gsLst>
                      <a:gs pos="0">
                        <a:srgbClr val="0096D6">
                          <a:lumMod val="20000"/>
                          <a:lumOff val="80000"/>
                          <a:alpha val="80000"/>
                        </a:srgbClr>
                      </a:gs>
                      <a:gs pos="50000">
                        <a:srgbClr val="0096D6">
                          <a:lumMod val="20000"/>
                          <a:lumOff val="80000"/>
                          <a:alpha val="50000"/>
                        </a:srgbClr>
                      </a:gs>
                      <a:gs pos="100000">
                        <a:srgbClr val="0096D6">
                          <a:lumMod val="20000"/>
                          <a:lumOff val="80000"/>
                          <a:alpha val="80000"/>
                        </a:srgbClr>
                      </a:gs>
                    </a:gsLst>
                    <a:lin ang="10800000" scaled="1"/>
                    <a:tileRect/>
                  </a:gradFill>
                  <a:ln w="9525">
                    <a:noFill/>
                    <a:round/>
                    <a:headEnd/>
                    <a:tailEnd/>
                  </a:ln>
                </p:spPr>
                <p:txBody>
                  <a:bodyPr/>
                  <a:lstStyle/>
                  <a:p>
                    <a:pPr>
                      <a:defRPr/>
                    </a:pPr>
                    <a:endParaRPr lang="en-US" sz="1600" kern="0">
                      <a:solidFill>
                        <a:sysClr val="windowText" lastClr="000000"/>
                      </a:solidFill>
                    </a:endParaRPr>
                  </a:p>
                </p:txBody>
              </p:sp>
            </p:grpSp>
            <p:sp>
              <p:nvSpPr>
                <p:cNvPr id="182" name="Text Box 150"/>
                <p:cNvSpPr txBox="1">
                  <a:spLocks noChangeArrowheads="1"/>
                </p:cNvSpPr>
                <p:nvPr/>
              </p:nvSpPr>
              <p:spPr bwMode="auto">
                <a:xfrm>
                  <a:off x="9610217" y="1864045"/>
                  <a:ext cx="1392400" cy="315069"/>
                </a:xfrm>
                <a:prstGeom prst="rect">
                  <a:avLst/>
                </a:prstGeom>
                <a:noFill/>
                <a:ln w="9525">
                  <a:noFill/>
                  <a:miter lim="800000"/>
                  <a:headEnd/>
                  <a:tailEnd/>
                </a:ln>
              </p:spPr>
              <p:txBody>
                <a:bodyPr anchor="ctr">
                  <a:spAutoFit/>
                </a:bodyPr>
                <a:lstStyle/>
                <a:p>
                  <a:pPr algn="ctr">
                    <a:buClr>
                      <a:srgbClr val="000000"/>
                    </a:buClr>
                    <a:buSzPct val="100000"/>
                    <a:defRPr/>
                  </a:pPr>
                  <a:r>
                    <a:rPr lang="en-US" sz="800" kern="0" dirty="0">
                      <a:solidFill>
                        <a:srgbClr val="ABDFF0">
                          <a:lumMod val="10000"/>
                        </a:srgbClr>
                      </a:solidFill>
                      <a:cs typeface="Arial" pitchFamily="34" charset="0"/>
                      <a:sym typeface="Arial" pitchFamily="34" charset="0"/>
                    </a:rPr>
                    <a:t> </a:t>
                  </a:r>
                  <a:r>
                    <a:rPr lang="en-US" sz="900" kern="0" dirty="0">
                      <a:solidFill>
                        <a:srgbClr val="ABDFF0">
                          <a:lumMod val="10000"/>
                        </a:srgbClr>
                      </a:solidFill>
                      <a:cs typeface="Arial" pitchFamily="34" charset="0"/>
                      <a:sym typeface="Arial" pitchFamily="34" charset="0"/>
                    </a:rPr>
                    <a:t>Dashboard</a:t>
                  </a:r>
                </a:p>
              </p:txBody>
            </p:sp>
          </p:grpSp>
          <p:pic>
            <p:nvPicPr>
              <p:cNvPr id="213" name="Picture 31" descr="\\.PSF\.Mac\Volumes\BLUEBIFF8GB\P1010606_Comp1_Single1a_Small.png"/>
              <p:cNvPicPr>
                <a:picLocks noChangeAspect="1" noChangeArrowheads="1"/>
              </p:cNvPicPr>
              <p:nvPr/>
            </p:nvPicPr>
            <p:blipFill>
              <a:blip r:embed="rId4"/>
              <a:srcRect/>
              <a:stretch>
                <a:fillRect/>
              </a:stretch>
            </p:blipFill>
            <p:spPr bwMode="auto">
              <a:xfrm>
                <a:off x="3453831" y="2298619"/>
                <a:ext cx="800766" cy="209415"/>
              </a:xfrm>
              <a:prstGeom prst="rect">
                <a:avLst/>
              </a:prstGeom>
              <a:noFill/>
              <a:effectLst>
                <a:outerShdw blurRad="152400" dist="317500" dir="5400000" sx="90000" sy="-19000" rotWithShape="0">
                  <a:prstClr val="black">
                    <a:alpha val="15000"/>
                  </a:prstClr>
                </a:outerShdw>
              </a:effectLst>
            </p:spPr>
          </p:pic>
        </p:grpSp>
      </p:grpSp>
      <p:grpSp>
        <p:nvGrpSpPr>
          <p:cNvPr id="670777" name="Group 895"/>
          <p:cNvGrpSpPr>
            <a:grpSpLocks/>
          </p:cNvGrpSpPr>
          <p:nvPr/>
        </p:nvGrpSpPr>
        <p:grpSpPr bwMode="auto">
          <a:xfrm>
            <a:off x="4224338" y="1825625"/>
            <a:ext cx="850900" cy="458788"/>
            <a:chOff x="9699453" y="1624507"/>
            <a:chExt cx="1183788" cy="712566"/>
          </a:xfrm>
        </p:grpSpPr>
        <p:grpSp>
          <p:nvGrpSpPr>
            <p:cNvPr id="80" name="Group 791"/>
            <p:cNvGrpSpPr/>
            <p:nvPr/>
          </p:nvGrpSpPr>
          <p:grpSpPr>
            <a:xfrm>
              <a:off x="9699453" y="1624507"/>
              <a:ext cx="1183788" cy="712566"/>
              <a:chOff x="1095375" y="-6018213"/>
              <a:chExt cx="9998075" cy="6018213"/>
            </a:xfrm>
            <a:effectLst>
              <a:outerShdw blurRad="127000" algn="ctr" rotWithShape="0">
                <a:prstClr val="black">
                  <a:alpha val="40000"/>
                </a:prstClr>
              </a:outerShdw>
            </a:effectLst>
          </p:grpSpPr>
          <p:sp>
            <p:nvSpPr>
              <p:cNvPr id="82" name="Freeform 6"/>
              <p:cNvSpPr>
                <a:spLocks/>
              </p:cNvSpPr>
              <p:nvPr/>
            </p:nvSpPr>
            <p:spPr bwMode="auto">
              <a:xfrm>
                <a:off x="1095375" y="-6018213"/>
                <a:ext cx="9998075" cy="6018213"/>
              </a:xfrm>
              <a:custGeom>
                <a:avLst/>
                <a:gdLst/>
                <a:ahLst/>
                <a:cxnLst>
                  <a:cxn ang="0">
                    <a:pos x="2516" y="940"/>
                  </a:cxn>
                  <a:cxn ang="0">
                    <a:pos x="2397" y="887"/>
                  </a:cxn>
                  <a:cxn ang="0">
                    <a:pos x="2353" y="744"/>
                  </a:cxn>
                  <a:cxn ang="0">
                    <a:pos x="2182" y="671"/>
                  </a:cxn>
                  <a:cxn ang="0">
                    <a:pos x="2181" y="458"/>
                  </a:cxn>
                  <a:cxn ang="0">
                    <a:pos x="2071" y="206"/>
                  </a:cxn>
                  <a:cxn ang="0">
                    <a:pos x="1875" y="57"/>
                  </a:cxn>
                  <a:cxn ang="0">
                    <a:pos x="1570" y="0"/>
                  </a:cxn>
                  <a:cxn ang="0">
                    <a:pos x="1247" y="61"/>
                  </a:cxn>
                  <a:cxn ang="0">
                    <a:pos x="1071" y="198"/>
                  </a:cxn>
                  <a:cxn ang="0">
                    <a:pos x="995" y="358"/>
                  </a:cxn>
                  <a:cxn ang="0">
                    <a:pos x="803" y="320"/>
                  </a:cxn>
                  <a:cxn ang="0">
                    <a:pos x="610" y="374"/>
                  </a:cxn>
                  <a:cxn ang="0">
                    <a:pos x="471" y="591"/>
                  </a:cxn>
                  <a:cxn ang="0">
                    <a:pos x="471" y="675"/>
                  </a:cxn>
                  <a:cxn ang="0">
                    <a:pos x="191" y="752"/>
                  </a:cxn>
                  <a:cxn ang="0">
                    <a:pos x="55" y="897"/>
                  </a:cxn>
                  <a:cxn ang="0">
                    <a:pos x="0" y="1145"/>
                  </a:cxn>
                  <a:cxn ang="0">
                    <a:pos x="196" y="1532"/>
                  </a:cxn>
                  <a:cxn ang="0">
                    <a:pos x="391" y="1604"/>
                  </a:cxn>
                  <a:cxn ang="0">
                    <a:pos x="392" y="1605"/>
                  </a:cxn>
                  <a:cxn ang="0">
                    <a:pos x="394" y="1605"/>
                  </a:cxn>
                  <a:cxn ang="0">
                    <a:pos x="2220" y="1605"/>
                  </a:cxn>
                  <a:cxn ang="0">
                    <a:pos x="2504" y="1542"/>
                  </a:cxn>
                  <a:cxn ang="0">
                    <a:pos x="2620" y="1429"/>
                  </a:cxn>
                  <a:cxn ang="0">
                    <a:pos x="2666" y="1239"/>
                  </a:cxn>
                  <a:cxn ang="0">
                    <a:pos x="2516" y="940"/>
                  </a:cxn>
                </a:cxnLst>
                <a:rect l="0" t="0" r="r" b="b"/>
                <a:pathLst>
                  <a:path w="2666" h="1605">
                    <a:moveTo>
                      <a:pt x="2516" y="940"/>
                    </a:moveTo>
                    <a:cubicBezTo>
                      <a:pt x="2471" y="910"/>
                      <a:pt x="2426" y="894"/>
                      <a:pt x="2397" y="887"/>
                    </a:cubicBezTo>
                    <a:cubicBezTo>
                      <a:pt x="2400" y="829"/>
                      <a:pt x="2385" y="781"/>
                      <a:pt x="2353" y="744"/>
                    </a:cubicBezTo>
                    <a:cubicBezTo>
                      <a:pt x="2304" y="688"/>
                      <a:pt x="2228" y="674"/>
                      <a:pt x="2182" y="671"/>
                    </a:cubicBezTo>
                    <a:cubicBezTo>
                      <a:pt x="2193" y="601"/>
                      <a:pt x="2193" y="528"/>
                      <a:pt x="2181" y="458"/>
                    </a:cubicBezTo>
                    <a:cubicBezTo>
                      <a:pt x="2164" y="362"/>
                      <a:pt x="2126" y="275"/>
                      <a:pt x="2071" y="206"/>
                    </a:cubicBezTo>
                    <a:cubicBezTo>
                      <a:pt x="2020" y="142"/>
                      <a:pt x="1954" y="92"/>
                      <a:pt x="1875" y="57"/>
                    </a:cubicBezTo>
                    <a:cubicBezTo>
                      <a:pt x="1788" y="19"/>
                      <a:pt x="1685" y="0"/>
                      <a:pt x="1570" y="0"/>
                    </a:cubicBezTo>
                    <a:cubicBezTo>
                      <a:pt x="1444" y="0"/>
                      <a:pt x="1336" y="20"/>
                      <a:pt x="1247" y="61"/>
                    </a:cubicBezTo>
                    <a:cubicBezTo>
                      <a:pt x="1175" y="94"/>
                      <a:pt x="1116" y="140"/>
                      <a:pt x="1071" y="198"/>
                    </a:cubicBezTo>
                    <a:cubicBezTo>
                      <a:pt x="1025" y="259"/>
                      <a:pt x="1004" y="319"/>
                      <a:pt x="995" y="358"/>
                    </a:cubicBezTo>
                    <a:cubicBezTo>
                      <a:pt x="953" y="342"/>
                      <a:pt x="882" y="320"/>
                      <a:pt x="803" y="320"/>
                    </a:cubicBezTo>
                    <a:cubicBezTo>
                      <a:pt x="730" y="320"/>
                      <a:pt x="665" y="338"/>
                      <a:pt x="610" y="374"/>
                    </a:cubicBezTo>
                    <a:cubicBezTo>
                      <a:pt x="509" y="438"/>
                      <a:pt x="479" y="527"/>
                      <a:pt x="471" y="591"/>
                    </a:cubicBezTo>
                    <a:cubicBezTo>
                      <a:pt x="467" y="624"/>
                      <a:pt x="468" y="653"/>
                      <a:pt x="471" y="675"/>
                    </a:cubicBezTo>
                    <a:cubicBezTo>
                      <a:pt x="361" y="680"/>
                      <a:pt x="265" y="707"/>
                      <a:pt x="191" y="752"/>
                    </a:cubicBezTo>
                    <a:cubicBezTo>
                      <a:pt x="133" y="789"/>
                      <a:pt x="87" y="837"/>
                      <a:pt x="55" y="897"/>
                    </a:cubicBezTo>
                    <a:cubicBezTo>
                      <a:pt x="19" y="965"/>
                      <a:pt x="0" y="1048"/>
                      <a:pt x="0" y="1145"/>
                    </a:cubicBezTo>
                    <a:cubicBezTo>
                      <a:pt x="0" y="1360"/>
                      <a:pt x="107" y="1474"/>
                      <a:pt x="196" y="1532"/>
                    </a:cubicBezTo>
                    <a:cubicBezTo>
                      <a:pt x="291" y="1593"/>
                      <a:pt x="387" y="1604"/>
                      <a:pt x="391" y="1604"/>
                    </a:cubicBezTo>
                    <a:cubicBezTo>
                      <a:pt x="392" y="1605"/>
                      <a:pt x="392" y="1605"/>
                      <a:pt x="392" y="1605"/>
                    </a:cubicBezTo>
                    <a:cubicBezTo>
                      <a:pt x="394" y="1605"/>
                      <a:pt x="394" y="1605"/>
                      <a:pt x="394" y="1605"/>
                    </a:cubicBezTo>
                    <a:cubicBezTo>
                      <a:pt x="2220" y="1605"/>
                      <a:pt x="2220" y="1605"/>
                      <a:pt x="2220" y="1605"/>
                    </a:cubicBezTo>
                    <a:cubicBezTo>
                      <a:pt x="2335" y="1605"/>
                      <a:pt x="2431" y="1583"/>
                      <a:pt x="2504" y="1542"/>
                    </a:cubicBezTo>
                    <a:cubicBezTo>
                      <a:pt x="2554" y="1513"/>
                      <a:pt x="2593" y="1475"/>
                      <a:pt x="2620" y="1429"/>
                    </a:cubicBezTo>
                    <a:cubicBezTo>
                      <a:pt x="2650" y="1376"/>
                      <a:pt x="2666" y="1312"/>
                      <a:pt x="2666" y="1239"/>
                    </a:cubicBezTo>
                    <a:cubicBezTo>
                      <a:pt x="2666" y="1076"/>
                      <a:pt x="2585" y="986"/>
                      <a:pt x="2516" y="940"/>
                    </a:cubicBezTo>
                    <a:close/>
                  </a:path>
                </a:pathLst>
              </a:custGeom>
              <a:solidFill>
                <a:srgbClr val="ABDFF0">
                  <a:lumMod val="90000"/>
                </a:srgbClr>
              </a:solidFill>
              <a:ln w="9525">
                <a:noFill/>
                <a:round/>
                <a:headEnd/>
                <a:tailEnd/>
              </a:ln>
            </p:spPr>
            <p:txBody>
              <a:bodyPr/>
              <a:lstStyle/>
              <a:p>
                <a:pPr>
                  <a:defRPr/>
                </a:pPr>
                <a:endParaRPr lang="en-US" sz="1600" kern="0">
                  <a:solidFill>
                    <a:sysClr val="windowText" lastClr="000000"/>
                  </a:solidFill>
                </a:endParaRPr>
              </a:p>
            </p:txBody>
          </p:sp>
          <p:sp>
            <p:nvSpPr>
              <p:cNvPr id="83" name="Freeform 7"/>
              <p:cNvSpPr>
                <a:spLocks/>
              </p:cNvSpPr>
              <p:nvPr/>
            </p:nvSpPr>
            <p:spPr bwMode="auto">
              <a:xfrm>
                <a:off x="1216025" y="-5897563"/>
                <a:ext cx="9756775" cy="5776913"/>
              </a:xfrm>
              <a:custGeom>
                <a:avLst/>
                <a:gdLst/>
                <a:ahLst/>
                <a:cxnLst>
                  <a:cxn ang="0">
                    <a:pos x="988" y="372"/>
                  </a:cxn>
                  <a:cxn ang="0">
                    <a:pos x="1538" y="0"/>
                  </a:cxn>
                  <a:cxn ang="0">
                    <a:pos x="2112" y="671"/>
                  </a:cxn>
                  <a:cxn ang="0">
                    <a:pos x="2331" y="880"/>
                  </a:cxn>
                  <a:cxn ang="0">
                    <a:pos x="2602" y="1207"/>
                  </a:cxn>
                  <a:cxn ang="0">
                    <a:pos x="2188" y="1541"/>
                  </a:cxn>
                  <a:cxn ang="0">
                    <a:pos x="362" y="1541"/>
                  </a:cxn>
                  <a:cxn ang="0">
                    <a:pos x="0" y="1113"/>
                  </a:cxn>
                  <a:cxn ang="0">
                    <a:pos x="477" y="675"/>
                  </a:cxn>
                  <a:cxn ang="0">
                    <a:pos x="595" y="368"/>
                  </a:cxn>
                  <a:cxn ang="0">
                    <a:pos x="988" y="372"/>
                  </a:cxn>
                </a:cxnLst>
                <a:rect l="0" t="0" r="r" b="b"/>
                <a:pathLst>
                  <a:path w="2602" h="1541">
                    <a:moveTo>
                      <a:pt x="988" y="372"/>
                    </a:moveTo>
                    <a:cubicBezTo>
                      <a:pt x="988" y="372"/>
                      <a:pt x="1009" y="0"/>
                      <a:pt x="1538" y="0"/>
                    </a:cubicBezTo>
                    <a:cubicBezTo>
                      <a:pt x="2066" y="0"/>
                      <a:pt x="2171" y="410"/>
                      <a:pt x="2112" y="671"/>
                    </a:cubicBezTo>
                    <a:cubicBezTo>
                      <a:pt x="2112" y="671"/>
                      <a:pt x="2362" y="650"/>
                      <a:pt x="2331" y="880"/>
                    </a:cubicBezTo>
                    <a:cubicBezTo>
                      <a:pt x="2331" y="880"/>
                      <a:pt x="2602" y="918"/>
                      <a:pt x="2602" y="1207"/>
                    </a:cubicBezTo>
                    <a:cubicBezTo>
                      <a:pt x="2602" y="1495"/>
                      <a:pt x="2352" y="1541"/>
                      <a:pt x="2188" y="1541"/>
                    </a:cubicBezTo>
                    <a:cubicBezTo>
                      <a:pt x="2025" y="1541"/>
                      <a:pt x="362" y="1541"/>
                      <a:pt x="362" y="1541"/>
                    </a:cubicBezTo>
                    <a:cubicBezTo>
                      <a:pt x="362" y="1541"/>
                      <a:pt x="0" y="1502"/>
                      <a:pt x="0" y="1113"/>
                    </a:cubicBezTo>
                    <a:cubicBezTo>
                      <a:pt x="0" y="723"/>
                      <a:pt x="310" y="675"/>
                      <a:pt x="477" y="675"/>
                    </a:cubicBezTo>
                    <a:cubicBezTo>
                      <a:pt x="477" y="675"/>
                      <a:pt x="421" y="480"/>
                      <a:pt x="595" y="368"/>
                    </a:cubicBezTo>
                    <a:cubicBezTo>
                      <a:pt x="769" y="257"/>
                      <a:pt x="988" y="372"/>
                      <a:pt x="988" y="372"/>
                    </a:cubicBezTo>
                    <a:close/>
                  </a:path>
                </a:pathLst>
              </a:custGeom>
              <a:gradFill>
                <a:gsLst>
                  <a:gs pos="0">
                    <a:srgbClr val="0096D6">
                      <a:lumMod val="20000"/>
                      <a:lumOff val="80000"/>
                    </a:srgbClr>
                  </a:gs>
                  <a:gs pos="100000">
                    <a:srgbClr val="FFFFFF"/>
                  </a:gs>
                </a:gsLst>
                <a:lin ang="5400000" scaled="0"/>
              </a:gradFill>
              <a:ln w="9525">
                <a:noFill/>
                <a:round/>
                <a:headEnd/>
                <a:tailEnd/>
              </a:ln>
            </p:spPr>
            <p:txBody>
              <a:bodyPr/>
              <a:lstStyle/>
              <a:p>
                <a:pPr>
                  <a:defRPr/>
                </a:pPr>
                <a:endParaRPr lang="en-US" sz="1600" kern="0">
                  <a:solidFill>
                    <a:sysClr val="windowText" lastClr="000000"/>
                  </a:solidFill>
                </a:endParaRPr>
              </a:p>
            </p:txBody>
          </p:sp>
          <p:sp>
            <p:nvSpPr>
              <p:cNvPr id="84" name="Freeform 8"/>
              <p:cNvSpPr>
                <a:spLocks/>
              </p:cNvSpPr>
              <p:nvPr/>
            </p:nvSpPr>
            <p:spPr bwMode="auto">
              <a:xfrm>
                <a:off x="1274764" y="-2928939"/>
                <a:ext cx="9637717" cy="2749549"/>
              </a:xfrm>
              <a:custGeom>
                <a:avLst/>
                <a:gdLst/>
                <a:ahLst/>
                <a:cxnLst>
                  <a:cxn ang="0">
                    <a:pos x="174" y="667"/>
                  </a:cxn>
                  <a:cxn ang="0">
                    <a:pos x="347" y="733"/>
                  </a:cxn>
                  <a:cxn ang="0">
                    <a:pos x="2172" y="733"/>
                  </a:cxn>
                  <a:cxn ang="0">
                    <a:pos x="2570" y="415"/>
                  </a:cxn>
                  <a:cxn ang="0">
                    <a:pos x="2570" y="398"/>
                  </a:cxn>
                  <a:cxn ang="0">
                    <a:pos x="104" y="19"/>
                  </a:cxn>
                  <a:cxn ang="0">
                    <a:pos x="0" y="321"/>
                  </a:cxn>
                  <a:cxn ang="0">
                    <a:pos x="174" y="667"/>
                  </a:cxn>
                </a:cxnLst>
                <a:rect l="0" t="0" r="r" b="b"/>
                <a:pathLst>
                  <a:path w="2570" h="733">
                    <a:moveTo>
                      <a:pt x="174" y="667"/>
                    </a:moveTo>
                    <a:cubicBezTo>
                      <a:pt x="256" y="720"/>
                      <a:pt x="338" y="732"/>
                      <a:pt x="347" y="733"/>
                    </a:cubicBezTo>
                    <a:cubicBezTo>
                      <a:pt x="2172" y="733"/>
                      <a:pt x="2172" y="733"/>
                      <a:pt x="2172" y="733"/>
                    </a:cubicBezTo>
                    <a:cubicBezTo>
                      <a:pt x="2354" y="733"/>
                      <a:pt x="2570" y="677"/>
                      <a:pt x="2570" y="415"/>
                    </a:cubicBezTo>
                    <a:cubicBezTo>
                      <a:pt x="2570" y="409"/>
                      <a:pt x="2570" y="403"/>
                      <a:pt x="2570" y="398"/>
                    </a:cubicBezTo>
                    <a:cubicBezTo>
                      <a:pt x="1339" y="17"/>
                      <a:pt x="482" y="0"/>
                      <a:pt x="104" y="19"/>
                    </a:cubicBezTo>
                    <a:cubicBezTo>
                      <a:pt x="41" y="84"/>
                      <a:pt x="0" y="180"/>
                      <a:pt x="0" y="321"/>
                    </a:cubicBezTo>
                    <a:cubicBezTo>
                      <a:pt x="0" y="477"/>
                      <a:pt x="59" y="593"/>
                      <a:pt x="174" y="667"/>
                    </a:cubicBezTo>
                    <a:close/>
                  </a:path>
                </a:pathLst>
              </a:custGeom>
              <a:gradFill flip="none" rotWithShape="1">
                <a:gsLst>
                  <a:gs pos="0">
                    <a:srgbClr val="0096D6">
                      <a:lumMod val="20000"/>
                      <a:lumOff val="80000"/>
                      <a:alpha val="80000"/>
                    </a:srgbClr>
                  </a:gs>
                  <a:gs pos="50000">
                    <a:srgbClr val="0096D6">
                      <a:lumMod val="20000"/>
                      <a:lumOff val="80000"/>
                      <a:alpha val="50000"/>
                    </a:srgbClr>
                  </a:gs>
                  <a:gs pos="100000">
                    <a:srgbClr val="0096D6">
                      <a:lumMod val="20000"/>
                      <a:lumOff val="80000"/>
                      <a:alpha val="80000"/>
                    </a:srgbClr>
                  </a:gs>
                </a:gsLst>
                <a:lin ang="10800000" scaled="1"/>
                <a:tileRect/>
              </a:gradFill>
              <a:ln w="9525">
                <a:noFill/>
                <a:round/>
                <a:headEnd/>
                <a:tailEnd/>
              </a:ln>
            </p:spPr>
            <p:txBody>
              <a:bodyPr/>
              <a:lstStyle/>
              <a:p>
                <a:pPr>
                  <a:defRPr/>
                </a:pPr>
                <a:endParaRPr lang="en-US" sz="1600" kern="0">
                  <a:solidFill>
                    <a:sysClr val="windowText" lastClr="000000"/>
                  </a:solidFill>
                </a:endParaRPr>
              </a:p>
            </p:txBody>
          </p:sp>
        </p:grpSp>
        <p:sp>
          <p:nvSpPr>
            <p:cNvPr id="81" name="Text Box 150"/>
            <p:cNvSpPr txBox="1">
              <a:spLocks noChangeArrowheads="1"/>
            </p:cNvSpPr>
            <p:nvPr/>
          </p:nvSpPr>
          <p:spPr bwMode="auto">
            <a:xfrm>
              <a:off x="9807672" y="1863673"/>
              <a:ext cx="954098" cy="357515"/>
            </a:xfrm>
            <a:prstGeom prst="rect">
              <a:avLst/>
            </a:prstGeom>
            <a:noFill/>
            <a:ln w="9525">
              <a:noFill/>
              <a:miter lim="800000"/>
              <a:headEnd/>
              <a:tailEnd/>
            </a:ln>
          </p:spPr>
          <p:txBody>
            <a:bodyPr anchor="ctr">
              <a:spAutoFit/>
            </a:bodyPr>
            <a:lstStyle/>
            <a:p>
              <a:pPr algn="ctr">
                <a:buClr>
                  <a:srgbClr val="000000"/>
                </a:buClr>
                <a:buSzPct val="100000"/>
                <a:defRPr/>
              </a:pPr>
              <a:r>
                <a:rPr lang="en-US" sz="900" kern="0" dirty="0">
                  <a:solidFill>
                    <a:srgbClr val="ABDFF0">
                      <a:lumMod val="10000"/>
                    </a:srgbClr>
                  </a:solidFill>
                  <a:cs typeface="Arial" pitchFamily="34" charset="0"/>
                  <a:sym typeface="Arial" pitchFamily="34" charset="0"/>
                </a:rPr>
                <a:t>WAN</a:t>
              </a:r>
            </a:p>
          </p:txBody>
        </p:sp>
      </p:grpSp>
      <p:grpSp>
        <p:nvGrpSpPr>
          <p:cNvPr id="670778" name="Group 895"/>
          <p:cNvGrpSpPr>
            <a:grpSpLocks/>
          </p:cNvGrpSpPr>
          <p:nvPr/>
        </p:nvGrpSpPr>
        <p:grpSpPr bwMode="auto">
          <a:xfrm>
            <a:off x="5945188" y="1825625"/>
            <a:ext cx="820737" cy="463550"/>
            <a:chOff x="9699453" y="1624507"/>
            <a:chExt cx="1183788" cy="712566"/>
          </a:xfrm>
        </p:grpSpPr>
        <p:grpSp>
          <p:nvGrpSpPr>
            <p:cNvPr id="86" name="Group 791"/>
            <p:cNvGrpSpPr/>
            <p:nvPr/>
          </p:nvGrpSpPr>
          <p:grpSpPr>
            <a:xfrm>
              <a:off x="9699453" y="1624507"/>
              <a:ext cx="1183788" cy="712566"/>
              <a:chOff x="1095375" y="-6018213"/>
              <a:chExt cx="9998075" cy="6018213"/>
            </a:xfrm>
            <a:effectLst>
              <a:outerShdw blurRad="127000" algn="ctr" rotWithShape="0">
                <a:prstClr val="black">
                  <a:alpha val="40000"/>
                </a:prstClr>
              </a:outerShdw>
            </a:effectLst>
          </p:grpSpPr>
          <p:sp>
            <p:nvSpPr>
              <p:cNvPr id="88" name="Freeform 6"/>
              <p:cNvSpPr>
                <a:spLocks/>
              </p:cNvSpPr>
              <p:nvPr/>
            </p:nvSpPr>
            <p:spPr bwMode="auto">
              <a:xfrm>
                <a:off x="1095375" y="-6018213"/>
                <a:ext cx="9998075" cy="6018213"/>
              </a:xfrm>
              <a:custGeom>
                <a:avLst/>
                <a:gdLst/>
                <a:ahLst/>
                <a:cxnLst>
                  <a:cxn ang="0">
                    <a:pos x="2516" y="940"/>
                  </a:cxn>
                  <a:cxn ang="0">
                    <a:pos x="2397" y="887"/>
                  </a:cxn>
                  <a:cxn ang="0">
                    <a:pos x="2353" y="744"/>
                  </a:cxn>
                  <a:cxn ang="0">
                    <a:pos x="2182" y="671"/>
                  </a:cxn>
                  <a:cxn ang="0">
                    <a:pos x="2181" y="458"/>
                  </a:cxn>
                  <a:cxn ang="0">
                    <a:pos x="2071" y="206"/>
                  </a:cxn>
                  <a:cxn ang="0">
                    <a:pos x="1875" y="57"/>
                  </a:cxn>
                  <a:cxn ang="0">
                    <a:pos x="1570" y="0"/>
                  </a:cxn>
                  <a:cxn ang="0">
                    <a:pos x="1247" y="61"/>
                  </a:cxn>
                  <a:cxn ang="0">
                    <a:pos x="1071" y="198"/>
                  </a:cxn>
                  <a:cxn ang="0">
                    <a:pos x="995" y="358"/>
                  </a:cxn>
                  <a:cxn ang="0">
                    <a:pos x="803" y="320"/>
                  </a:cxn>
                  <a:cxn ang="0">
                    <a:pos x="610" y="374"/>
                  </a:cxn>
                  <a:cxn ang="0">
                    <a:pos x="471" y="591"/>
                  </a:cxn>
                  <a:cxn ang="0">
                    <a:pos x="471" y="675"/>
                  </a:cxn>
                  <a:cxn ang="0">
                    <a:pos x="191" y="752"/>
                  </a:cxn>
                  <a:cxn ang="0">
                    <a:pos x="55" y="897"/>
                  </a:cxn>
                  <a:cxn ang="0">
                    <a:pos x="0" y="1145"/>
                  </a:cxn>
                  <a:cxn ang="0">
                    <a:pos x="196" y="1532"/>
                  </a:cxn>
                  <a:cxn ang="0">
                    <a:pos x="391" y="1604"/>
                  </a:cxn>
                  <a:cxn ang="0">
                    <a:pos x="392" y="1605"/>
                  </a:cxn>
                  <a:cxn ang="0">
                    <a:pos x="394" y="1605"/>
                  </a:cxn>
                  <a:cxn ang="0">
                    <a:pos x="2220" y="1605"/>
                  </a:cxn>
                  <a:cxn ang="0">
                    <a:pos x="2504" y="1542"/>
                  </a:cxn>
                  <a:cxn ang="0">
                    <a:pos x="2620" y="1429"/>
                  </a:cxn>
                  <a:cxn ang="0">
                    <a:pos x="2666" y="1239"/>
                  </a:cxn>
                  <a:cxn ang="0">
                    <a:pos x="2516" y="940"/>
                  </a:cxn>
                </a:cxnLst>
                <a:rect l="0" t="0" r="r" b="b"/>
                <a:pathLst>
                  <a:path w="2666" h="1605">
                    <a:moveTo>
                      <a:pt x="2516" y="940"/>
                    </a:moveTo>
                    <a:cubicBezTo>
                      <a:pt x="2471" y="910"/>
                      <a:pt x="2426" y="894"/>
                      <a:pt x="2397" y="887"/>
                    </a:cubicBezTo>
                    <a:cubicBezTo>
                      <a:pt x="2400" y="829"/>
                      <a:pt x="2385" y="781"/>
                      <a:pt x="2353" y="744"/>
                    </a:cubicBezTo>
                    <a:cubicBezTo>
                      <a:pt x="2304" y="688"/>
                      <a:pt x="2228" y="674"/>
                      <a:pt x="2182" y="671"/>
                    </a:cubicBezTo>
                    <a:cubicBezTo>
                      <a:pt x="2193" y="601"/>
                      <a:pt x="2193" y="528"/>
                      <a:pt x="2181" y="458"/>
                    </a:cubicBezTo>
                    <a:cubicBezTo>
                      <a:pt x="2164" y="362"/>
                      <a:pt x="2126" y="275"/>
                      <a:pt x="2071" y="206"/>
                    </a:cubicBezTo>
                    <a:cubicBezTo>
                      <a:pt x="2020" y="142"/>
                      <a:pt x="1954" y="92"/>
                      <a:pt x="1875" y="57"/>
                    </a:cubicBezTo>
                    <a:cubicBezTo>
                      <a:pt x="1788" y="19"/>
                      <a:pt x="1685" y="0"/>
                      <a:pt x="1570" y="0"/>
                    </a:cubicBezTo>
                    <a:cubicBezTo>
                      <a:pt x="1444" y="0"/>
                      <a:pt x="1336" y="20"/>
                      <a:pt x="1247" y="61"/>
                    </a:cubicBezTo>
                    <a:cubicBezTo>
                      <a:pt x="1175" y="94"/>
                      <a:pt x="1116" y="140"/>
                      <a:pt x="1071" y="198"/>
                    </a:cubicBezTo>
                    <a:cubicBezTo>
                      <a:pt x="1025" y="259"/>
                      <a:pt x="1004" y="319"/>
                      <a:pt x="995" y="358"/>
                    </a:cubicBezTo>
                    <a:cubicBezTo>
                      <a:pt x="953" y="342"/>
                      <a:pt x="882" y="320"/>
                      <a:pt x="803" y="320"/>
                    </a:cubicBezTo>
                    <a:cubicBezTo>
                      <a:pt x="730" y="320"/>
                      <a:pt x="665" y="338"/>
                      <a:pt x="610" y="374"/>
                    </a:cubicBezTo>
                    <a:cubicBezTo>
                      <a:pt x="509" y="438"/>
                      <a:pt x="479" y="527"/>
                      <a:pt x="471" y="591"/>
                    </a:cubicBezTo>
                    <a:cubicBezTo>
                      <a:pt x="467" y="624"/>
                      <a:pt x="468" y="653"/>
                      <a:pt x="471" y="675"/>
                    </a:cubicBezTo>
                    <a:cubicBezTo>
                      <a:pt x="361" y="680"/>
                      <a:pt x="265" y="707"/>
                      <a:pt x="191" y="752"/>
                    </a:cubicBezTo>
                    <a:cubicBezTo>
                      <a:pt x="133" y="789"/>
                      <a:pt x="87" y="837"/>
                      <a:pt x="55" y="897"/>
                    </a:cubicBezTo>
                    <a:cubicBezTo>
                      <a:pt x="19" y="965"/>
                      <a:pt x="0" y="1048"/>
                      <a:pt x="0" y="1145"/>
                    </a:cubicBezTo>
                    <a:cubicBezTo>
                      <a:pt x="0" y="1360"/>
                      <a:pt x="107" y="1474"/>
                      <a:pt x="196" y="1532"/>
                    </a:cubicBezTo>
                    <a:cubicBezTo>
                      <a:pt x="291" y="1593"/>
                      <a:pt x="387" y="1604"/>
                      <a:pt x="391" y="1604"/>
                    </a:cubicBezTo>
                    <a:cubicBezTo>
                      <a:pt x="392" y="1605"/>
                      <a:pt x="392" y="1605"/>
                      <a:pt x="392" y="1605"/>
                    </a:cubicBezTo>
                    <a:cubicBezTo>
                      <a:pt x="394" y="1605"/>
                      <a:pt x="394" y="1605"/>
                      <a:pt x="394" y="1605"/>
                    </a:cubicBezTo>
                    <a:cubicBezTo>
                      <a:pt x="2220" y="1605"/>
                      <a:pt x="2220" y="1605"/>
                      <a:pt x="2220" y="1605"/>
                    </a:cubicBezTo>
                    <a:cubicBezTo>
                      <a:pt x="2335" y="1605"/>
                      <a:pt x="2431" y="1583"/>
                      <a:pt x="2504" y="1542"/>
                    </a:cubicBezTo>
                    <a:cubicBezTo>
                      <a:pt x="2554" y="1513"/>
                      <a:pt x="2593" y="1475"/>
                      <a:pt x="2620" y="1429"/>
                    </a:cubicBezTo>
                    <a:cubicBezTo>
                      <a:pt x="2650" y="1376"/>
                      <a:pt x="2666" y="1312"/>
                      <a:pt x="2666" y="1239"/>
                    </a:cubicBezTo>
                    <a:cubicBezTo>
                      <a:pt x="2666" y="1076"/>
                      <a:pt x="2585" y="986"/>
                      <a:pt x="2516" y="940"/>
                    </a:cubicBezTo>
                    <a:close/>
                  </a:path>
                </a:pathLst>
              </a:custGeom>
              <a:solidFill>
                <a:srgbClr val="ABDFF0">
                  <a:lumMod val="90000"/>
                </a:srgbClr>
              </a:solidFill>
              <a:ln w="9525">
                <a:noFill/>
                <a:round/>
                <a:headEnd/>
                <a:tailEnd/>
              </a:ln>
            </p:spPr>
            <p:txBody>
              <a:bodyPr/>
              <a:lstStyle/>
              <a:p>
                <a:pPr>
                  <a:defRPr/>
                </a:pPr>
                <a:endParaRPr lang="en-US" sz="1600" kern="0">
                  <a:solidFill>
                    <a:sysClr val="windowText" lastClr="000000"/>
                  </a:solidFill>
                </a:endParaRPr>
              </a:p>
            </p:txBody>
          </p:sp>
          <p:sp>
            <p:nvSpPr>
              <p:cNvPr id="89" name="Freeform 7"/>
              <p:cNvSpPr>
                <a:spLocks/>
              </p:cNvSpPr>
              <p:nvPr/>
            </p:nvSpPr>
            <p:spPr bwMode="auto">
              <a:xfrm>
                <a:off x="1216025" y="-5897563"/>
                <a:ext cx="9756775" cy="5776913"/>
              </a:xfrm>
              <a:custGeom>
                <a:avLst/>
                <a:gdLst/>
                <a:ahLst/>
                <a:cxnLst>
                  <a:cxn ang="0">
                    <a:pos x="988" y="372"/>
                  </a:cxn>
                  <a:cxn ang="0">
                    <a:pos x="1538" y="0"/>
                  </a:cxn>
                  <a:cxn ang="0">
                    <a:pos x="2112" y="671"/>
                  </a:cxn>
                  <a:cxn ang="0">
                    <a:pos x="2331" y="880"/>
                  </a:cxn>
                  <a:cxn ang="0">
                    <a:pos x="2602" y="1207"/>
                  </a:cxn>
                  <a:cxn ang="0">
                    <a:pos x="2188" y="1541"/>
                  </a:cxn>
                  <a:cxn ang="0">
                    <a:pos x="362" y="1541"/>
                  </a:cxn>
                  <a:cxn ang="0">
                    <a:pos x="0" y="1113"/>
                  </a:cxn>
                  <a:cxn ang="0">
                    <a:pos x="477" y="675"/>
                  </a:cxn>
                  <a:cxn ang="0">
                    <a:pos x="595" y="368"/>
                  </a:cxn>
                  <a:cxn ang="0">
                    <a:pos x="988" y="372"/>
                  </a:cxn>
                </a:cxnLst>
                <a:rect l="0" t="0" r="r" b="b"/>
                <a:pathLst>
                  <a:path w="2602" h="1541">
                    <a:moveTo>
                      <a:pt x="988" y="372"/>
                    </a:moveTo>
                    <a:cubicBezTo>
                      <a:pt x="988" y="372"/>
                      <a:pt x="1009" y="0"/>
                      <a:pt x="1538" y="0"/>
                    </a:cubicBezTo>
                    <a:cubicBezTo>
                      <a:pt x="2066" y="0"/>
                      <a:pt x="2171" y="410"/>
                      <a:pt x="2112" y="671"/>
                    </a:cubicBezTo>
                    <a:cubicBezTo>
                      <a:pt x="2112" y="671"/>
                      <a:pt x="2362" y="650"/>
                      <a:pt x="2331" y="880"/>
                    </a:cubicBezTo>
                    <a:cubicBezTo>
                      <a:pt x="2331" y="880"/>
                      <a:pt x="2602" y="918"/>
                      <a:pt x="2602" y="1207"/>
                    </a:cubicBezTo>
                    <a:cubicBezTo>
                      <a:pt x="2602" y="1495"/>
                      <a:pt x="2352" y="1541"/>
                      <a:pt x="2188" y="1541"/>
                    </a:cubicBezTo>
                    <a:cubicBezTo>
                      <a:pt x="2025" y="1541"/>
                      <a:pt x="362" y="1541"/>
                      <a:pt x="362" y="1541"/>
                    </a:cubicBezTo>
                    <a:cubicBezTo>
                      <a:pt x="362" y="1541"/>
                      <a:pt x="0" y="1502"/>
                      <a:pt x="0" y="1113"/>
                    </a:cubicBezTo>
                    <a:cubicBezTo>
                      <a:pt x="0" y="723"/>
                      <a:pt x="310" y="675"/>
                      <a:pt x="477" y="675"/>
                    </a:cubicBezTo>
                    <a:cubicBezTo>
                      <a:pt x="477" y="675"/>
                      <a:pt x="421" y="480"/>
                      <a:pt x="595" y="368"/>
                    </a:cubicBezTo>
                    <a:cubicBezTo>
                      <a:pt x="769" y="257"/>
                      <a:pt x="988" y="372"/>
                      <a:pt x="988" y="372"/>
                    </a:cubicBezTo>
                    <a:close/>
                  </a:path>
                </a:pathLst>
              </a:custGeom>
              <a:gradFill>
                <a:gsLst>
                  <a:gs pos="0">
                    <a:srgbClr val="0096D6">
                      <a:lumMod val="20000"/>
                      <a:lumOff val="80000"/>
                    </a:srgbClr>
                  </a:gs>
                  <a:gs pos="100000">
                    <a:srgbClr val="FFFFFF"/>
                  </a:gs>
                </a:gsLst>
                <a:lin ang="5400000" scaled="0"/>
              </a:gradFill>
              <a:ln w="9525">
                <a:noFill/>
                <a:round/>
                <a:headEnd/>
                <a:tailEnd/>
              </a:ln>
            </p:spPr>
            <p:txBody>
              <a:bodyPr/>
              <a:lstStyle/>
              <a:p>
                <a:pPr>
                  <a:defRPr/>
                </a:pPr>
                <a:endParaRPr lang="en-US" sz="1600" kern="0">
                  <a:solidFill>
                    <a:sysClr val="windowText" lastClr="000000"/>
                  </a:solidFill>
                </a:endParaRPr>
              </a:p>
            </p:txBody>
          </p:sp>
          <p:sp>
            <p:nvSpPr>
              <p:cNvPr id="90" name="Freeform 8"/>
              <p:cNvSpPr>
                <a:spLocks/>
              </p:cNvSpPr>
              <p:nvPr/>
            </p:nvSpPr>
            <p:spPr bwMode="auto">
              <a:xfrm>
                <a:off x="1274764" y="-2928939"/>
                <a:ext cx="9637717" cy="2749549"/>
              </a:xfrm>
              <a:custGeom>
                <a:avLst/>
                <a:gdLst/>
                <a:ahLst/>
                <a:cxnLst>
                  <a:cxn ang="0">
                    <a:pos x="174" y="667"/>
                  </a:cxn>
                  <a:cxn ang="0">
                    <a:pos x="347" y="733"/>
                  </a:cxn>
                  <a:cxn ang="0">
                    <a:pos x="2172" y="733"/>
                  </a:cxn>
                  <a:cxn ang="0">
                    <a:pos x="2570" y="415"/>
                  </a:cxn>
                  <a:cxn ang="0">
                    <a:pos x="2570" y="398"/>
                  </a:cxn>
                  <a:cxn ang="0">
                    <a:pos x="104" y="19"/>
                  </a:cxn>
                  <a:cxn ang="0">
                    <a:pos x="0" y="321"/>
                  </a:cxn>
                  <a:cxn ang="0">
                    <a:pos x="174" y="667"/>
                  </a:cxn>
                </a:cxnLst>
                <a:rect l="0" t="0" r="r" b="b"/>
                <a:pathLst>
                  <a:path w="2570" h="733">
                    <a:moveTo>
                      <a:pt x="174" y="667"/>
                    </a:moveTo>
                    <a:cubicBezTo>
                      <a:pt x="256" y="720"/>
                      <a:pt x="338" y="732"/>
                      <a:pt x="347" y="733"/>
                    </a:cubicBezTo>
                    <a:cubicBezTo>
                      <a:pt x="2172" y="733"/>
                      <a:pt x="2172" y="733"/>
                      <a:pt x="2172" y="733"/>
                    </a:cubicBezTo>
                    <a:cubicBezTo>
                      <a:pt x="2354" y="733"/>
                      <a:pt x="2570" y="677"/>
                      <a:pt x="2570" y="415"/>
                    </a:cubicBezTo>
                    <a:cubicBezTo>
                      <a:pt x="2570" y="409"/>
                      <a:pt x="2570" y="403"/>
                      <a:pt x="2570" y="398"/>
                    </a:cubicBezTo>
                    <a:cubicBezTo>
                      <a:pt x="1339" y="17"/>
                      <a:pt x="482" y="0"/>
                      <a:pt x="104" y="19"/>
                    </a:cubicBezTo>
                    <a:cubicBezTo>
                      <a:pt x="41" y="84"/>
                      <a:pt x="0" y="180"/>
                      <a:pt x="0" y="321"/>
                    </a:cubicBezTo>
                    <a:cubicBezTo>
                      <a:pt x="0" y="477"/>
                      <a:pt x="59" y="593"/>
                      <a:pt x="174" y="667"/>
                    </a:cubicBezTo>
                    <a:close/>
                  </a:path>
                </a:pathLst>
              </a:custGeom>
              <a:gradFill flip="none" rotWithShape="1">
                <a:gsLst>
                  <a:gs pos="0">
                    <a:srgbClr val="0096D6">
                      <a:lumMod val="20000"/>
                      <a:lumOff val="80000"/>
                      <a:alpha val="80000"/>
                    </a:srgbClr>
                  </a:gs>
                  <a:gs pos="50000">
                    <a:srgbClr val="0096D6">
                      <a:lumMod val="20000"/>
                      <a:lumOff val="80000"/>
                      <a:alpha val="50000"/>
                    </a:srgbClr>
                  </a:gs>
                  <a:gs pos="100000">
                    <a:srgbClr val="0096D6">
                      <a:lumMod val="20000"/>
                      <a:lumOff val="80000"/>
                      <a:alpha val="80000"/>
                    </a:srgbClr>
                  </a:gs>
                </a:gsLst>
                <a:lin ang="10800000" scaled="1"/>
                <a:tileRect/>
              </a:gradFill>
              <a:ln w="9525">
                <a:noFill/>
                <a:round/>
                <a:headEnd/>
                <a:tailEnd/>
              </a:ln>
            </p:spPr>
            <p:txBody>
              <a:bodyPr/>
              <a:lstStyle/>
              <a:p>
                <a:pPr>
                  <a:defRPr/>
                </a:pPr>
                <a:endParaRPr lang="en-US" sz="1600" kern="0">
                  <a:solidFill>
                    <a:sysClr val="windowText" lastClr="000000"/>
                  </a:solidFill>
                </a:endParaRPr>
              </a:p>
            </p:txBody>
          </p:sp>
        </p:grpSp>
        <p:sp>
          <p:nvSpPr>
            <p:cNvPr id="87" name="Text Box 150"/>
            <p:cNvSpPr txBox="1">
              <a:spLocks noChangeArrowheads="1"/>
            </p:cNvSpPr>
            <p:nvPr/>
          </p:nvSpPr>
          <p:spPr bwMode="auto">
            <a:xfrm>
              <a:off x="9807069" y="1863656"/>
              <a:ext cx="954817" cy="356283"/>
            </a:xfrm>
            <a:prstGeom prst="rect">
              <a:avLst/>
            </a:prstGeom>
            <a:noFill/>
            <a:ln w="9525">
              <a:noFill/>
              <a:miter lim="800000"/>
              <a:headEnd/>
              <a:tailEnd/>
            </a:ln>
          </p:spPr>
          <p:txBody>
            <a:bodyPr anchor="ctr">
              <a:spAutoFit/>
            </a:bodyPr>
            <a:lstStyle/>
            <a:p>
              <a:pPr algn="ctr">
                <a:buClr>
                  <a:srgbClr val="000000"/>
                </a:buClr>
                <a:buSzPct val="100000"/>
                <a:defRPr/>
              </a:pPr>
              <a:r>
                <a:rPr lang="en-US" sz="900" kern="0" dirty="0">
                  <a:solidFill>
                    <a:srgbClr val="ABDFF0">
                      <a:lumMod val="10000"/>
                    </a:srgbClr>
                  </a:solidFill>
                  <a:cs typeface="Arial" pitchFamily="34" charset="0"/>
                  <a:sym typeface="Arial" pitchFamily="34" charset="0"/>
                </a:rPr>
                <a:t> Intranet</a:t>
              </a:r>
            </a:p>
          </p:txBody>
        </p:sp>
      </p:grpSp>
      <p:grpSp>
        <p:nvGrpSpPr>
          <p:cNvPr id="670779" name="Group 91"/>
          <p:cNvGrpSpPr>
            <a:grpSpLocks/>
          </p:cNvGrpSpPr>
          <p:nvPr/>
        </p:nvGrpSpPr>
        <p:grpSpPr bwMode="auto">
          <a:xfrm>
            <a:off x="604838" y="1765300"/>
            <a:ext cx="1179512" cy="989013"/>
            <a:chOff x="851971" y="1941549"/>
            <a:chExt cx="1571874" cy="988255"/>
          </a:xfrm>
        </p:grpSpPr>
        <p:pic>
          <p:nvPicPr>
            <p:cNvPr id="93" name="Picture 34" descr="1260_side.png"/>
            <p:cNvPicPr>
              <a:picLocks noChangeAspect="1"/>
            </p:cNvPicPr>
            <p:nvPr/>
          </p:nvPicPr>
          <p:blipFill>
            <a:blip r:embed="rId3"/>
            <a:stretch>
              <a:fillRect/>
            </a:stretch>
          </p:blipFill>
          <p:spPr bwMode="auto">
            <a:xfrm>
              <a:off x="851971" y="2319084"/>
              <a:ext cx="478121" cy="277600"/>
            </a:xfrm>
            <a:prstGeom prst="rect">
              <a:avLst/>
            </a:prstGeom>
            <a:noFill/>
            <a:ln>
              <a:noFill/>
            </a:ln>
            <a:effectLst>
              <a:outerShdw blurRad="50800" dist="38100" dir="5400000" algn="t" rotWithShape="0">
                <a:prstClr val="black">
                  <a:alpha val="40000"/>
                </a:prstClr>
              </a:outerShdw>
            </a:effectLst>
          </p:spPr>
        </p:pic>
        <p:pic>
          <p:nvPicPr>
            <p:cNvPr id="94" name="Picture 34" descr="1260_side.png"/>
            <p:cNvPicPr>
              <a:picLocks noChangeAspect="1"/>
            </p:cNvPicPr>
            <p:nvPr/>
          </p:nvPicPr>
          <p:blipFill>
            <a:blip r:embed="rId3"/>
            <a:stretch>
              <a:fillRect/>
            </a:stretch>
          </p:blipFill>
          <p:spPr bwMode="auto">
            <a:xfrm>
              <a:off x="1399905" y="2652204"/>
              <a:ext cx="476006" cy="277600"/>
            </a:xfrm>
            <a:prstGeom prst="rect">
              <a:avLst/>
            </a:prstGeom>
            <a:noFill/>
            <a:ln>
              <a:noFill/>
            </a:ln>
            <a:effectLst>
              <a:outerShdw blurRad="50800" dist="38100" dir="5400000" algn="t" rotWithShape="0">
                <a:prstClr val="black">
                  <a:alpha val="40000"/>
                </a:prstClr>
              </a:outerShdw>
            </a:effectLst>
          </p:spPr>
        </p:pic>
        <p:pic>
          <p:nvPicPr>
            <p:cNvPr id="95" name="Picture 34" descr="1260_side.png"/>
            <p:cNvPicPr>
              <a:picLocks noChangeAspect="1"/>
            </p:cNvPicPr>
            <p:nvPr/>
          </p:nvPicPr>
          <p:blipFill>
            <a:blip r:embed="rId3"/>
            <a:stretch>
              <a:fillRect/>
            </a:stretch>
          </p:blipFill>
          <p:spPr bwMode="auto">
            <a:xfrm>
              <a:off x="1945724" y="2350810"/>
              <a:ext cx="478121" cy="277600"/>
            </a:xfrm>
            <a:prstGeom prst="rect">
              <a:avLst/>
            </a:prstGeom>
            <a:noFill/>
            <a:ln>
              <a:noFill/>
            </a:ln>
            <a:effectLst>
              <a:outerShdw blurRad="50800" dist="38100" dir="5400000" algn="t" rotWithShape="0">
                <a:prstClr val="black">
                  <a:alpha val="40000"/>
                </a:prstClr>
              </a:outerShdw>
            </a:effectLst>
          </p:spPr>
        </p:pic>
        <p:pic>
          <p:nvPicPr>
            <p:cNvPr id="96" name="Picture 34" descr="1260_side.png"/>
            <p:cNvPicPr>
              <a:picLocks noChangeAspect="1"/>
            </p:cNvPicPr>
            <p:nvPr/>
          </p:nvPicPr>
          <p:blipFill>
            <a:blip r:embed="rId3"/>
            <a:stretch>
              <a:fillRect/>
            </a:stretch>
          </p:blipFill>
          <p:spPr bwMode="auto">
            <a:xfrm>
              <a:off x="1395674" y="1941549"/>
              <a:ext cx="478121" cy="277600"/>
            </a:xfrm>
            <a:prstGeom prst="rect">
              <a:avLst/>
            </a:prstGeom>
            <a:noFill/>
            <a:ln>
              <a:noFill/>
            </a:ln>
            <a:effectLst>
              <a:outerShdw blurRad="50800" dist="38100" dir="5400000" algn="t" rotWithShape="0">
                <a:prstClr val="black">
                  <a:alpha val="40000"/>
                </a:prstClr>
              </a:outerShdw>
            </a:effectLst>
          </p:spPr>
        </p:pic>
      </p:grpSp>
      <p:sp>
        <p:nvSpPr>
          <p:cNvPr id="77" name="Rectangle 55"/>
          <p:cNvSpPr>
            <a:spLocks noGrp="1" noChangeArrowheads="1"/>
          </p:cNvSpPr>
          <p:nvPr>
            <p:ph type="title"/>
          </p:nvPr>
        </p:nvSpPr>
        <p:spPr>
          <a:xfrm>
            <a:off x="363538" y="404812"/>
            <a:ext cx="8583612" cy="962025"/>
          </a:xfrm>
        </p:spPr>
        <p:txBody>
          <a:bodyPr>
            <a:normAutofit/>
          </a:bodyPr>
          <a:lstStyle/>
          <a:p>
            <a:pPr eaLnBrk="1" fontAlgn="auto" hangingPunct="1">
              <a:spcAft>
                <a:spcPts val="0"/>
              </a:spcAft>
              <a:defRPr/>
            </a:pPr>
            <a:r>
              <a:rPr lang="en-US" dirty="0" smtClean="0">
                <a:solidFill>
                  <a:schemeClr val="bg2">
                    <a:lumMod val="50000"/>
                  </a:schemeClr>
                </a:solidFill>
              </a:rPr>
              <a:t>The Most Architectural Options</a:t>
            </a:r>
            <a:br>
              <a:rPr lang="en-US" dirty="0" smtClean="0">
                <a:solidFill>
                  <a:schemeClr val="bg2">
                    <a:lumMod val="50000"/>
                  </a:schemeClr>
                </a:solidFill>
              </a:rPr>
            </a:br>
            <a:r>
              <a:rPr lang="en-US" sz="2200" dirty="0" smtClean="0">
                <a:solidFill>
                  <a:schemeClr val="bg2">
                    <a:lumMod val="50000"/>
                  </a:schemeClr>
                </a:solidFill>
              </a:rPr>
              <a:t>Deployment Flexibility </a:t>
            </a:r>
            <a:endParaRPr sz="2200" dirty="0" smtClean="0">
              <a:solidFill>
                <a:schemeClr val="bg2">
                  <a:lumMod val="50000"/>
                </a:schemeClr>
              </a:solidFill>
            </a:endParaRPr>
          </a:p>
        </p:txBody>
      </p:sp>
      <p:sp>
        <p:nvSpPr>
          <p:cNvPr id="2" name="Rounded Rectangle 1"/>
          <p:cNvSpPr/>
          <p:nvPr/>
        </p:nvSpPr>
        <p:spPr>
          <a:xfrm>
            <a:off x="2035175" y="1371600"/>
            <a:ext cx="1722438" cy="5136078"/>
          </a:xfrm>
          <a:prstGeom prst="roundRect">
            <a:avLst/>
          </a:prstGeom>
          <a:noFill/>
          <a:ln>
            <a:solidFill>
              <a:srgbClr val="FF0000"/>
            </a:solid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 name="Rounded Rectangle 77"/>
          <p:cNvSpPr/>
          <p:nvPr/>
        </p:nvSpPr>
        <p:spPr>
          <a:xfrm>
            <a:off x="5538582" y="1371600"/>
            <a:ext cx="1722438" cy="5136078"/>
          </a:xfrm>
          <a:prstGeom prst="roundRect">
            <a:avLst/>
          </a:prstGeom>
          <a:noFill/>
          <a:ln>
            <a:solidFill>
              <a:srgbClr val="FF0000"/>
            </a:solid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3831051" y="1366838"/>
            <a:ext cx="1637887" cy="5136078"/>
          </a:xfrm>
          <a:prstGeom prst="roundRect">
            <a:avLst/>
          </a:prstGeom>
          <a:noFill/>
          <a:ln>
            <a:solidFill>
              <a:srgbClr val="FF0000"/>
            </a:solid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 name="Group 5"/>
          <p:cNvGrpSpPr/>
          <p:nvPr/>
        </p:nvGrpSpPr>
        <p:grpSpPr>
          <a:xfrm>
            <a:off x="7261021" y="795647"/>
            <a:ext cx="1378154" cy="904566"/>
            <a:chOff x="7261021" y="795647"/>
            <a:chExt cx="1378154" cy="904566"/>
          </a:xfrm>
        </p:grpSpPr>
        <p:sp>
          <p:nvSpPr>
            <p:cNvPr id="3" name="Down Arrow 2"/>
            <p:cNvSpPr/>
            <p:nvPr/>
          </p:nvSpPr>
          <p:spPr>
            <a:xfrm>
              <a:off x="7823117" y="1194795"/>
              <a:ext cx="318119" cy="505418"/>
            </a:xfrm>
            <a:prstGeom prst="downArrow">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ed Rectangle 4"/>
            <p:cNvSpPr/>
            <p:nvPr/>
          </p:nvSpPr>
          <p:spPr>
            <a:xfrm>
              <a:off x="7261021" y="795647"/>
              <a:ext cx="1378154" cy="399148"/>
            </a:xfrm>
            <a:prstGeom prst="roundRect">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802.11ac</a:t>
              </a:r>
            </a:p>
          </p:txBody>
        </p:sp>
      </p:grpSp>
      <p:grpSp>
        <p:nvGrpSpPr>
          <p:cNvPr id="85" name="Group 84"/>
          <p:cNvGrpSpPr/>
          <p:nvPr/>
        </p:nvGrpSpPr>
        <p:grpSpPr>
          <a:xfrm>
            <a:off x="2235098" y="888671"/>
            <a:ext cx="1378154" cy="904566"/>
            <a:chOff x="7261021" y="795647"/>
            <a:chExt cx="1378154" cy="904566"/>
          </a:xfrm>
        </p:grpSpPr>
        <p:sp>
          <p:nvSpPr>
            <p:cNvPr id="91" name="Down Arrow 90"/>
            <p:cNvSpPr/>
            <p:nvPr/>
          </p:nvSpPr>
          <p:spPr>
            <a:xfrm>
              <a:off x="7823117" y="1194795"/>
              <a:ext cx="318119" cy="505418"/>
            </a:xfrm>
            <a:prstGeom prst="downArrow">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2" name="Rounded Rectangle 91"/>
            <p:cNvSpPr/>
            <p:nvPr/>
          </p:nvSpPr>
          <p:spPr>
            <a:xfrm>
              <a:off x="7261021" y="795647"/>
              <a:ext cx="1378154" cy="399148"/>
            </a:xfrm>
            <a:prstGeom prst="roundRect">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802.11ac</a:t>
              </a:r>
            </a:p>
          </p:txBody>
        </p:sp>
      </p:grpSp>
    </p:spTree>
    <p:extLst>
      <p:ext uri="{BB962C8B-B14F-4D97-AF65-F5344CB8AC3E}">
        <p14:creationId xmlns:p14="http://schemas.microsoft.com/office/powerpoint/2010/main" val="84089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7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8" grpId="0" animBg="1"/>
      <p:bldP spid="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0" y="457200"/>
            <a:ext cx="9144000" cy="838200"/>
          </a:xfrm>
        </p:spPr>
        <p:txBody>
          <a:bodyPr/>
          <a:lstStyle/>
          <a:p>
            <a:r>
              <a:rPr lang="en-US" dirty="0" smtClean="0"/>
              <a:t>Traditional:  All Traffic To Controllers</a:t>
            </a:r>
            <a:br>
              <a:rPr lang="en-US" dirty="0" smtClean="0"/>
            </a:br>
            <a:r>
              <a:rPr lang="en-US" sz="2000" dirty="0" err="1" smtClean="0"/>
              <a:t>CAPWAP</a:t>
            </a:r>
            <a:r>
              <a:rPr lang="en-US" sz="2000" dirty="0" smtClean="0"/>
              <a:t> (formerly </a:t>
            </a:r>
            <a:r>
              <a:rPr lang="en-US" sz="2000" dirty="0" err="1" smtClean="0"/>
              <a:t>LWAPP</a:t>
            </a:r>
            <a:r>
              <a:rPr lang="en-US" sz="2000" dirty="0" smtClean="0"/>
              <a:t>)</a:t>
            </a:r>
            <a:endParaRPr lang="en-US" sz="2600" i="1" dirty="0" smtClean="0"/>
          </a:p>
        </p:txBody>
      </p:sp>
      <p:grpSp>
        <p:nvGrpSpPr>
          <p:cNvPr id="646147" name="Group 3"/>
          <p:cNvGrpSpPr>
            <a:grpSpLocks/>
          </p:cNvGrpSpPr>
          <p:nvPr/>
        </p:nvGrpSpPr>
        <p:grpSpPr bwMode="auto">
          <a:xfrm>
            <a:off x="381000" y="3985847"/>
            <a:ext cx="1611313" cy="1195754"/>
            <a:chOff x="1008" y="2112"/>
            <a:chExt cx="1063" cy="816"/>
          </a:xfrm>
        </p:grpSpPr>
        <p:sp>
          <p:nvSpPr>
            <p:cNvPr id="646180" name="Line 4"/>
            <p:cNvSpPr>
              <a:spLocks noChangeShapeType="1"/>
            </p:cNvSpPr>
            <p:nvPr/>
          </p:nvSpPr>
          <p:spPr bwMode="auto">
            <a:xfrm rot="20609754" flipV="1">
              <a:off x="1008" y="2298"/>
              <a:ext cx="480" cy="444"/>
            </a:xfrm>
            <a:prstGeom prst="line">
              <a:avLst/>
            </a:prstGeom>
            <a:noFill/>
            <a:ln w="9525">
              <a:solidFill>
                <a:schemeClr val="accent2"/>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sp>
          <p:nvSpPr>
            <p:cNvPr id="646181" name="Line 5"/>
            <p:cNvSpPr>
              <a:spLocks noChangeShapeType="1"/>
            </p:cNvSpPr>
            <p:nvPr/>
          </p:nvSpPr>
          <p:spPr bwMode="auto">
            <a:xfrm flipH="1" flipV="1">
              <a:off x="1783" y="2112"/>
              <a:ext cx="288" cy="672"/>
            </a:xfrm>
            <a:prstGeom prst="line">
              <a:avLst/>
            </a:prstGeom>
            <a:noFill/>
            <a:ln w="9525">
              <a:solidFill>
                <a:schemeClr val="accent2"/>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sp>
          <p:nvSpPr>
            <p:cNvPr id="646183" name="Oval 7"/>
            <p:cNvSpPr>
              <a:spLocks noChangeArrowheads="1"/>
            </p:cNvSpPr>
            <p:nvPr/>
          </p:nvSpPr>
          <p:spPr bwMode="auto">
            <a:xfrm>
              <a:off x="1063" y="2736"/>
              <a:ext cx="1008" cy="192"/>
            </a:xfrm>
            <a:prstGeom prst="ellipse">
              <a:avLst/>
            </a:prstGeom>
            <a:solidFill>
              <a:srgbClr val="FFFF99">
                <a:alpha val="87842"/>
              </a:srgbClr>
            </a:solidFill>
            <a:ln w="9525" algn="ctr">
              <a:solidFill>
                <a:schemeClr val="tx1"/>
              </a:solidFill>
              <a:round/>
              <a:headEnd/>
              <a:tailEnd/>
            </a:ln>
          </p:spPr>
          <p:txBody>
            <a:bodyPr wrap="none" lIns="82124" tIns="41061" rIns="82124" bIns="41061" anchor="ctr"/>
            <a:lstStyle/>
            <a:p>
              <a:endParaRPr lang="en-US"/>
            </a:p>
          </p:txBody>
        </p:sp>
      </p:grpSp>
      <p:grpSp>
        <p:nvGrpSpPr>
          <p:cNvPr id="646148" name="Group 9"/>
          <p:cNvGrpSpPr>
            <a:grpSpLocks/>
          </p:cNvGrpSpPr>
          <p:nvPr/>
        </p:nvGrpSpPr>
        <p:grpSpPr bwMode="auto">
          <a:xfrm>
            <a:off x="457200" y="5410200"/>
            <a:ext cx="1685925" cy="1328738"/>
            <a:chOff x="2880" y="2928"/>
            <a:chExt cx="1062" cy="837"/>
          </a:xfrm>
        </p:grpSpPr>
        <p:pic>
          <p:nvPicPr>
            <p:cNvPr id="64617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8241">
              <a:off x="2880" y="3168"/>
              <a:ext cx="40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77" name="Picture 11" descr="Laptop Lite"/>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gray">
            <a:xfrm>
              <a:off x="3216" y="3312"/>
              <a:ext cx="448" cy="453"/>
            </a:xfrm>
            <a:prstGeom prst="rect">
              <a:avLst/>
            </a:prstGeom>
            <a:noFill/>
            <a:ln>
              <a:noFill/>
            </a:ln>
            <a:effectLst>
              <a:outerShdw dist="28398" dir="6993903" algn="ctr" rotWithShape="0">
                <a:srgbClr val="31427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4617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85250">
              <a:off x="3534" y="3186"/>
              <a:ext cx="40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79" name="Oval 13"/>
            <p:cNvSpPr>
              <a:spLocks noChangeArrowheads="1"/>
            </p:cNvSpPr>
            <p:nvPr/>
          </p:nvSpPr>
          <p:spPr bwMode="auto">
            <a:xfrm>
              <a:off x="2887" y="2928"/>
              <a:ext cx="1008" cy="192"/>
            </a:xfrm>
            <a:prstGeom prst="ellipse">
              <a:avLst/>
            </a:prstGeom>
            <a:solidFill>
              <a:srgbClr val="FFFF99">
                <a:alpha val="87842"/>
              </a:srgbClr>
            </a:solidFill>
            <a:ln w="9525" algn="ctr">
              <a:solidFill>
                <a:schemeClr val="tx1"/>
              </a:solidFill>
              <a:round/>
              <a:headEnd/>
              <a:tailEnd/>
            </a:ln>
          </p:spPr>
          <p:txBody>
            <a:bodyPr wrap="none" lIns="82124" tIns="41061" rIns="82124" bIns="41061" anchor="ctr"/>
            <a:lstStyle/>
            <a:p>
              <a:endParaRPr lang="en-US"/>
            </a:p>
          </p:txBody>
        </p:sp>
      </p:grpSp>
      <p:grpSp>
        <p:nvGrpSpPr>
          <p:cNvPr id="646149" name="Group 15"/>
          <p:cNvGrpSpPr>
            <a:grpSpLocks/>
          </p:cNvGrpSpPr>
          <p:nvPr/>
        </p:nvGrpSpPr>
        <p:grpSpPr bwMode="auto">
          <a:xfrm>
            <a:off x="2438400" y="3985847"/>
            <a:ext cx="1611313" cy="1195754"/>
            <a:chOff x="1008" y="2112"/>
            <a:chExt cx="1063" cy="816"/>
          </a:xfrm>
        </p:grpSpPr>
        <p:sp>
          <p:nvSpPr>
            <p:cNvPr id="646172" name="Line 16"/>
            <p:cNvSpPr>
              <a:spLocks noChangeShapeType="1"/>
            </p:cNvSpPr>
            <p:nvPr/>
          </p:nvSpPr>
          <p:spPr bwMode="auto">
            <a:xfrm rot="20609754" flipV="1">
              <a:off x="1008" y="2298"/>
              <a:ext cx="480" cy="444"/>
            </a:xfrm>
            <a:prstGeom prst="line">
              <a:avLst/>
            </a:prstGeom>
            <a:noFill/>
            <a:ln w="9525">
              <a:solidFill>
                <a:schemeClr val="accent2"/>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sp>
          <p:nvSpPr>
            <p:cNvPr id="646173" name="Line 17"/>
            <p:cNvSpPr>
              <a:spLocks noChangeShapeType="1"/>
            </p:cNvSpPr>
            <p:nvPr/>
          </p:nvSpPr>
          <p:spPr bwMode="auto">
            <a:xfrm flipH="1" flipV="1">
              <a:off x="1783" y="2112"/>
              <a:ext cx="288" cy="672"/>
            </a:xfrm>
            <a:prstGeom prst="line">
              <a:avLst/>
            </a:prstGeom>
            <a:noFill/>
            <a:ln w="9525">
              <a:solidFill>
                <a:schemeClr val="accent2"/>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sp>
          <p:nvSpPr>
            <p:cNvPr id="646175" name="Oval 19"/>
            <p:cNvSpPr>
              <a:spLocks noChangeArrowheads="1"/>
            </p:cNvSpPr>
            <p:nvPr/>
          </p:nvSpPr>
          <p:spPr bwMode="auto">
            <a:xfrm>
              <a:off x="1063" y="2736"/>
              <a:ext cx="1008" cy="192"/>
            </a:xfrm>
            <a:prstGeom prst="ellipse">
              <a:avLst/>
            </a:prstGeom>
            <a:solidFill>
              <a:srgbClr val="FFFF99">
                <a:alpha val="87842"/>
              </a:srgbClr>
            </a:solidFill>
            <a:ln w="9525" algn="ctr">
              <a:solidFill>
                <a:schemeClr val="tx1"/>
              </a:solidFill>
              <a:round/>
              <a:headEnd/>
              <a:tailEnd/>
            </a:ln>
          </p:spPr>
          <p:txBody>
            <a:bodyPr wrap="none" lIns="82124" tIns="41061" rIns="82124" bIns="41061" anchor="ctr"/>
            <a:lstStyle/>
            <a:p>
              <a:endParaRPr lang="en-US"/>
            </a:p>
          </p:txBody>
        </p:sp>
      </p:grpSp>
      <p:grpSp>
        <p:nvGrpSpPr>
          <p:cNvPr id="646150" name="Group 21"/>
          <p:cNvGrpSpPr>
            <a:grpSpLocks/>
          </p:cNvGrpSpPr>
          <p:nvPr/>
        </p:nvGrpSpPr>
        <p:grpSpPr bwMode="auto">
          <a:xfrm>
            <a:off x="4572000" y="3985847"/>
            <a:ext cx="1611313" cy="1195754"/>
            <a:chOff x="1008" y="2112"/>
            <a:chExt cx="1063" cy="816"/>
          </a:xfrm>
        </p:grpSpPr>
        <p:sp>
          <p:nvSpPr>
            <p:cNvPr id="646168" name="Line 22"/>
            <p:cNvSpPr>
              <a:spLocks noChangeShapeType="1"/>
            </p:cNvSpPr>
            <p:nvPr/>
          </p:nvSpPr>
          <p:spPr bwMode="auto">
            <a:xfrm rot="20609754" flipV="1">
              <a:off x="1008" y="2298"/>
              <a:ext cx="480" cy="444"/>
            </a:xfrm>
            <a:prstGeom prst="line">
              <a:avLst/>
            </a:prstGeom>
            <a:noFill/>
            <a:ln w="9525">
              <a:solidFill>
                <a:schemeClr val="accent2"/>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sp>
          <p:nvSpPr>
            <p:cNvPr id="646169" name="Line 23"/>
            <p:cNvSpPr>
              <a:spLocks noChangeShapeType="1"/>
            </p:cNvSpPr>
            <p:nvPr/>
          </p:nvSpPr>
          <p:spPr bwMode="auto">
            <a:xfrm flipH="1" flipV="1">
              <a:off x="1783" y="2112"/>
              <a:ext cx="288" cy="672"/>
            </a:xfrm>
            <a:prstGeom prst="line">
              <a:avLst/>
            </a:prstGeom>
            <a:noFill/>
            <a:ln w="9525">
              <a:solidFill>
                <a:schemeClr val="accent2"/>
              </a:solidFill>
              <a:prstDash val="sysDot"/>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sp>
          <p:nvSpPr>
            <p:cNvPr id="646171" name="Oval 25"/>
            <p:cNvSpPr>
              <a:spLocks noChangeArrowheads="1"/>
            </p:cNvSpPr>
            <p:nvPr/>
          </p:nvSpPr>
          <p:spPr bwMode="auto">
            <a:xfrm>
              <a:off x="1063" y="2736"/>
              <a:ext cx="1008" cy="192"/>
            </a:xfrm>
            <a:prstGeom prst="ellipse">
              <a:avLst/>
            </a:prstGeom>
            <a:solidFill>
              <a:srgbClr val="FFFF99">
                <a:alpha val="87842"/>
              </a:srgbClr>
            </a:solidFill>
            <a:ln w="9525" algn="ctr">
              <a:solidFill>
                <a:schemeClr val="tx1"/>
              </a:solidFill>
              <a:round/>
              <a:headEnd/>
              <a:tailEnd/>
            </a:ln>
          </p:spPr>
          <p:txBody>
            <a:bodyPr wrap="none" lIns="82124" tIns="41061" rIns="82124" bIns="41061" anchor="ctr"/>
            <a:lstStyle/>
            <a:p>
              <a:endParaRPr lang="en-US"/>
            </a:p>
          </p:txBody>
        </p:sp>
      </p:grpSp>
      <p:grpSp>
        <p:nvGrpSpPr>
          <p:cNvPr id="646151" name="Group 27"/>
          <p:cNvGrpSpPr>
            <a:grpSpLocks/>
          </p:cNvGrpSpPr>
          <p:nvPr/>
        </p:nvGrpSpPr>
        <p:grpSpPr bwMode="auto">
          <a:xfrm>
            <a:off x="4679950" y="5334000"/>
            <a:ext cx="1685925" cy="1328738"/>
            <a:chOff x="2880" y="2928"/>
            <a:chExt cx="1062" cy="837"/>
          </a:xfrm>
        </p:grpSpPr>
        <p:pic>
          <p:nvPicPr>
            <p:cNvPr id="646164"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8241">
              <a:off x="2880" y="3168"/>
              <a:ext cx="40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65" name="Picture 29" descr="Laptop Lite"/>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gray">
            <a:xfrm>
              <a:off x="3216" y="3312"/>
              <a:ext cx="448" cy="453"/>
            </a:xfrm>
            <a:prstGeom prst="rect">
              <a:avLst/>
            </a:prstGeom>
            <a:noFill/>
            <a:ln>
              <a:noFill/>
            </a:ln>
            <a:effectLst>
              <a:outerShdw dist="28398" dir="6993903" algn="ctr" rotWithShape="0">
                <a:srgbClr val="31427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4616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85250">
              <a:off x="3534" y="3186"/>
              <a:ext cx="408"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67" name="Oval 31"/>
            <p:cNvSpPr>
              <a:spLocks noChangeArrowheads="1"/>
            </p:cNvSpPr>
            <p:nvPr/>
          </p:nvSpPr>
          <p:spPr bwMode="auto">
            <a:xfrm>
              <a:off x="2887" y="2928"/>
              <a:ext cx="1008" cy="192"/>
            </a:xfrm>
            <a:prstGeom prst="ellipse">
              <a:avLst/>
            </a:prstGeom>
            <a:solidFill>
              <a:srgbClr val="FFFF99">
                <a:alpha val="87842"/>
              </a:srgbClr>
            </a:solidFill>
            <a:ln w="9525" algn="ctr">
              <a:solidFill>
                <a:schemeClr val="tx1"/>
              </a:solidFill>
              <a:round/>
              <a:headEnd/>
              <a:tailEnd/>
            </a:ln>
          </p:spPr>
          <p:txBody>
            <a:bodyPr wrap="none" lIns="82124" tIns="41061" rIns="82124" bIns="41061" anchor="ctr"/>
            <a:lstStyle/>
            <a:p>
              <a:endParaRPr lang="en-US"/>
            </a:p>
          </p:txBody>
        </p:sp>
      </p:grpSp>
      <p:sp>
        <p:nvSpPr>
          <p:cNvPr id="646152" name="Line 33"/>
          <p:cNvSpPr>
            <a:spLocks noChangeShapeType="1"/>
          </p:cNvSpPr>
          <p:nvPr/>
        </p:nvSpPr>
        <p:spPr bwMode="auto">
          <a:xfrm flipH="1">
            <a:off x="1520771" y="2819400"/>
            <a:ext cx="1222429" cy="609600"/>
          </a:xfrm>
          <a:prstGeom prst="line">
            <a:avLst/>
          </a:prstGeom>
          <a:noFill/>
          <a:ln w="25400">
            <a:solidFill>
              <a:srgbClr val="E5AF00"/>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646153" name="Cloud"/>
          <p:cNvSpPr>
            <a:spLocks noChangeAspect="1" noEditPoints="1" noChangeArrowheads="1"/>
          </p:cNvSpPr>
          <p:nvPr/>
        </p:nvSpPr>
        <p:spPr bwMode="auto">
          <a:xfrm>
            <a:off x="2514600" y="1828800"/>
            <a:ext cx="2740025" cy="12144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46154" name="Text Box 35"/>
          <p:cNvSpPr txBox="1">
            <a:spLocks noChangeArrowheads="1"/>
          </p:cNvSpPr>
          <p:nvPr/>
        </p:nvSpPr>
        <p:spPr bwMode="auto">
          <a:xfrm>
            <a:off x="3200400" y="2057400"/>
            <a:ext cx="1460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algn="ctr" eaLnBrk="1" hangingPunct="1"/>
            <a:r>
              <a:rPr lang="en-US" sz="1600">
                <a:solidFill>
                  <a:srgbClr val="4D4D4D"/>
                </a:solidFill>
                <a:latin typeface="Times New Roman" pitchFamily="18" charset="0"/>
                <a:cs typeface="Arial" pitchFamily="34" charset="0"/>
              </a:rPr>
              <a:t>Switch/Routed</a:t>
            </a:r>
          </a:p>
          <a:p>
            <a:pPr algn="ctr" eaLnBrk="1" hangingPunct="1"/>
            <a:r>
              <a:rPr lang="en-US" sz="1600">
                <a:solidFill>
                  <a:srgbClr val="4D4D4D"/>
                </a:solidFill>
                <a:latin typeface="Times New Roman" pitchFamily="18" charset="0"/>
                <a:cs typeface="Arial" pitchFamily="34" charset="0"/>
              </a:rPr>
              <a:t>Network</a:t>
            </a:r>
          </a:p>
        </p:txBody>
      </p:sp>
      <p:sp>
        <p:nvSpPr>
          <p:cNvPr id="646155" name="Rectangle 36"/>
          <p:cNvSpPr>
            <a:spLocks noChangeArrowheads="1"/>
          </p:cNvSpPr>
          <p:nvPr/>
        </p:nvSpPr>
        <p:spPr bwMode="auto">
          <a:xfrm>
            <a:off x="5759450" y="1676400"/>
            <a:ext cx="2519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sz="1600">
                <a:solidFill>
                  <a:schemeClr val="accent2"/>
                </a:solidFill>
              </a:rPr>
              <a:t>WLAN Controller</a:t>
            </a:r>
          </a:p>
        </p:txBody>
      </p:sp>
      <p:pic>
        <p:nvPicPr>
          <p:cNvPr id="646156" name="Picture 37" descr="440_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133600"/>
            <a:ext cx="21796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57" name="Line 38"/>
          <p:cNvSpPr>
            <a:spLocks noChangeShapeType="1"/>
          </p:cNvSpPr>
          <p:nvPr/>
        </p:nvSpPr>
        <p:spPr bwMode="auto">
          <a:xfrm flipH="1">
            <a:off x="3505200" y="3048000"/>
            <a:ext cx="381000" cy="381000"/>
          </a:xfrm>
          <a:prstGeom prst="line">
            <a:avLst/>
          </a:prstGeom>
          <a:noFill/>
          <a:ln w="25400">
            <a:solidFill>
              <a:srgbClr val="E5AF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46158" name="Line 39"/>
          <p:cNvSpPr>
            <a:spLocks noChangeShapeType="1"/>
          </p:cNvSpPr>
          <p:nvPr/>
        </p:nvSpPr>
        <p:spPr bwMode="auto">
          <a:xfrm flipH="1">
            <a:off x="5181600" y="2286000"/>
            <a:ext cx="838200" cy="0"/>
          </a:xfrm>
          <a:prstGeom prst="line">
            <a:avLst/>
          </a:prstGeom>
          <a:noFill/>
          <a:ln w="25400">
            <a:solidFill>
              <a:srgbClr val="E5AF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46159" name="Line 40"/>
          <p:cNvSpPr>
            <a:spLocks noChangeShapeType="1"/>
          </p:cNvSpPr>
          <p:nvPr/>
        </p:nvSpPr>
        <p:spPr bwMode="auto">
          <a:xfrm>
            <a:off x="4800600" y="2895600"/>
            <a:ext cx="457200" cy="609600"/>
          </a:xfrm>
          <a:prstGeom prst="line">
            <a:avLst/>
          </a:prstGeom>
          <a:noFill/>
          <a:ln w="25400">
            <a:solidFill>
              <a:srgbClr val="E5AF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pic>
        <p:nvPicPr>
          <p:cNvPr id="64616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0538" y="2924175"/>
            <a:ext cx="2195512"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46161" name="Line 42"/>
          <p:cNvSpPr>
            <a:spLocks noChangeShapeType="1"/>
          </p:cNvSpPr>
          <p:nvPr/>
        </p:nvSpPr>
        <p:spPr bwMode="auto">
          <a:xfrm>
            <a:off x="8027988" y="2349500"/>
            <a:ext cx="457200" cy="6096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spAutoFit/>
          </a:bodyPr>
          <a:lstStyle/>
          <a:p>
            <a:endParaRPr lang="en-US"/>
          </a:p>
        </p:txBody>
      </p:sp>
      <p:sp>
        <p:nvSpPr>
          <p:cNvPr id="646162" name="Rectangle 43"/>
          <p:cNvSpPr>
            <a:spLocks noChangeArrowheads="1"/>
          </p:cNvSpPr>
          <p:nvPr/>
        </p:nvSpPr>
        <p:spPr bwMode="auto">
          <a:xfrm>
            <a:off x="6156325" y="4041775"/>
            <a:ext cx="2951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accent2"/>
                </a:solidFill>
              </a:rPr>
              <a:t>Wireless LAN Mgmt Console</a:t>
            </a:r>
          </a:p>
        </p:txBody>
      </p:sp>
      <p:sp>
        <p:nvSpPr>
          <p:cNvPr id="646163" name="Rectangle 44"/>
          <p:cNvSpPr>
            <a:spLocks noChangeArrowheads="1"/>
          </p:cNvSpPr>
          <p:nvPr/>
        </p:nvSpPr>
        <p:spPr bwMode="auto">
          <a:xfrm>
            <a:off x="3532546" y="3752850"/>
            <a:ext cx="1571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solidFill>
                  <a:schemeClr val="accent2"/>
                </a:solidFill>
              </a:rPr>
              <a:t>Access Points</a:t>
            </a:r>
          </a:p>
        </p:txBody>
      </p:sp>
      <p:pic>
        <p:nvPicPr>
          <p:cNvPr id="40" name="Picture 108" descr="Larch.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58056" y="3437589"/>
            <a:ext cx="836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8" descr="Larch.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67440" y="3495770"/>
            <a:ext cx="836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8" descr="Larch.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538538"/>
            <a:ext cx="836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811833" y="2057400"/>
            <a:ext cx="5905785" cy="3417125"/>
            <a:chOff x="811833" y="2057400"/>
            <a:chExt cx="5905785" cy="3417125"/>
          </a:xfrm>
        </p:grpSpPr>
        <p:sp>
          <p:nvSpPr>
            <p:cNvPr id="2" name="Freeform 1"/>
            <p:cNvSpPr/>
            <p:nvPr/>
          </p:nvSpPr>
          <p:spPr>
            <a:xfrm>
              <a:off x="811833" y="2154623"/>
              <a:ext cx="5905785" cy="3319902"/>
            </a:xfrm>
            <a:custGeom>
              <a:avLst/>
              <a:gdLst>
                <a:gd name="connsiteX0" fmla="*/ 197570 w 5905785"/>
                <a:gd name="connsiteY0" fmla="*/ 3319902 h 3319902"/>
                <a:gd name="connsiteX1" fmla="*/ 435076 w 5905785"/>
                <a:gd name="connsiteY1" fmla="*/ 1574229 h 3319902"/>
                <a:gd name="connsiteX2" fmla="*/ 4045175 w 5905785"/>
                <a:gd name="connsiteY2" fmla="*/ 303569 h 3319902"/>
                <a:gd name="connsiteX3" fmla="*/ 5814598 w 5905785"/>
                <a:gd name="connsiteY3" fmla="*/ 30437 h 3319902"/>
                <a:gd name="connsiteX4" fmla="*/ 1337601 w 5905785"/>
                <a:gd name="connsiteY4" fmla="*/ 6686 h 3319902"/>
                <a:gd name="connsiteX5" fmla="*/ 1313850 w 5905785"/>
                <a:gd name="connsiteY5" fmla="*/ 6686 h 3319902"/>
                <a:gd name="connsiteX6" fmla="*/ 1313850 w 5905785"/>
                <a:gd name="connsiteY6" fmla="*/ 6686 h 331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785" h="3319902">
                  <a:moveTo>
                    <a:pt x="197570" y="3319902"/>
                  </a:moveTo>
                  <a:cubicBezTo>
                    <a:pt x="-4311" y="2698426"/>
                    <a:pt x="-206192" y="2076951"/>
                    <a:pt x="435076" y="1574229"/>
                  </a:cubicBezTo>
                  <a:cubicBezTo>
                    <a:pt x="1076344" y="1071507"/>
                    <a:pt x="3148588" y="560868"/>
                    <a:pt x="4045175" y="303569"/>
                  </a:cubicBezTo>
                  <a:cubicBezTo>
                    <a:pt x="4941762" y="46270"/>
                    <a:pt x="6265860" y="79917"/>
                    <a:pt x="5814598" y="30437"/>
                  </a:cubicBezTo>
                  <a:cubicBezTo>
                    <a:pt x="5363336" y="-19043"/>
                    <a:pt x="1337601" y="6686"/>
                    <a:pt x="1337601" y="6686"/>
                  </a:cubicBezTo>
                  <a:lnTo>
                    <a:pt x="1313850" y="6686"/>
                  </a:lnTo>
                  <a:lnTo>
                    <a:pt x="1313850" y="6686"/>
                  </a:lnTo>
                </a:path>
              </a:pathLst>
            </a:cu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2" idx="5"/>
            </p:cNvCxnSpPr>
            <p:nvPr/>
          </p:nvCxnSpPr>
          <p:spPr>
            <a:xfrm flipV="1">
              <a:off x="2125683" y="2057400"/>
              <a:ext cx="130629" cy="1039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47454" y="2161309"/>
              <a:ext cx="130629" cy="1039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82228" y="1831457"/>
            <a:ext cx="1527943" cy="646331"/>
          </a:xfrm>
          <a:prstGeom prst="rect">
            <a:avLst/>
          </a:prstGeom>
          <a:noFill/>
        </p:spPr>
        <p:txBody>
          <a:bodyPr wrap="square" rtlCol="0">
            <a:spAutoFit/>
          </a:bodyPr>
          <a:lstStyle/>
          <a:p>
            <a:r>
              <a:rPr lang="en-US" dirty="0" smtClean="0"/>
              <a:t>To Destination</a:t>
            </a:r>
            <a:endParaRPr lang="en-US" dirty="0"/>
          </a:p>
        </p:txBody>
      </p:sp>
    </p:spTree>
    <p:extLst>
      <p:ext uri="{BB962C8B-B14F-4D97-AF65-F5344CB8AC3E}">
        <p14:creationId xmlns:p14="http://schemas.microsoft.com/office/powerpoint/2010/main" val="5460506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wism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1447800"/>
            <a:ext cx="17526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771" name="Freeform 3"/>
          <p:cNvSpPr>
            <a:spLocks/>
          </p:cNvSpPr>
          <p:nvPr/>
        </p:nvSpPr>
        <p:spPr bwMode="auto">
          <a:xfrm>
            <a:off x="5168900" y="3962400"/>
            <a:ext cx="1295400" cy="609600"/>
          </a:xfrm>
          <a:custGeom>
            <a:avLst/>
            <a:gdLst>
              <a:gd name="T0" fmla="*/ 0 w 1296"/>
              <a:gd name="T1" fmla="*/ 0 h 336"/>
              <a:gd name="T2" fmla="*/ 2147483647 w 1296"/>
              <a:gd name="T3" fmla="*/ 2147483647 h 336"/>
              <a:gd name="T4" fmla="*/ 2147483647 w 1296"/>
              <a:gd name="T5" fmla="*/ 2147483647 h 336"/>
              <a:gd name="T6" fmla="*/ 2147483647 w 1296"/>
              <a:gd name="T7" fmla="*/ 2147483647 h 336"/>
              <a:gd name="T8" fmla="*/ 0 60000 65536"/>
              <a:gd name="T9" fmla="*/ 0 60000 65536"/>
              <a:gd name="T10" fmla="*/ 0 60000 65536"/>
              <a:gd name="T11" fmla="*/ 0 60000 65536"/>
              <a:gd name="T12" fmla="*/ 0 w 1296"/>
              <a:gd name="T13" fmla="*/ 0 h 336"/>
              <a:gd name="T14" fmla="*/ 1296 w 1296"/>
              <a:gd name="T15" fmla="*/ 336 h 336"/>
            </a:gdLst>
            <a:ahLst/>
            <a:cxnLst>
              <a:cxn ang="T8">
                <a:pos x="T0" y="T1"/>
              </a:cxn>
              <a:cxn ang="T9">
                <a:pos x="T2" y="T3"/>
              </a:cxn>
              <a:cxn ang="T10">
                <a:pos x="T4" y="T5"/>
              </a:cxn>
              <a:cxn ang="T11">
                <a:pos x="T6" y="T7"/>
              </a:cxn>
            </a:cxnLst>
            <a:rect l="T12" t="T13" r="T14" b="T15"/>
            <a:pathLst>
              <a:path w="1296" h="336">
                <a:moveTo>
                  <a:pt x="0" y="0"/>
                </a:moveTo>
                <a:cubicBezTo>
                  <a:pt x="364" y="56"/>
                  <a:pt x="728" y="112"/>
                  <a:pt x="816" y="144"/>
                </a:cubicBezTo>
                <a:cubicBezTo>
                  <a:pt x="904" y="176"/>
                  <a:pt x="448" y="160"/>
                  <a:pt x="528" y="192"/>
                </a:cubicBezTo>
                <a:cubicBezTo>
                  <a:pt x="608" y="224"/>
                  <a:pt x="1168" y="312"/>
                  <a:pt x="1296" y="336"/>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a:p>
        </p:txBody>
      </p:sp>
      <p:sp>
        <p:nvSpPr>
          <p:cNvPr id="672772" name="Freeform 4"/>
          <p:cNvSpPr>
            <a:spLocks/>
          </p:cNvSpPr>
          <p:nvPr/>
        </p:nvSpPr>
        <p:spPr bwMode="auto">
          <a:xfrm flipH="1">
            <a:off x="1587500" y="3962400"/>
            <a:ext cx="1905000" cy="685800"/>
          </a:xfrm>
          <a:custGeom>
            <a:avLst/>
            <a:gdLst>
              <a:gd name="T0" fmla="*/ 0 w 1296"/>
              <a:gd name="T1" fmla="*/ 0 h 336"/>
              <a:gd name="T2" fmla="*/ 2147483647 w 1296"/>
              <a:gd name="T3" fmla="*/ 2147483647 h 336"/>
              <a:gd name="T4" fmla="*/ 2147483647 w 1296"/>
              <a:gd name="T5" fmla="*/ 2147483647 h 336"/>
              <a:gd name="T6" fmla="*/ 2147483647 w 1296"/>
              <a:gd name="T7" fmla="*/ 2147483647 h 336"/>
              <a:gd name="T8" fmla="*/ 0 60000 65536"/>
              <a:gd name="T9" fmla="*/ 0 60000 65536"/>
              <a:gd name="T10" fmla="*/ 0 60000 65536"/>
              <a:gd name="T11" fmla="*/ 0 60000 65536"/>
              <a:gd name="T12" fmla="*/ 0 w 1296"/>
              <a:gd name="T13" fmla="*/ 0 h 336"/>
              <a:gd name="T14" fmla="*/ 1296 w 1296"/>
              <a:gd name="T15" fmla="*/ 336 h 336"/>
            </a:gdLst>
            <a:ahLst/>
            <a:cxnLst>
              <a:cxn ang="T8">
                <a:pos x="T0" y="T1"/>
              </a:cxn>
              <a:cxn ang="T9">
                <a:pos x="T2" y="T3"/>
              </a:cxn>
              <a:cxn ang="T10">
                <a:pos x="T4" y="T5"/>
              </a:cxn>
              <a:cxn ang="T11">
                <a:pos x="T6" y="T7"/>
              </a:cxn>
            </a:cxnLst>
            <a:rect l="T12" t="T13" r="T14" b="T15"/>
            <a:pathLst>
              <a:path w="1296" h="336">
                <a:moveTo>
                  <a:pt x="0" y="0"/>
                </a:moveTo>
                <a:cubicBezTo>
                  <a:pt x="364" y="56"/>
                  <a:pt x="728" y="112"/>
                  <a:pt x="816" y="144"/>
                </a:cubicBezTo>
                <a:cubicBezTo>
                  <a:pt x="904" y="176"/>
                  <a:pt x="448" y="160"/>
                  <a:pt x="528" y="192"/>
                </a:cubicBezTo>
                <a:cubicBezTo>
                  <a:pt x="608" y="224"/>
                  <a:pt x="1168" y="312"/>
                  <a:pt x="1296" y="336"/>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a:p>
        </p:txBody>
      </p:sp>
      <p:sp>
        <p:nvSpPr>
          <p:cNvPr id="672773" name="Line 5"/>
          <p:cNvSpPr>
            <a:spLocks noChangeShapeType="1"/>
          </p:cNvSpPr>
          <p:nvPr/>
        </p:nvSpPr>
        <p:spPr bwMode="auto">
          <a:xfrm>
            <a:off x="5854700" y="3352800"/>
            <a:ext cx="990600" cy="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774" name="Line 6"/>
          <p:cNvSpPr>
            <a:spLocks noChangeShapeType="1"/>
          </p:cNvSpPr>
          <p:nvPr/>
        </p:nvSpPr>
        <p:spPr bwMode="auto">
          <a:xfrm>
            <a:off x="5016500" y="3429000"/>
            <a:ext cx="8382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72775" name="Line 7"/>
          <p:cNvSpPr>
            <a:spLocks noChangeShapeType="1"/>
          </p:cNvSpPr>
          <p:nvPr/>
        </p:nvSpPr>
        <p:spPr bwMode="auto">
          <a:xfrm>
            <a:off x="5854700" y="2438400"/>
            <a:ext cx="914400" cy="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776" name="Oval 8"/>
          <p:cNvSpPr>
            <a:spLocks noChangeArrowheads="1"/>
          </p:cNvSpPr>
          <p:nvPr/>
        </p:nvSpPr>
        <p:spPr bwMode="auto">
          <a:xfrm>
            <a:off x="1655763" y="2220913"/>
            <a:ext cx="912812" cy="265112"/>
          </a:xfrm>
          <a:prstGeom prst="ellipse">
            <a:avLst/>
          </a:prstGeom>
          <a:solidFill>
            <a:schemeClr val="folHlink">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777" name="AutoShape 9"/>
          <p:cNvSpPr>
            <a:spLocks noChangeArrowheads="1"/>
          </p:cNvSpPr>
          <p:nvPr/>
        </p:nvSpPr>
        <p:spPr bwMode="auto">
          <a:xfrm flipV="1">
            <a:off x="1639888" y="1919288"/>
            <a:ext cx="946150" cy="4302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692 w 21600"/>
              <a:gd name="T13" fmla="*/ 5692 h 21600"/>
              <a:gd name="T14" fmla="*/ 15908 w 21600"/>
              <a:gd name="T15" fmla="*/ 15908 h 21600"/>
            </a:gdLst>
            <a:ahLst/>
            <a:cxnLst>
              <a:cxn ang="T8">
                <a:pos x="T0" y="T1"/>
              </a:cxn>
              <a:cxn ang="T9">
                <a:pos x="T2" y="T3"/>
              </a:cxn>
              <a:cxn ang="T10">
                <a:pos x="T4" y="T5"/>
              </a:cxn>
              <a:cxn ang="T11">
                <a:pos x="T6" y="T7"/>
              </a:cxn>
            </a:cxnLst>
            <a:rect l="T12" t="T13" r="T14" b="T15"/>
            <a:pathLst>
              <a:path w="21600" h="21600">
                <a:moveTo>
                  <a:pt x="0" y="0"/>
                </a:moveTo>
                <a:lnTo>
                  <a:pt x="7784" y="21600"/>
                </a:lnTo>
                <a:lnTo>
                  <a:pt x="13816" y="21600"/>
                </a:lnTo>
                <a:lnTo>
                  <a:pt x="21600" y="0"/>
                </a:lnTo>
                <a:lnTo>
                  <a:pt x="0" y="0"/>
                </a:lnTo>
                <a:close/>
              </a:path>
            </a:pathLst>
          </a:custGeom>
          <a:solidFill>
            <a:srgbClr val="F9E8B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sp>
        <p:nvSpPr>
          <p:cNvPr id="672778" name="Oval 10"/>
          <p:cNvSpPr>
            <a:spLocks noChangeArrowheads="1"/>
          </p:cNvSpPr>
          <p:nvPr/>
        </p:nvSpPr>
        <p:spPr bwMode="auto">
          <a:xfrm>
            <a:off x="1160463" y="2422525"/>
            <a:ext cx="914400" cy="265113"/>
          </a:xfrm>
          <a:prstGeom prst="ellipse">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779" name="AutoShape 11"/>
          <p:cNvSpPr>
            <a:spLocks noChangeArrowheads="1"/>
          </p:cNvSpPr>
          <p:nvPr/>
        </p:nvSpPr>
        <p:spPr bwMode="auto">
          <a:xfrm flipV="1">
            <a:off x="1162050" y="2125663"/>
            <a:ext cx="901700" cy="4302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EABFC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sp>
        <p:nvSpPr>
          <p:cNvPr id="672780" name="Oval 12"/>
          <p:cNvSpPr>
            <a:spLocks noChangeArrowheads="1"/>
          </p:cNvSpPr>
          <p:nvPr/>
        </p:nvSpPr>
        <p:spPr bwMode="auto">
          <a:xfrm>
            <a:off x="2063750" y="2463800"/>
            <a:ext cx="914400" cy="179388"/>
          </a:xfrm>
          <a:prstGeom prst="ellipse">
            <a:avLst/>
          </a:prstGeom>
          <a:solidFill>
            <a:srgbClr val="0000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781" name="AutoShape 13"/>
          <p:cNvSpPr>
            <a:spLocks noChangeArrowheads="1"/>
          </p:cNvSpPr>
          <p:nvPr/>
        </p:nvSpPr>
        <p:spPr bwMode="auto">
          <a:xfrm flipV="1">
            <a:off x="2063750" y="2119313"/>
            <a:ext cx="900113" cy="4302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B2B2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sp>
        <p:nvSpPr>
          <p:cNvPr id="672782" name="Oval 14"/>
          <p:cNvSpPr>
            <a:spLocks noChangeArrowheads="1"/>
          </p:cNvSpPr>
          <p:nvPr/>
        </p:nvSpPr>
        <p:spPr bwMode="auto">
          <a:xfrm>
            <a:off x="2501900" y="2643188"/>
            <a:ext cx="914400" cy="265112"/>
          </a:xfrm>
          <a:prstGeom prst="ellipse">
            <a:avLst/>
          </a:prstGeom>
          <a:solidFill>
            <a:schemeClr val="accent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783" name="Oval 15"/>
          <p:cNvSpPr>
            <a:spLocks noChangeArrowheads="1"/>
          </p:cNvSpPr>
          <p:nvPr/>
        </p:nvSpPr>
        <p:spPr bwMode="auto">
          <a:xfrm>
            <a:off x="1641475" y="2647950"/>
            <a:ext cx="914400" cy="266700"/>
          </a:xfrm>
          <a:prstGeom prst="ellipse">
            <a:avLst/>
          </a:prstGeom>
          <a:solidFill>
            <a:schemeClr val="folHlink">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784" name="Oval 16"/>
          <p:cNvSpPr>
            <a:spLocks noChangeArrowheads="1"/>
          </p:cNvSpPr>
          <p:nvPr/>
        </p:nvSpPr>
        <p:spPr bwMode="auto">
          <a:xfrm>
            <a:off x="749300" y="2690813"/>
            <a:ext cx="914400" cy="179387"/>
          </a:xfrm>
          <a:prstGeom prst="ellipse">
            <a:avLst/>
          </a:prstGeom>
          <a:solidFill>
            <a:srgbClr val="0000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785" name="AutoShape 17"/>
          <p:cNvSpPr>
            <a:spLocks noChangeArrowheads="1"/>
          </p:cNvSpPr>
          <p:nvPr/>
        </p:nvSpPr>
        <p:spPr bwMode="auto">
          <a:xfrm flipV="1">
            <a:off x="1624013" y="2346325"/>
            <a:ext cx="949325" cy="4302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692 w 21600"/>
              <a:gd name="T13" fmla="*/ 5692 h 21600"/>
              <a:gd name="T14" fmla="*/ 15908 w 21600"/>
              <a:gd name="T15" fmla="*/ 15908 h 21600"/>
            </a:gdLst>
            <a:ahLst/>
            <a:cxnLst>
              <a:cxn ang="T8">
                <a:pos x="T0" y="T1"/>
              </a:cxn>
              <a:cxn ang="T9">
                <a:pos x="T2" y="T3"/>
              </a:cxn>
              <a:cxn ang="T10">
                <a:pos x="T4" y="T5"/>
              </a:cxn>
              <a:cxn ang="T11">
                <a:pos x="T6" y="T7"/>
              </a:cxn>
            </a:cxnLst>
            <a:rect l="T12" t="T13" r="T14" b="T15"/>
            <a:pathLst>
              <a:path w="21600" h="21600">
                <a:moveTo>
                  <a:pt x="0" y="0"/>
                </a:moveTo>
                <a:lnTo>
                  <a:pt x="7784" y="21600"/>
                </a:lnTo>
                <a:lnTo>
                  <a:pt x="13816" y="21600"/>
                </a:lnTo>
                <a:lnTo>
                  <a:pt x="21600" y="0"/>
                </a:lnTo>
                <a:lnTo>
                  <a:pt x="0" y="0"/>
                </a:lnTo>
                <a:close/>
              </a:path>
            </a:pathLst>
          </a:custGeom>
          <a:solidFill>
            <a:srgbClr val="F9E8B6">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sp>
        <p:nvSpPr>
          <p:cNvPr id="672786" name="AutoShape 18"/>
          <p:cNvSpPr>
            <a:spLocks noChangeArrowheads="1"/>
          </p:cNvSpPr>
          <p:nvPr/>
        </p:nvSpPr>
        <p:spPr bwMode="auto">
          <a:xfrm flipV="1">
            <a:off x="2503488" y="2346325"/>
            <a:ext cx="901700" cy="4302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EABFC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sp>
        <p:nvSpPr>
          <p:cNvPr id="672787" name="AutoShape 19"/>
          <p:cNvSpPr>
            <a:spLocks noChangeArrowheads="1"/>
          </p:cNvSpPr>
          <p:nvPr/>
        </p:nvSpPr>
        <p:spPr bwMode="auto">
          <a:xfrm flipV="1">
            <a:off x="749300" y="2346325"/>
            <a:ext cx="900113" cy="4302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B2B2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sp>
        <p:nvSpPr>
          <p:cNvPr id="672788" name="Oval 20"/>
          <p:cNvSpPr>
            <a:spLocks noChangeArrowheads="1"/>
          </p:cNvSpPr>
          <p:nvPr/>
        </p:nvSpPr>
        <p:spPr bwMode="auto">
          <a:xfrm>
            <a:off x="1127125" y="2855913"/>
            <a:ext cx="914400" cy="265112"/>
          </a:xfrm>
          <a:prstGeom prst="ellipse">
            <a:avLst/>
          </a:pr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789" name="AutoShape 21"/>
          <p:cNvSpPr>
            <a:spLocks noChangeArrowheads="1"/>
          </p:cNvSpPr>
          <p:nvPr/>
        </p:nvSpPr>
        <p:spPr bwMode="auto">
          <a:xfrm flipV="1">
            <a:off x="1128713" y="2560638"/>
            <a:ext cx="901700" cy="4302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EABFC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grpSp>
        <p:nvGrpSpPr>
          <p:cNvPr id="672790" name="Group 22"/>
          <p:cNvGrpSpPr>
            <a:grpSpLocks/>
          </p:cNvGrpSpPr>
          <p:nvPr/>
        </p:nvGrpSpPr>
        <p:grpSpPr bwMode="auto">
          <a:xfrm rot="-1601495">
            <a:off x="1582738" y="2395538"/>
            <a:ext cx="503237" cy="71437"/>
            <a:chOff x="2990" y="1301"/>
            <a:chExt cx="903" cy="78"/>
          </a:xfrm>
        </p:grpSpPr>
        <p:sp>
          <p:nvSpPr>
            <p:cNvPr id="672887" name="Freeform 23"/>
            <p:cNvSpPr>
              <a:spLocks/>
            </p:cNvSpPr>
            <p:nvPr/>
          </p:nvSpPr>
          <p:spPr bwMode="auto">
            <a:xfrm>
              <a:off x="2990" y="1304"/>
              <a:ext cx="900" cy="75"/>
            </a:xfrm>
            <a:custGeom>
              <a:avLst/>
              <a:gdLst>
                <a:gd name="T0" fmla="*/ 889 w 900"/>
                <a:gd name="T1" fmla="*/ 59 h 75"/>
                <a:gd name="T2" fmla="*/ 871 w 900"/>
                <a:gd name="T3" fmla="*/ 74 h 75"/>
                <a:gd name="T4" fmla="*/ 851 w 900"/>
                <a:gd name="T5" fmla="*/ 69 h 75"/>
                <a:gd name="T6" fmla="*/ 835 w 900"/>
                <a:gd name="T7" fmla="*/ 46 h 75"/>
                <a:gd name="T8" fmla="*/ 818 w 900"/>
                <a:gd name="T9" fmla="*/ 13 h 75"/>
                <a:gd name="T10" fmla="*/ 805 w 900"/>
                <a:gd name="T11" fmla="*/ 3 h 75"/>
                <a:gd name="T12" fmla="*/ 787 w 900"/>
                <a:gd name="T13" fmla="*/ 3 h 75"/>
                <a:gd name="T14" fmla="*/ 772 w 900"/>
                <a:gd name="T15" fmla="*/ 16 h 75"/>
                <a:gd name="T16" fmla="*/ 754 w 900"/>
                <a:gd name="T17" fmla="*/ 50 h 75"/>
                <a:gd name="T18" fmla="*/ 733 w 900"/>
                <a:gd name="T19" fmla="*/ 71 h 75"/>
                <a:gd name="T20" fmla="*/ 715 w 900"/>
                <a:gd name="T21" fmla="*/ 69 h 75"/>
                <a:gd name="T22" fmla="*/ 701 w 900"/>
                <a:gd name="T23" fmla="*/ 52 h 75"/>
                <a:gd name="T24" fmla="*/ 686 w 900"/>
                <a:gd name="T25" fmla="*/ 23 h 75"/>
                <a:gd name="T26" fmla="*/ 667 w 900"/>
                <a:gd name="T27" fmla="*/ 3 h 75"/>
                <a:gd name="T28" fmla="*/ 648 w 900"/>
                <a:gd name="T29" fmla="*/ 3 h 75"/>
                <a:gd name="T30" fmla="*/ 631 w 900"/>
                <a:gd name="T31" fmla="*/ 24 h 75"/>
                <a:gd name="T32" fmla="*/ 616 w 900"/>
                <a:gd name="T33" fmla="*/ 54 h 75"/>
                <a:gd name="T34" fmla="*/ 605 w 900"/>
                <a:gd name="T35" fmla="*/ 66 h 75"/>
                <a:gd name="T36" fmla="*/ 587 w 900"/>
                <a:gd name="T37" fmla="*/ 74 h 75"/>
                <a:gd name="T38" fmla="*/ 569 w 900"/>
                <a:gd name="T39" fmla="*/ 65 h 75"/>
                <a:gd name="T40" fmla="*/ 547 w 900"/>
                <a:gd name="T41" fmla="*/ 24 h 75"/>
                <a:gd name="T42" fmla="*/ 529 w 900"/>
                <a:gd name="T43" fmla="*/ 3 h 75"/>
                <a:gd name="T44" fmla="*/ 513 w 900"/>
                <a:gd name="T45" fmla="*/ 2 h 75"/>
                <a:gd name="T46" fmla="*/ 497 w 900"/>
                <a:gd name="T47" fmla="*/ 16 h 75"/>
                <a:gd name="T48" fmla="*/ 484 w 900"/>
                <a:gd name="T49" fmla="*/ 41 h 75"/>
                <a:gd name="T50" fmla="*/ 465 w 900"/>
                <a:gd name="T51" fmla="*/ 68 h 75"/>
                <a:gd name="T52" fmla="*/ 451 w 900"/>
                <a:gd name="T53" fmla="*/ 75 h 75"/>
                <a:gd name="T54" fmla="*/ 433 w 900"/>
                <a:gd name="T55" fmla="*/ 68 h 75"/>
                <a:gd name="T56" fmla="*/ 420 w 900"/>
                <a:gd name="T57" fmla="*/ 46 h 75"/>
                <a:gd name="T58" fmla="*/ 406 w 900"/>
                <a:gd name="T59" fmla="*/ 18 h 75"/>
                <a:gd name="T60" fmla="*/ 395 w 900"/>
                <a:gd name="T61" fmla="*/ 6 h 75"/>
                <a:gd name="T62" fmla="*/ 387 w 900"/>
                <a:gd name="T63" fmla="*/ 2 h 75"/>
                <a:gd name="T64" fmla="*/ 376 w 900"/>
                <a:gd name="T65" fmla="*/ 3 h 75"/>
                <a:gd name="T66" fmla="*/ 365 w 900"/>
                <a:gd name="T67" fmla="*/ 8 h 75"/>
                <a:gd name="T68" fmla="*/ 351 w 900"/>
                <a:gd name="T69" fmla="*/ 28 h 75"/>
                <a:gd name="T70" fmla="*/ 337 w 900"/>
                <a:gd name="T71" fmla="*/ 57 h 75"/>
                <a:gd name="T72" fmla="*/ 322 w 900"/>
                <a:gd name="T73" fmla="*/ 71 h 75"/>
                <a:gd name="T74" fmla="*/ 320 w 900"/>
                <a:gd name="T75" fmla="*/ 72 h 75"/>
                <a:gd name="T76" fmla="*/ 313 w 900"/>
                <a:gd name="T77" fmla="*/ 75 h 75"/>
                <a:gd name="T78" fmla="*/ 299 w 900"/>
                <a:gd name="T79" fmla="*/ 70 h 75"/>
                <a:gd name="T80" fmla="*/ 283 w 900"/>
                <a:gd name="T81" fmla="*/ 50 h 75"/>
                <a:gd name="T82" fmla="*/ 262 w 900"/>
                <a:gd name="T83" fmla="*/ 15 h 75"/>
                <a:gd name="T84" fmla="*/ 243 w 900"/>
                <a:gd name="T85" fmla="*/ 2 h 75"/>
                <a:gd name="T86" fmla="*/ 227 w 900"/>
                <a:gd name="T87" fmla="*/ 9 h 75"/>
                <a:gd name="T88" fmla="*/ 209 w 900"/>
                <a:gd name="T89" fmla="*/ 34 h 75"/>
                <a:gd name="T90" fmla="*/ 194 w 900"/>
                <a:gd name="T91" fmla="*/ 63 h 75"/>
                <a:gd name="T92" fmla="*/ 179 w 900"/>
                <a:gd name="T93" fmla="*/ 73 h 75"/>
                <a:gd name="T94" fmla="*/ 163 w 900"/>
                <a:gd name="T95" fmla="*/ 71 h 75"/>
                <a:gd name="T96" fmla="*/ 151 w 900"/>
                <a:gd name="T97" fmla="*/ 62 h 75"/>
                <a:gd name="T98" fmla="*/ 137 w 900"/>
                <a:gd name="T99" fmla="*/ 37 h 75"/>
                <a:gd name="T100" fmla="*/ 119 w 900"/>
                <a:gd name="T101" fmla="*/ 9 h 75"/>
                <a:gd name="T102" fmla="*/ 110 w 900"/>
                <a:gd name="T103" fmla="*/ 2 h 75"/>
                <a:gd name="T104" fmla="*/ 91 w 900"/>
                <a:gd name="T105" fmla="*/ 3 h 75"/>
                <a:gd name="T106" fmla="*/ 75 w 900"/>
                <a:gd name="T107" fmla="*/ 27 h 75"/>
                <a:gd name="T108" fmla="*/ 66 w 900"/>
                <a:gd name="T109" fmla="*/ 48 h 75"/>
                <a:gd name="T110" fmla="*/ 52 w 900"/>
                <a:gd name="T111" fmla="*/ 67 h 75"/>
                <a:gd name="T112" fmla="*/ 24 w 900"/>
                <a:gd name="T113" fmla="*/ 72 h 75"/>
                <a:gd name="T114" fmla="*/ 13 w 900"/>
                <a:gd name="T115" fmla="*/ 61 h 75"/>
                <a:gd name="T116" fmla="*/ 0 w 900"/>
                <a:gd name="T117" fmla="*/ 39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0"/>
                <a:gd name="T178" fmla="*/ 0 h 75"/>
                <a:gd name="T179" fmla="*/ 900 w 90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0" h="75">
                  <a:moveTo>
                    <a:pt x="900" y="36"/>
                  </a:moveTo>
                  <a:lnTo>
                    <a:pt x="895" y="46"/>
                  </a:lnTo>
                  <a:lnTo>
                    <a:pt x="889" y="59"/>
                  </a:lnTo>
                  <a:lnTo>
                    <a:pt x="884" y="65"/>
                  </a:lnTo>
                  <a:lnTo>
                    <a:pt x="878" y="71"/>
                  </a:lnTo>
                  <a:lnTo>
                    <a:pt x="871" y="74"/>
                  </a:lnTo>
                  <a:lnTo>
                    <a:pt x="864" y="74"/>
                  </a:lnTo>
                  <a:lnTo>
                    <a:pt x="858" y="73"/>
                  </a:lnTo>
                  <a:lnTo>
                    <a:pt x="851" y="69"/>
                  </a:lnTo>
                  <a:lnTo>
                    <a:pt x="845" y="63"/>
                  </a:lnTo>
                  <a:lnTo>
                    <a:pt x="840" y="56"/>
                  </a:lnTo>
                  <a:lnTo>
                    <a:pt x="835" y="46"/>
                  </a:lnTo>
                  <a:lnTo>
                    <a:pt x="830" y="34"/>
                  </a:lnTo>
                  <a:lnTo>
                    <a:pt x="825" y="23"/>
                  </a:lnTo>
                  <a:lnTo>
                    <a:pt x="818" y="13"/>
                  </a:lnTo>
                  <a:lnTo>
                    <a:pt x="813" y="7"/>
                  </a:lnTo>
                  <a:lnTo>
                    <a:pt x="805" y="3"/>
                  </a:lnTo>
                  <a:lnTo>
                    <a:pt x="796" y="1"/>
                  </a:lnTo>
                  <a:lnTo>
                    <a:pt x="792" y="2"/>
                  </a:lnTo>
                  <a:lnTo>
                    <a:pt x="787" y="3"/>
                  </a:lnTo>
                  <a:lnTo>
                    <a:pt x="777" y="9"/>
                  </a:lnTo>
                  <a:lnTo>
                    <a:pt x="779" y="9"/>
                  </a:lnTo>
                  <a:lnTo>
                    <a:pt x="772" y="16"/>
                  </a:lnTo>
                  <a:lnTo>
                    <a:pt x="766" y="28"/>
                  </a:lnTo>
                  <a:lnTo>
                    <a:pt x="760" y="39"/>
                  </a:lnTo>
                  <a:lnTo>
                    <a:pt x="754" y="50"/>
                  </a:lnTo>
                  <a:lnTo>
                    <a:pt x="748" y="58"/>
                  </a:lnTo>
                  <a:lnTo>
                    <a:pt x="741" y="65"/>
                  </a:lnTo>
                  <a:lnTo>
                    <a:pt x="733" y="71"/>
                  </a:lnTo>
                  <a:lnTo>
                    <a:pt x="724" y="73"/>
                  </a:lnTo>
                  <a:lnTo>
                    <a:pt x="718" y="71"/>
                  </a:lnTo>
                  <a:lnTo>
                    <a:pt x="715" y="69"/>
                  </a:lnTo>
                  <a:lnTo>
                    <a:pt x="711" y="65"/>
                  </a:lnTo>
                  <a:lnTo>
                    <a:pt x="707" y="61"/>
                  </a:lnTo>
                  <a:lnTo>
                    <a:pt x="701" y="52"/>
                  </a:lnTo>
                  <a:lnTo>
                    <a:pt x="694" y="40"/>
                  </a:lnTo>
                  <a:lnTo>
                    <a:pt x="691" y="32"/>
                  </a:lnTo>
                  <a:lnTo>
                    <a:pt x="686" y="23"/>
                  </a:lnTo>
                  <a:lnTo>
                    <a:pt x="680" y="13"/>
                  </a:lnTo>
                  <a:lnTo>
                    <a:pt x="672" y="6"/>
                  </a:lnTo>
                  <a:lnTo>
                    <a:pt x="667" y="3"/>
                  </a:lnTo>
                  <a:lnTo>
                    <a:pt x="661" y="1"/>
                  </a:lnTo>
                  <a:lnTo>
                    <a:pt x="654" y="1"/>
                  </a:lnTo>
                  <a:lnTo>
                    <a:pt x="648" y="3"/>
                  </a:lnTo>
                  <a:lnTo>
                    <a:pt x="642" y="8"/>
                  </a:lnTo>
                  <a:lnTo>
                    <a:pt x="636" y="15"/>
                  </a:lnTo>
                  <a:lnTo>
                    <a:pt x="631" y="24"/>
                  </a:lnTo>
                  <a:lnTo>
                    <a:pt x="625" y="38"/>
                  </a:lnTo>
                  <a:lnTo>
                    <a:pt x="619" y="49"/>
                  </a:lnTo>
                  <a:lnTo>
                    <a:pt x="616" y="54"/>
                  </a:lnTo>
                  <a:lnTo>
                    <a:pt x="612" y="59"/>
                  </a:lnTo>
                  <a:lnTo>
                    <a:pt x="607" y="64"/>
                  </a:lnTo>
                  <a:lnTo>
                    <a:pt x="605" y="66"/>
                  </a:lnTo>
                  <a:lnTo>
                    <a:pt x="599" y="70"/>
                  </a:lnTo>
                  <a:lnTo>
                    <a:pt x="593" y="73"/>
                  </a:lnTo>
                  <a:lnTo>
                    <a:pt x="587" y="74"/>
                  </a:lnTo>
                  <a:lnTo>
                    <a:pt x="583" y="73"/>
                  </a:lnTo>
                  <a:lnTo>
                    <a:pt x="576" y="70"/>
                  </a:lnTo>
                  <a:lnTo>
                    <a:pt x="569" y="65"/>
                  </a:lnTo>
                  <a:lnTo>
                    <a:pt x="562" y="53"/>
                  </a:lnTo>
                  <a:lnTo>
                    <a:pt x="553" y="36"/>
                  </a:lnTo>
                  <a:lnTo>
                    <a:pt x="547" y="24"/>
                  </a:lnTo>
                  <a:lnTo>
                    <a:pt x="541" y="16"/>
                  </a:lnTo>
                  <a:lnTo>
                    <a:pt x="537" y="11"/>
                  </a:lnTo>
                  <a:lnTo>
                    <a:pt x="529" y="3"/>
                  </a:lnTo>
                  <a:lnTo>
                    <a:pt x="525" y="2"/>
                  </a:lnTo>
                  <a:lnTo>
                    <a:pt x="520" y="0"/>
                  </a:lnTo>
                  <a:lnTo>
                    <a:pt x="513" y="2"/>
                  </a:lnTo>
                  <a:lnTo>
                    <a:pt x="507" y="5"/>
                  </a:lnTo>
                  <a:lnTo>
                    <a:pt x="502" y="10"/>
                  </a:lnTo>
                  <a:lnTo>
                    <a:pt x="497" y="16"/>
                  </a:lnTo>
                  <a:lnTo>
                    <a:pt x="493" y="24"/>
                  </a:lnTo>
                  <a:lnTo>
                    <a:pt x="489" y="33"/>
                  </a:lnTo>
                  <a:lnTo>
                    <a:pt x="484" y="41"/>
                  </a:lnTo>
                  <a:lnTo>
                    <a:pt x="478" y="52"/>
                  </a:lnTo>
                  <a:lnTo>
                    <a:pt x="471" y="63"/>
                  </a:lnTo>
                  <a:lnTo>
                    <a:pt x="465" y="68"/>
                  </a:lnTo>
                  <a:lnTo>
                    <a:pt x="458" y="71"/>
                  </a:lnTo>
                  <a:lnTo>
                    <a:pt x="455" y="73"/>
                  </a:lnTo>
                  <a:lnTo>
                    <a:pt x="451" y="75"/>
                  </a:lnTo>
                  <a:lnTo>
                    <a:pt x="446" y="75"/>
                  </a:lnTo>
                  <a:lnTo>
                    <a:pt x="439" y="71"/>
                  </a:lnTo>
                  <a:lnTo>
                    <a:pt x="433" y="68"/>
                  </a:lnTo>
                  <a:lnTo>
                    <a:pt x="430" y="65"/>
                  </a:lnTo>
                  <a:lnTo>
                    <a:pt x="427" y="59"/>
                  </a:lnTo>
                  <a:lnTo>
                    <a:pt x="420" y="46"/>
                  </a:lnTo>
                  <a:lnTo>
                    <a:pt x="414" y="33"/>
                  </a:lnTo>
                  <a:lnTo>
                    <a:pt x="410" y="24"/>
                  </a:lnTo>
                  <a:lnTo>
                    <a:pt x="406" y="18"/>
                  </a:lnTo>
                  <a:lnTo>
                    <a:pt x="400" y="10"/>
                  </a:lnTo>
                  <a:lnTo>
                    <a:pt x="395" y="6"/>
                  </a:lnTo>
                  <a:lnTo>
                    <a:pt x="393" y="5"/>
                  </a:lnTo>
                  <a:lnTo>
                    <a:pt x="389" y="3"/>
                  </a:lnTo>
                  <a:lnTo>
                    <a:pt x="387" y="2"/>
                  </a:lnTo>
                  <a:lnTo>
                    <a:pt x="383" y="1"/>
                  </a:lnTo>
                  <a:lnTo>
                    <a:pt x="379" y="2"/>
                  </a:lnTo>
                  <a:lnTo>
                    <a:pt x="376" y="3"/>
                  </a:lnTo>
                  <a:lnTo>
                    <a:pt x="371" y="4"/>
                  </a:lnTo>
                  <a:lnTo>
                    <a:pt x="368" y="6"/>
                  </a:lnTo>
                  <a:lnTo>
                    <a:pt x="365" y="8"/>
                  </a:lnTo>
                  <a:lnTo>
                    <a:pt x="362" y="11"/>
                  </a:lnTo>
                  <a:lnTo>
                    <a:pt x="357" y="17"/>
                  </a:lnTo>
                  <a:lnTo>
                    <a:pt x="351" y="28"/>
                  </a:lnTo>
                  <a:lnTo>
                    <a:pt x="345" y="40"/>
                  </a:lnTo>
                  <a:lnTo>
                    <a:pt x="340" y="51"/>
                  </a:lnTo>
                  <a:lnTo>
                    <a:pt x="337" y="57"/>
                  </a:lnTo>
                  <a:lnTo>
                    <a:pt x="332" y="63"/>
                  </a:lnTo>
                  <a:lnTo>
                    <a:pt x="325" y="69"/>
                  </a:lnTo>
                  <a:lnTo>
                    <a:pt x="322" y="71"/>
                  </a:lnTo>
                  <a:lnTo>
                    <a:pt x="319" y="72"/>
                  </a:lnTo>
                  <a:lnTo>
                    <a:pt x="319" y="73"/>
                  </a:lnTo>
                  <a:lnTo>
                    <a:pt x="320" y="72"/>
                  </a:lnTo>
                  <a:lnTo>
                    <a:pt x="316" y="74"/>
                  </a:lnTo>
                  <a:lnTo>
                    <a:pt x="313" y="75"/>
                  </a:lnTo>
                  <a:lnTo>
                    <a:pt x="306" y="74"/>
                  </a:lnTo>
                  <a:lnTo>
                    <a:pt x="302" y="72"/>
                  </a:lnTo>
                  <a:lnTo>
                    <a:pt x="299" y="70"/>
                  </a:lnTo>
                  <a:lnTo>
                    <a:pt x="294" y="66"/>
                  </a:lnTo>
                  <a:lnTo>
                    <a:pt x="287" y="58"/>
                  </a:lnTo>
                  <a:lnTo>
                    <a:pt x="283" y="50"/>
                  </a:lnTo>
                  <a:lnTo>
                    <a:pt x="276" y="38"/>
                  </a:lnTo>
                  <a:lnTo>
                    <a:pt x="269" y="24"/>
                  </a:lnTo>
                  <a:lnTo>
                    <a:pt x="262" y="15"/>
                  </a:lnTo>
                  <a:lnTo>
                    <a:pt x="255" y="5"/>
                  </a:lnTo>
                  <a:lnTo>
                    <a:pt x="249" y="3"/>
                  </a:lnTo>
                  <a:lnTo>
                    <a:pt x="243" y="2"/>
                  </a:lnTo>
                  <a:lnTo>
                    <a:pt x="235" y="3"/>
                  </a:lnTo>
                  <a:lnTo>
                    <a:pt x="229" y="8"/>
                  </a:lnTo>
                  <a:lnTo>
                    <a:pt x="227" y="9"/>
                  </a:lnTo>
                  <a:lnTo>
                    <a:pt x="220" y="17"/>
                  </a:lnTo>
                  <a:lnTo>
                    <a:pt x="213" y="27"/>
                  </a:lnTo>
                  <a:lnTo>
                    <a:pt x="209" y="34"/>
                  </a:lnTo>
                  <a:lnTo>
                    <a:pt x="205" y="44"/>
                  </a:lnTo>
                  <a:lnTo>
                    <a:pt x="200" y="53"/>
                  </a:lnTo>
                  <a:lnTo>
                    <a:pt x="194" y="63"/>
                  </a:lnTo>
                  <a:lnTo>
                    <a:pt x="186" y="69"/>
                  </a:lnTo>
                  <a:lnTo>
                    <a:pt x="182" y="71"/>
                  </a:lnTo>
                  <a:lnTo>
                    <a:pt x="179" y="73"/>
                  </a:lnTo>
                  <a:lnTo>
                    <a:pt x="174" y="74"/>
                  </a:lnTo>
                  <a:lnTo>
                    <a:pt x="168" y="73"/>
                  </a:lnTo>
                  <a:lnTo>
                    <a:pt x="163" y="71"/>
                  </a:lnTo>
                  <a:lnTo>
                    <a:pt x="159" y="69"/>
                  </a:lnTo>
                  <a:lnTo>
                    <a:pt x="154" y="65"/>
                  </a:lnTo>
                  <a:lnTo>
                    <a:pt x="151" y="62"/>
                  </a:lnTo>
                  <a:lnTo>
                    <a:pt x="148" y="55"/>
                  </a:lnTo>
                  <a:lnTo>
                    <a:pt x="143" y="48"/>
                  </a:lnTo>
                  <a:lnTo>
                    <a:pt x="137" y="37"/>
                  </a:lnTo>
                  <a:lnTo>
                    <a:pt x="132" y="28"/>
                  </a:lnTo>
                  <a:lnTo>
                    <a:pt x="126" y="18"/>
                  </a:lnTo>
                  <a:lnTo>
                    <a:pt x="119" y="9"/>
                  </a:lnTo>
                  <a:lnTo>
                    <a:pt x="115" y="5"/>
                  </a:lnTo>
                  <a:lnTo>
                    <a:pt x="110" y="2"/>
                  </a:lnTo>
                  <a:lnTo>
                    <a:pt x="104" y="0"/>
                  </a:lnTo>
                  <a:lnTo>
                    <a:pt x="97" y="2"/>
                  </a:lnTo>
                  <a:lnTo>
                    <a:pt x="91" y="3"/>
                  </a:lnTo>
                  <a:lnTo>
                    <a:pt x="86" y="8"/>
                  </a:lnTo>
                  <a:lnTo>
                    <a:pt x="80" y="16"/>
                  </a:lnTo>
                  <a:lnTo>
                    <a:pt x="75" y="27"/>
                  </a:lnTo>
                  <a:lnTo>
                    <a:pt x="72" y="34"/>
                  </a:lnTo>
                  <a:lnTo>
                    <a:pt x="69" y="42"/>
                  </a:lnTo>
                  <a:lnTo>
                    <a:pt x="66" y="48"/>
                  </a:lnTo>
                  <a:lnTo>
                    <a:pt x="61" y="57"/>
                  </a:lnTo>
                  <a:lnTo>
                    <a:pt x="56" y="63"/>
                  </a:lnTo>
                  <a:lnTo>
                    <a:pt x="52" y="67"/>
                  </a:lnTo>
                  <a:lnTo>
                    <a:pt x="41" y="72"/>
                  </a:lnTo>
                  <a:lnTo>
                    <a:pt x="31" y="75"/>
                  </a:lnTo>
                  <a:lnTo>
                    <a:pt x="24" y="72"/>
                  </a:lnTo>
                  <a:lnTo>
                    <a:pt x="21" y="71"/>
                  </a:lnTo>
                  <a:lnTo>
                    <a:pt x="17" y="67"/>
                  </a:lnTo>
                  <a:lnTo>
                    <a:pt x="13" y="61"/>
                  </a:lnTo>
                  <a:lnTo>
                    <a:pt x="6" y="51"/>
                  </a:lnTo>
                  <a:lnTo>
                    <a:pt x="2" y="43"/>
                  </a:lnTo>
                  <a:lnTo>
                    <a:pt x="0" y="39"/>
                  </a:lnTo>
                </a:path>
              </a:pathLst>
            </a:custGeom>
            <a:noFill/>
            <a:ln w="15875">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2888" name="Freeform 24"/>
            <p:cNvSpPr>
              <a:spLocks/>
            </p:cNvSpPr>
            <p:nvPr/>
          </p:nvSpPr>
          <p:spPr bwMode="auto">
            <a:xfrm>
              <a:off x="2992" y="1301"/>
              <a:ext cx="901" cy="75"/>
            </a:xfrm>
            <a:custGeom>
              <a:avLst/>
              <a:gdLst>
                <a:gd name="T0" fmla="*/ 890 w 901"/>
                <a:gd name="T1" fmla="*/ 16 h 75"/>
                <a:gd name="T2" fmla="*/ 873 w 901"/>
                <a:gd name="T3" fmla="*/ 1 h 75"/>
                <a:gd name="T4" fmla="*/ 853 w 901"/>
                <a:gd name="T5" fmla="*/ 6 h 75"/>
                <a:gd name="T6" fmla="*/ 836 w 901"/>
                <a:gd name="T7" fmla="*/ 30 h 75"/>
                <a:gd name="T8" fmla="*/ 819 w 901"/>
                <a:gd name="T9" fmla="*/ 62 h 75"/>
                <a:gd name="T10" fmla="*/ 806 w 901"/>
                <a:gd name="T11" fmla="*/ 73 h 75"/>
                <a:gd name="T12" fmla="*/ 788 w 901"/>
                <a:gd name="T13" fmla="*/ 73 h 75"/>
                <a:gd name="T14" fmla="*/ 773 w 901"/>
                <a:gd name="T15" fmla="*/ 59 h 75"/>
                <a:gd name="T16" fmla="*/ 754 w 901"/>
                <a:gd name="T17" fmla="*/ 25 h 75"/>
                <a:gd name="T18" fmla="*/ 734 w 901"/>
                <a:gd name="T19" fmla="*/ 5 h 75"/>
                <a:gd name="T20" fmla="*/ 716 w 901"/>
                <a:gd name="T21" fmla="*/ 6 h 75"/>
                <a:gd name="T22" fmla="*/ 702 w 901"/>
                <a:gd name="T23" fmla="*/ 23 h 75"/>
                <a:gd name="T24" fmla="*/ 688 w 901"/>
                <a:gd name="T25" fmla="*/ 52 h 75"/>
                <a:gd name="T26" fmla="*/ 667 w 901"/>
                <a:gd name="T27" fmla="*/ 73 h 75"/>
                <a:gd name="T28" fmla="*/ 649 w 901"/>
                <a:gd name="T29" fmla="*/ 72 h 75"/>
                <a:gd name="T30" fmla="*/ 633 w 901"/>
                <a:gd name="T31" fmla="*/ 51 h 75"/>
                <a:gd name="T32" fmla="*/ 617 w 901"/>
                <a:gd name="T33" fmla="*/ 21 h 75"/>
                <a:gd name="T34" fmla="*/ 606 w 901"/>
                <a:gd name="T35" fmla="*/ 9 h 75"/>
                <a:gd name="T36" fmla="*/ 589 w 901"/>
                <a:gd name="T37" fmla="*/ 1 h 75"/>
                <a:gd name="T38" fmla="*/ 570 w 901"/>
                <a:gd name="T39" fmla="*/ 11 h 75"/>
                <a:gd name="T40" fmla="*/ 548 w 901"/>
                <a:gd name="T41" fmla="*/ 51 h 75"/>
                <a:gd name="T42" fmla="*/ 531 w 901"/>
                <a:gd name="T43" fmla="*/ 72 h 75"/>
                <a:gd name="T44" fmla="*/ 514 w 901"/>
                <a:gd name="T45" fmla="*/ 74 h 75"/>
                <a:gd name="T46" fmla="*/ 498 w 901"/>
                <a:gd name="T47" fmla="*/ 59 h 75"/>
                <a:gd name="T48" fmla="*/ 486 w 901"/>
                <a:gd name="T49" fmla="*/ 34 h 75"/>
                <a:gd name="T50" fmla="*/ 466 w 901"/>
                <a:gd name="T51" fmla="*/ 7 h 75"/>
                <a:gd name="T52" fmla="*/ 451 w 901"/>
                <a:gd name="T53" fmla="*/ 0 h 75"/>
                <a:gd name="T54" fmla="*/ 435 w 901"/>
                <a:gd name="T55" fmla="*/ 7 h 75"/>
                <a:gd name="T56" fmla="*/ 420 w 901"/>
                <a:gd name="T57" fmla="*/ 30 h 75"/>
                <a:gd name="T58" fmla="*/ 407 w 901"/>
                <a:gd name="T59" fmla="*/ 57 h 75"/>
                <a:gd name="T60" fmla="*/ 396 w 901"/>
                <a:gd name="T61" fmla="*/ 69 h 75"/>
                <a:gd name="T62" fmla="*/ 387 w 901"/>
                <a:gd name="T63" fmla="*/ 73 h 75"/>
                <a:gd name="T64" fmla="*/ 377 w 901"/>
                <a:gd name="T65" fmla="*/ 73 h 75"/>
                <a:gd name="T66" fmla="*/ 367 w 901"/>
                <a:gd name="T67" fmla="*/ 68 h 75"/>
                <a:gd name="T68" fmla="*/ 352 w 901"/>
                <a:gd name="T69" fmla="*/ 48 h 75"/>
                <a:gd name="T70" fmla="*/ 337 w 901"/>
                <a:gd name="T71" fmla="*/ 19 h 75"/>
                <a:gd name="T72" fmla="*/ 323 w 901"/>
                <a:gd name="T73" fmla="*/ 4 h 75"/>
                <a:gd name="T74" fmla="*/ 322 w 901"/>
                <a:gd name="T75" fmla="*/ 3 h 75"/>
                <a:gd name="T76" fmla="*/ 313 w 901"/>
                <a:gd name="T77" fmla="*/ 0 h 75"/>
                <a:gd name="T78" fmla="*/ 300 w 901"/>
                <a:gd name="T79" fmla="*/ 5 h 75"/>
                <a:gd name="T80" fmla="*/ 285 w 901"/>
                <a:gd name="T81" fmla="*/ 25 h 75"/>
                <a:gd name="T82" fmla="*/ 264 w 901"/>
                <a:gd name="T83" fmla="*/ 61 h 75"/>
                <a:gd name="T84" fmla="*/ 245 w 901"/>
                <a:gd name="T85" fmla="*/ 74 h 75"/>
                <a:gd name="T86" fmla="*/ 228 w 901"/>
                <a:gd name="T87" fmla="*/ 66 h 75"/>
                <a:gd name="T88" fmla="*/ 210 w 901"/>
                <a:gd name="T89" fmla="*/ 41 h 75"/>
                <a:gd name="T90" fmla="*/ 196 w 901"/>
                <a:gd name="T91" fmla="*/ 12 h 75"/>
                <a:gd name="T92" fmla="*/ 179 w 901"/>
                <a:gd name="T93" fmla="*/ 2 h 75"/>
                <a:gd name="T94" fmla="*/ 165 w 901"/>
                <a:gd name="T95" fmla="*/ 4 h 75"/>
                <a:gd name="T96" fmla="*/ 152 w 901"/>
                <a:gd name="T97" fmla="*/ 13 h 75"/>
                <a:gd name="T98" fmla="*/ 139 w 901"/>
                <a:gd name="T99" fmla="*/ 38 h 75"/>
                <a:gd name="T100" fmla="*/ 121 w 901"/>
                <a:gd name="T101" fmla="*/ 66 h 75"/>
                <a:gd name="T102" fmla="*/ 111 w 901"/>
                <a:gd name="T103" fmla="*/ 74 h 75"/>
                <a:gd name="T104" fmla="*/ 92 w 901"/>
                <a:gd name="T105" fmla="*/ 71 h 75"/>
                <a:gd name="T106" fmla="*/ 76 w 901"/>
                <a:gd name="T107" fmla="*/ 49 h 75"/>
                <a:gd name="T108" fmla="*/ 67 w 901"/>
                <a:gd name="T109" fmla="*/ 27 h 75"/>
                <a:gd name="T110" fmla="*/ 53 w 901"/>
                <a:gd name="T111" fmla="*/ 8 h 75"/>
                <a:gd name="T112" fmla="*/ 26 w 901"/>
                <a:gd name="T113" fmla="*/ 2 h 75"/>
                <a:gd name="T114" fmla="*/ 13 w 901"/>
                <a:gd name="T115" fmla="*/ 14 h 75"/>
                <a:gd name="T116" fmla="*/ 0 w 901"/>
                <a:gd name="T117" fmla="*/ 3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1"/>
                <a:gd name="T178" fmla="*/ 0 h 75"/>
                <a:gd name="T179" fmla="*/ 901 w 901"/>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1" h="75">
                  <a:moveTo>
                    <a:pt x="901" y="39"/>
                  </a:moveTo>
                  <a:lnTo>
                    <a:pt x="897" y="29"/>
                  </a:lnTo>
                  <a:lnTo>
                    <a:pt x="890" y="16"/>
                  </a:lnTo>
                  <a:lnTo>
                    <a:pt x="886" y="10"/>
                  </a:lnTo>
                  <a:lnTo>
                    <a:pt x="880" y="5"/>
                  </a:lnTo>
                  <a:lnTo>
                    <a:pt x="873" y="1"/>
                  </a:lnTo>
                  <a:lnTo>
                    <a:pt x="866" y="1"/>
                  </a:lnTo>
                  <a:lnTo>
                    <a:pt x="860" y="2"/>
                  </a:lnTo>
                  <a:lnTo>
                    <a:pt x="853" y="6"/>
                  </a:lnTo>
                  <a:lnTo>
                    <a:pt x="847" y="12"/>
                  </a:lnTo>
                  <a:lnTo>
                    <a:pt x="842" y="19"/>
                  </a:lnTo>
                  <a:lnTo>
                    <a:pt x="836" y="30"/>
                  </a:lnTo>
                  <a:lnTo>
                    <a:pt x="831" y="42"/>
                  </a:lnTo>
                  <a:lnTo>
                    <a:pt x="826" y="52"/>
                  </a:lnTo>
                  <a:lnTo>
                    <a:pt x="819" y="62"/>
                  </a:lnTo>
                  <a:lnTo>
                    <a:pt x="813" y="68"/>
                  </a:lnTo>
                  <a:lnTo>
                    <a:pt x="806" y="73"/>
                  </a:lnTo>
                  <a:lnTo>
                    <a:pt x="798" y="74"/>
                  </a:lnTo>
                  <a:lnTo>
                    <a:pt x="792" y="74"/>
                  </a:lnTo>
                  <a:lnTo>
                    <a:pt x="788" y="73"/>
                  </a:lnTo>
                  <a:lnTo>
                    <a:pt x="779" y="66"/>
                  </a:lnTo>
                  <a:lnTo>
                    <a:pt x="780" y="67"/>
                  </a:lnTo>
                  <a:lnTo>
                    <a:pt x="773" y="59"/>
                  </a:lnTo>
                  <a:lnTo>
                    <a:pt x="767" y="47"/>
                  </a:lnTo>
                  <a:lnTo>
                    <a:pt x="760" y="37"/>
                  </a:lnTo>
                  <a:lnTo>
                    <a:pt x="754" y="25"/>
                  </a:lnTo>
                  <a:lnTo>
                    <a:pt x="749" y="18"/>
                  </a:lnTo>
                  <a:lnTo>
                    <a:pt x="742" y="10"/>
                  </a:lnTo>
                  <a:lnTo>
                    <a:pt x="734" y="5"/>
                  </a:lnTo>
                  <a:lnTo>
                    <a:pt x="725" y="2"/>
                  </a:lnTo>
                  <a:lnTo>
                    <a:pt x="719" y="5"/>
                  </a:lnTo>
                  <a:lnTo>
                    <a:pt x="716" y="6"/>
                  </a:lnTo>
                  <a:lnTo>
                    <a:pt x="712" y="11"/>
                  </a:lnTo>
                  <a:lnTo>
                    <a:pt x="708" y="14"/>
                  </a:lnTo>
                  <a:lnTo>
                    <a:pt x="702" y="23"/>
                  </a:lnTo>
                  <a:lnTo>
                    <a:pt x="696" y="36"/>
                  </a:lnTo>
                  <a:lnTo>
                    <a:pt x="691" y="43"/>
                  </a:lnTo>
                  <a:lnTo>
                    <a:pt x="688" y="52"/>
                  </a:lnTo>
                  <a:lnTo>
                    <a:pt x="681" y="62"/>
                  </a:lnTo>
                  <a:lnTo>
                    <a:pt x="673" y="69"/>
                  </a:lnTo>
                  <a:lnTo>
                    <a:pt x="667" y="73"/>
                  </a:lnTo>
                  <a:lnTo>
                    <a:pt x="662" y="74"/>
                  </a:lnTo>
                  <a:lnTo>
                    <a:pt x="654" y="74"/>
                  </a:lnTo>
                  <a:lnTo>
                    <a:pt x="649" y="72"/>
                  </a:lnTo>
                  <a:lnTo>
                    <a:pt x="643" y="68"/>
                  </a:lnTo>
                  <a:lnTo>
                    <a:pt x="638" y="61"/>
                  </a:lnTo>
                  <a:lnTo>
                    <a:pt x="633" y="51"/>
                  </a:lnTo>
                  <a:lnTo>
                    <a:pt x="626" y="37"/>
                  </a:lnTo>
                  <a:lnTo>
                    <a:pt x="621" y="26"/>
                  </a:lnTo>
                  <a:lnTo>
                    <a:pt x="617" y="21"/>
                  </a:lnTo>
                  <a:lnTo>
                    <a:pt x="614" y="16"/>
                  </a:lnTo>
                  <a:lnTo>
                    <a:pt x="608" y="12"/>
                  </a:lnTo>
                  <a:lnTo>
                    <a:pt x="606" y="9"/>
                  </a:lnTo>
                  <a:lnTo>
                    <a:pt x="601" y="6"/>
                  </a:lnTo>
                  <a:lnTo>
                    <a:pt x="595" y="2"/>
                  </a:lnTo>
                  <a:lnTo>
                    <a:pt x="589" y="1"/>
                  </a:lnTo>
                  <a:lnTo>
                    <a:pt x="584" y="2"/>
                  </a:lnTo>
                  <a:lnTo>
                    <a:pt x="577" y="5"/>
                  </a:lnTo>
                  <a:lnTo>
                    <a:pt x="570" y="11"/>
                  </a:lnTo>
                  <a:lnTo>
                    <a:pt x="564" y="22"/>
                  </a:lnTo>
                  <a:lnTo>
                    <a:pt x="554" y="39"/>
                  </a:lnTo>
                  <a:lnTo>
                    <a:pt x="548" y="51"/>
                  </a:lnTo>
                  <a:lnTo>
                    <a:pt x="543" y="59"/>
                  </a:lnTo>
                  <a:lnTo>
                    <a:pt x="539" y="64"/>
                  </a:lnTo>
                  <a:lnTo>
                    <a:pt x="531" y="72"/>
                  </a:lnTo>
                  <a:lnTo>
                    <a:pt x="526" y="74"/>
                  </a:lnTo>
                  <a:lnTo>
                    <a:pt x="521" y="75"/>
                  </a:lnTo>
                  <a:lnTo>
                    <a:pt x="514" y="74"/>
                  </a:lnTo>
                  <a:lnTo>
                    <a:pt x="507" y="70"/>
                  </a:lnTo>
                  <a:lnTo>
                    <a:pt x="503" y="65"/>
                  </a:lnTo>
                  <a:lnTo>
                    <a:pt x="498" y="59"/>
                  </a:lnTo>
                  <a:lnTo>
                    <a:pt x="494" y="51"/>
                  </a:lnTo>
                  <a:lnTo>
                    <a:pt x="490" y="43"/>
                  </a:lnTo>
                  <a:lnTo>
                    <a:pt x="486" y="34"/>
                  </a:lnTo>
                  <a:lnTo>
                    <a:pt x="480" y="23"/>
                  </a:lnTo>
                  <a:lnTo>
                    <a:pt x="473" y="12"/>
                  </a:lnTo>
                  <a:lnTo>
                    <a:pt x="466" y="7"/>
                  </a:lnTo>
                  <a:lnTo>
                    <a:pt x="460" y="4"/>
                  </a:lnTo>
                  <a:lnTo>
                    <a:pt x="456" y="2"/>
                  </a:lnTo>
                  <a:lnTo>
                    <a:pt x="451" y="0"/>
                  </a:lnTo>
                  <a:lnTo>
                    <a:pt x="447" y="0"/>
                  </a:lnTo>
                  <a:lnTo>
                    <a:pt x="440" y="3"/>
                  </a:lnTo>
                  <a:lnTo>
                    <a:pt x="435" y="7"/>
                  </a:lnTo>
                  <a:lnTo>
                    <a:pt x="431" y="11"/>
                  </a:lnTo>
                  <a:lnTo>
                    <a:pt x="428" y="16"/>
                  </a:lnTo>
                  <a:lnTo>
                    <a:pt x="420" y="30"/>
                  </a:lnTo>
                  <a:lnTo>
                    <a:pt x="415" y="43"/>
                  </a:lnTo>
                  <a:lnTo>
                    <a:pt x="411" y="50"/>
                  </a:lnTo>
                  <a:lnTo>
                    <a:pt x="407" y="57"/>
                  </a:lnTo>
                  <a:lnTo>
                    <a:pt x="401" y="65"/>
                  </a:lnTo>
                  <a:lnTo>
                    <a:pt x="396" y="69"/>
                  </a:lnTo>
                  <a:lnTo>
                    <a:pt x="394" y="70"/>
                  </a:lnTo>
                  <a:lnTo>
                    <a:pt x="391" y="72"/>
                  </a:lnTo>
                  <a:lnTo>
                    <a:pt x="387" y="73"/>
                  </a:lnTo>
                  <a:lnTo>
                    <a:pt x="385" y="74"/>
                  </a:lnTo>
                  <a:lnTo>
                    <a:pt x="380" y="74"/>
                  </a:lnTo>
                  <a:lnTo>
                    <a:pt x="377" y="73"/>
                  </a:lnTo>
                  <a:lnTo>
                    <a:pt x="373" y="71"/>
                  </a:lnTo>
                  <a:lnTo>
                    <a:pt x="368" y="69"/>
                  </a:lnTo>
                  <a:lnTo>
                    <a:pt x="367" y="68"/>
                  </a:lnTo>
                  <a:lnTo>
                    <a:pt x="362" y="64"/>
                  </a:lnTo>
                  <a:lnTo>
                    <a:pt x="358" y="58"/>
                  </a:lnTo>
                  <a:lnTo>
                    <a:pt x="352" y="48"/>
                  </a:lnTo>
                  <a:lnTo>
                    <a:pt x="347" y="35"/>
                  </a:lnTo>
                  <a:lnTo>
                    <a:pt x="342" y="25"/>
                  </a:lnTo>
                  <a:lnTo>
                    <a:pt x="337" y="19"/>
                  </a:lnTo>
                  <a:lnTo>
                    <a:pt x="333" y="12"/>
                  </a:lnTo>
                  <a:lnTo>
                    <a:pt x="326" y="6"/>
                  </a:lnTo>
                  <a:lnTo>
                    <a:pt x="323" y="4"/>
                  </a:lnTo>
                  <a:lnTo>
                    <a:pt x="320" y="2"/>
                  </a:lnTo>
                  <a:lnTo>
                    <a:pt x="319" y="2"/>
                  </a:lnTo>
                  <a:lnTo>
                    <a:pt x="322" y="3"/>
                  </a:lnTo>
                  <a:lnTo>
                    <a:pt x="317" y="1"/>
                  </a:lnTo>
                  <a:lnTo>
                    <a:pt x="313" y="0"/>
                  </a:lnTo>
                  <a:lnTo>
                    <a:pt x="308" y="1"/>
                  </a:lnTo>
                  <a:lnTo>
                    <a:pt x="304" y="3"/>
                  </a:lnTo>
                  <a:lnTo>
                    <a:pt x="300" y="5"/>
                  </a:lnTo>
                  <a:lnTo>
                    <a:pt x="296" y="9"/>
                  </a:lnTo>
                  <a:lnTo>
                    <a:pt x="289" y="18"/>
                  </a:lnTo>
                  <a:lnTo>
                    <a:pt x="285" y="25"/>
                  </a:lnTo>
                  <a:lnTo>
                    <a:pt x="278" y="37"/>
                  </a:lnTo>
                  <a:lnTo>
                    <a:pt x="271" y="51"/>
                  </a:lnTo>
                  <a:lnTo>
                    <a:pt x="264" y="61"/>
                  </a:lnTo>
                  <a:lnTo>
                    <a:pt x="256" y="70"/>
                  </a:lnTo>
                  <a:lnTo>
                    <a:pt x="250" y="72"/>
                  </a:lnTo>
                  <a:lnTo>
                    <a:pt x="245" y="74"/>
                  </a:lnTo>
                  <a:lnTo>
                    <a:pt x="236" y="72"/>
                  </a:lnTo>
                  <a:lnTo>
                    <a:pt x="230" y="68"/>
                  </a:lnTo>
                  <a:lnTo>
                    <a:pt x="228" y="66"/>
                  </a:lnTo>
                  <a:lnTo>
                    <a:pt x="222" y="58"/>
                  </a:lnTo>
                  <a:lnTo>
                    <a:pt x="215" y="49"/>
                  </a:lnTo>
                  <a:lnTo>
                    <a:pt x="210" y="41"/>
                  </a:lnTo>
                  <a:lnTo>
                    <a:pt x="206" y="31"/>
                  </a:lnTo>
                  <a:lnTo>
                    <a:pt x="201" y="22"/>
                  </a:lnTo>
                  <a:lnTo>
                    <a:pt x="196" y="12"/>
                  </a:lnTo>
                  <a:lnTo>
                    <a:pt x="188" y="6"/>
                  </a:lnTo>
                  <a:lnTo>
                    <a:pt x="183" y="4"/>
                  </a:lnTo>
                  <a:lnTo>
                    <a:pt x="179" y="2"/>
                  </a:lnTo>
                  <a:lnTo>
                    <a:pt x="175" y="1"/>
                  </a:lnTo>
                  <a:lnTo>
                    <a:pt x="170" y="2"/>
                  </a:lnTo>
                  <a:lnTo>
                    <a:pt x="165" y="4"/>
                  </a:lnTo>
                  <a:lnTo>
                    <a:pt x="159" y="6"/>
                  </a:lnTo>
                  <a:lnTo>
                    <a:pt x="155" y="11"/>
                  </a:lnTo>
                  <a:lnTo>
                    <a:pt x="152" y="13"/>
                  </a:lnTo>
                  <a:lnTo>
                    <a:pt x="148" y="20"/>
                  </a:lnTo>
                  <a:lnTo>
                    <a:pt x="144" y="27"/>
                  </a:lnTo>
                  <a:lnTo>
                    <a:pt x="139" y="38"/>
                  </a:lnTo>
                  <a:lnTo>
                    <a:pt x="133" y="48"/>
                  </a:lnTo>
                  <a:lnTo>
                    <a:pt x="127" y="57"/>
                  </a:lnTo>
                  <a:lnTo>
                    <a:pt x="121" y="66"/>
                  </a:lnTo>
                  <a:lnTo>
                    <a:pt x="115" y="70"/>
                  </a:lnTo>
                  <a:lnTo>
                    <a:pt x="111" y="74"/>
                  </a:lnTo>
                  <a:lnTo>
                    <a:pt x="104" y="75"/>
                  </a:lnTo>
                  <a:lnTo>
                    <a:pt x="98" y="74"/>
                  </a:lnTo>
                  <a:lnTo>
                    <a:pt x="92" y="71"/>
                  </a:lnTo>
                  <a:lnTo>
                    <a:pt x="88" y="68"/>
                  </a:lnTo>
                  <a:lnTo>
                    <a:pt x="82" y="59"/>
                  </a:lnTo>
                  <a:lnTo>
                    <a:pt x="76" y="49"/>
                  </a:lnTo>
                  <a:lnTo>
                    <a:pt x="72" y="41"/>
                  </a:lnTo>
                  <a:lnTo>
                    <a:pt x="70" y="33"/>
                  </a:lnTo>
                  <a:lnTo>
                    <a:pt x="67" y="27"/>
                  </a:lnTo>
                  <a:lnTo>
                    <a:pt x="63" y="19"/>
                  </a:lnTo>
                  <a:lnTo>
                    <a:pt x="57" y="12"/>
                  </a:lnTo>
                  <a:lnTo>
                    <a:pt x="53" y="8"/>
                  </a:lnTo>
                  <a:lnTo>
                    <a:pt x="43" y="3"/>
                  </a:lnTo>
                  <a:lnTo>
                    <a:pt x="32" y="0"/>
                  </a:lnTo>
                  <a:lnTo>
                    <a:pt x="26" y="2"/>
                  </a:lnTo>
                  <a:lnTo>
                    <a:pt x="22" y="4"/>
                  </a:lnTo>
                  <a:lnTo>
                    <a:pt x="18" y="8"/>
                  </a:lnTo>
                  <a:lnTo>
                    <a:pt x="13" y="14"/>
                  </a:lnTo>
                  <a:lnTo>
                    <a:pt x="7" y="25"/>
                  </a:lnTo>
                  <a:lnTo>
                    <a:pt x="3" y="32"/>
                  </a:lnTo>
                  <a:lnTo>
                    <a:pt x="0" y="37"/>
                  </a:lnTo>
                </a:path>
              </a:pathLst>
            </a:custGeom>
            <a:noFill/>
            <a:ln w="6350">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672791" name="Picture 25" descr="Mesh_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5100" y="2473325"/>
            <a:ext cx="331788"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792" name="Oval 26"/>
          <p:cNvSpPr>
            <a:spLocks noChangeArrowheads="1"/>
          </p:cNvSpPr>
          <p:nvPr/>
        </p:nvSpPr>
        <p:spPr bwMode="auto">
          <a:xfrm>
            <a:off x="2063750" y="2944813"/>
            <a:ext cx="914400" cy="179387"/>
          </a:xfrm>
          <a:prstGeom prst="ellipse">
            <a:avLst/>
          </a:prstGeom>
          <a:solidFill>
            <a:srgbClr val="0000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793" name="AutoShape 27"/>
          <p:cNvSpPr>
            <a:spLocks noChangeArrowheads="1"/>
          </p:cNvSpPr>
          <p:nvPr/>
        </p:nvSpPr>
        <p:spPr bwMode="auto">
          <a:xfrm flipV="1">
            <a:off x="2063750" y="2600325"/>
            <a:ext cx="900113"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B2B2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grpSp>
        <p:nvGrpSpPr>
          <p:cNvPr id="672794" name="Group 28"/>
          <p:cNvGrpSpPr>
            <a:grpSpLocks/>
          </p:cNvGrpSpPr>
          <p:nvPr/>
        </p:nvGrpSpPr>
        <p:grpSpPr bwMode="auto">
          <a:xfrm rot="2494021">
            <a:off x="2082800" y="2392363"/>
            <a:ext cx="503238" cy="92075"/>
            <a:chOff x="2990" y="1301"/>
            <a:chExt cx="903" cy="78"/>
          </a:xfrm>
        </p:grpSpPr>
        <p:sp>
          <p:nvSpPr>
            <p:cNvPr id="672885" name="Freeform 29"/>
            <p:cNvSpPr>
              <a:spLocks/>
            </p:cNvSpPr>
            <p:nvPr/>
          </p:nvSpPr>
          <p:spPr bwMode="auto">
            <a:xfrm>
              <a:off x="2990" y="1304"/>
              <a:ext cx="900" cy="75"/>
            </a:xfrm>
            <a:custGeom>
              <a:avLst/>
              <a:gdLst>
                <a:gd name="T0" fmla="*/ 889 w 900"/>
                <a:gd name="T1" fmla="*/ 59 h 75"/>
                <a:gd name="T2" fmla="*/ 871 w 900"/>
                <a:gd name="T3" fmla="*/ 74 h 75"/>
                <a:gd name="T4" fmla="*/ 851 w 900"/>
                <a:gd name="T5" fmla="*/ 69 h 75"/>
                <a:gd name="T6" fmla="*/ 835 w 900"/>
                <a:gd name="T7" fmla="*/ 46 h 75"/>
                <a:gd name="T8" fmla="*/ 818 w 900"/>
                <a:gd name="T9" fmla="*/ 13 h 75"/>
                <a:gd name="T10" fmla="*/ 805 w 900"/>
                <a:gd name="T11" fmla="*/ 3 h 75"/>
                <a:gd name="T12" fmla="*/ 787 w 900"/>
                <a:gd name="T13" fmla="*/ 3 h 75"/>
                <a:gd name="T14" fmla="*/ 772 w 900"/>
                <a:gd name="T15" fmla="*/ 16 h 75"/>
                <a:gd name="T16" fmla="*/ 754 w 900"/>
                <a:gd name="T17" fmla="*/ 50 h 75"/>
                <a:gd name="T18" fmla="*/ 733 w 900"/>
                <a:gd name="T19" fmla="*/ 71 h 75"/>
                <a:gd name="T20" fmla="*/ 715 w 900"/>
                <a:gd name="T21" fmla="*/ 69 h 75"/>
                <a:gd name="T22" fmla="*/ 701 w 900"/>
                <a:gd name="T23" fmla="*/ 52 h 75"/>
                <a:gd name="T24" fmla="*/ 686 w 900"/>
                <a:gd name="T25" fmla="*/ 23 h 75"/>
                <a:gd name="T26" fmla="*/ 667 w 900"/>
                <a:gd name="T27" fmla="*/ 3 h 75"/>
                <a:gd name="T28" fmla="*/ 648 w 900"/>
                <a:gd name="T29" fmla="*/ 3 h 75"/>
                <a:gd name="T30" fmla="*/ 631 w 900"/>
                <a:gd name="T31" fmla="*/ 24 h 75"/>
                <a:gd name="T32" fmla="*/ 616 w 900"/>
                <a:gd name="T33" fmla="*/ 54 h 75"/>
                <a:gd name="T34" fmla="*/ 605 w 900"/>
                <a:gd name="T35" fmla="*/ 66 h 75"/>
                <a:gd name="T36" fmla="*/ 587 w 900"/>
                <a:gd name="T37" fmla="*/ 74 h 75"/>
                <a:gd name="T38" fmla="*/ 569 w 900"/>
                <a:gd name="T39" fmla="*/ 65 h 75"/>
                <a:gd name="T40" fmla="*/ 547 w 900"/>
                <a:gd name="T41" fmla="*/ 24 h 75"/>
                <a:gd name="T42" fmla="*/ 529 w 900"/>
                <a:gd name="T43" fmla="*/ 3 h 75"/>
                <a:gd name="T44" fmla="*/ 513 w 900"/>
                <a:gd name="T45" fmla="*/ 2 h 75"/>
                <a:gd name="T46" fmla="*/ 497 w 900"/>
                <a:gd name="T47" fmla="*/ 16 h 75"/>
                <a:gd name="T48" fmla="*/ 484 w 900"/>
                <a:gd name="T49" fmla="*/ 41 h 75"/>
                <a:gd name="T50" fmla="*/ 465 w 900"/>
                <a:gd name="T51" fmla="*/ 68 h 75"/>
                <a:gd name="T52" fmla="*/ 451 w 900"/>
                <a:gd name="T53" fmla="*/ 75 h 75"/>
                <a:gd name="T54" fmla="*/ 433 w 900"/>
                <a:gd name="T55" fmla="*/ 68 h 75"/>
                <a:gd name="T56" fmla="*/ 420 w 900"/>
                <a:gd name="T57" fmla="*/ 46 h 75"/>
                <a:gd name="T58" fmla="*/ 406 w 900"/>
                <a:gd name="T59" fmla="*/ 18 h 75"/>
                <a:gd name="T60" fmla="*/ 395 w 900"/>
                <a:gd name="T61" fmla="*/ 6 h 75"/>
                <a:gd name="T62" fmla="*/ 387 w 900"/>
                <a:gd name="T63" fmla="*/ 2 h 75"/>
                <a:gd name="T64" fmla="*/ 376 w 900"/>
                <a:gd name="T65" fmla="*/ 3 h 75"/>
                <a:gd name="T66" fmla="*/ 365 w 900"/>
                <a:gd name="T67" fmla="*/ 8 h 75"/>
                <a:gd name="T68" fmla="*/ 351 w 900"/>
                <a:gd name="T69" fmla="*/ 28 h 75"/>
                <a:gd name="T70" fmla="*/ 337 w 900"/>
                <a:gd name="T71" fmla="*/ 57 h 75"/>
                <a:gd name="T72" fmla="*/ 322 w 900"/>
                <a:gd name="T73" fmla="*/ 71 h 75"/>
                <a:gd name="T74" fmla="*/ 320 w 900"/>
                <a:gd name="T75" fmla="*/ 72 h 75"/>
                <a:gd name="T76" fmla="*/ 313 w 900"/>
                <a:gd name="T77" fmla="*/ 75 h 75"/>
                <a:gd name="T78" fmla="*/ 299 w 900"/>
                <a:gd name="T79" fmla="*/ 70 h 75"/>
                <a:gd name="T80" fmla="*/ 283 w 900"/>
                <a:gd name="T81" fmla="*/ 50 h 75"/>
                <a:gd name="T82" fmla="*/ 262 w 900"/>
                <a:gd name="T83" fmla="*/ 15 h 75"/>
                <a:gd name="T84" fmla="*/ 243 w 900"/>
                <a:gd name="T85" fmla="*/ 2 h 75"/>
                <a:gd name="T86" fmla="*/ 227 w 900"/>
                <a:gd name="T87" fmla="*/ 9 h 75"/>
                <a:gd name="T88" fmla="*/ 209 w 900"/>
                <a:gd name="T89" fmla="*/ 34 h 75"/>
                <a:gd name="T90" fmla="*/ 194 w 900"/>
                <a:gd name="T91" fmla="*/ 63 h 75"/>
                <a:gd name="T92" fmla="*/ 179 w 900"/>
                <a:gd name="T93" fmla="*/ 73 h 75"/>
                <a:gd name="T94" fmla="*/ 163 w 900"/>
                <a:gd name="T95" fmla="*/ 71 h 75"/>
                <a:gd name="T96" fmla="*/ 151 w 900"/>
                <a:gd name="T97" fmla="*/ 62 h 75"/>
                <a:gd name="T98" fmla="*/ 137 w 900"/>
                <a:gd name="T99" fmla="*/ 37 h 75"/>
                <a:gd name="T100" fmla="*/ 119 w 900"/>
                <a:gd name="T101" fmla="*/ 9 h 75"/>
                <a:gd name="T102" fmla="*/ 110 w 900"/>
                <a:gd name="T103" fmla="*/ 2 h 75"/>
                <a:gd name="T104" fmla="*/ 91 w 900"/>
                <a:gd name="T105" fmla="*/ 3 h 75"/>
                <a:gd name="T106" fmla="*/ 75 w 900"/>
                <a:gd name="T107" fmla="*/ 27 h 75"/>
                <a:gd name="T108" fmla="*/ 66 w 900"/>
                <a:gd name="T109" fmla="*/ 48 h 75"/>
                <a:gd name="T110" fmla="*/ 52 w 900"/>
                <a:gd name="T111" fmla="*/ 67 h 75"/>
                <a:gd name="T112" fmla="*/ 24 w 900"/>
                <a:gd name="T113" fmla="*/ 72 h 75"/>
                <a:gd name="T114" fmla="*/ 13 w 900"/>
                <a:gd name="T115" fmla="*/ 61 h 75"/>
                <a:gd name="T116" fmla="*/ 0 w 900"/>
                <a:gd name="T117" fmla="*/ 39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0"/>
                <a:gd name="T178" fmla="*/ 0 h 75"/>
                <a:gd name="T179" fmla="*/ 900 w 90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0" h="75">
                  <a:moveTo>
                    <a:pt x="900" y="36"/>
                  </a:moveTo>
                  <a:lnTo>
                    <a:pt x="895" y="46"/>
                  </a:lnTo>
                  <a:lnTo>
                    <a:pt x="889" y="59"/>
                  </a:lnTo>
                  <a:lnTo>
                    <a:pt x="884" y="65"/>
                  </a:lnTo>
                  <a:lnTo>
                    <a:pt x="878" y="71"/>
                  </a:lnTo>
                  <a:lnTo>
                    <a:pt x="871" y="74"/>
                  </a:lnTo>
                  <a:lnTo>
                    <a:pt x="864" y="74"/>
                  </a:lnTo>
                  <a:lnTo>
                    <a:pt x="858" y="73"/>
                  </a:lnTo>
                  <a:lnTo>
                    <a:pt x="851" y="69"/>
                  </a:lnTo>
                  <a:lnTo>
                    <a:pt x="845" y="63"/>
                  </a:lnTo>
                  <a:lnTo>
                    <a:pt x="840" y="56"/>
                  </a:lnTo>
                  <a:lnTo>
                    <a:pt x="835" y="46"/>
                  </a:lnTo>
                  <a:lnTo>
                    <a:pt x="830" y="34"/>
                  </a:lnTo>
                  <a:lnTo>
                    <a:pt x="825" y="23"/>
                  </a:lnTo>
                  <a:lnTo>
                    <a:pt x="818" y="13"/>
                  </a:lnTo>
                  <a:lnTo>
                    <a:pt x="813" y="7"/>
                  </a:lnTo>
                  <a:lnTo>
                    <a:pt x="805" y="3"/>
                  </a:lnTo>
                  <a:lnTo>
                    <a:pt x="796" y="1"/>
                  </a:lnTo>
                  <a:lnTo>
                    <a:pt x="792" y="2"/>
                  </a:lnTo>
                  <a:lnTo>
                    <a:pt x="787" y="3"/>
                  </a:lnTo>
                  <a:lnTo>
                    <a:pt x="777" y="9"/>
                  </a:lnTo>
                  <a:lnTo>
                    <a:pt x="779" y="9"/>
                  </a:lnTo>
                  <a:lnTo>
                    <a:pt x="772" y="16"/>
                  </a:lnTo>
                  <a:lnTo>
                    <a:pt x="766" y="28"/>
                  </a:lnTo>
                  <a:lnTo>
                    <a:pt x="760" y="39"/>
                  </a:lnTo>
                  <a:lnTo>
                    <a:pt x="754" y="50"/>
                  </a:lnTo>
                  <a:lnTo>
                    <a:pt x="748" y="58"/>
                  </a:lnTo>
                  <a:lnTo>
                    <a:pt x="741" y="65"/>
                  </a:lnTo>
                  <a:lnTo>
                    <a:pt x="733" y="71"/>
                  </a:lnTo>
                  <a:lnTo>
                    <a:pt x="724" y="73"/>
                  </a:lnTo>
                  <a:lnTo>
                    <a:pt x="718" y="71"/>
                  </a:lnTo>
                  <a:lnTo>
                    <a:pt x="715" y="69"/>
                  </a:lnTo>
                  <a:lnTo>
                    <a:pt x="711" y="65"/>
                  </a:lnTo>
                  <a:lnTo>
                    <a:pt x="707" y="61"/>
                  </a:lnTo>
                  <a:lnTo>
                    <a:pt x="701" y="52"/>
                  </a:lnTo>
                  <a:lnTo>
                    <a:pt x="694" y="40"/>
                  </a:lnTo>
                  <a:lnTo>
                    <a:pt x="691" y="32"/>
                  </a:lnTo>
                  <a:lnTo>
                    <a:pt x="686" y="23"/>
                  </a:lnTo>
                  <a:lnTo>
                    <a:pt x="680" y="13"/>
                  </a:lnTo>
                  <a:lnTo>
                    <a:pt x="672" y="6"/>
                  </a:lnTo>
                  <a:lnTo>
                    <a:pt x="667" y="3"/>
                  </a:lnTo>
                  <a:lnTo>
                    <a:pt x="661" y="1"/>
                  </a:lnTo>
                  <a:lnTo>
                    <a:pt x="654" y="1"/>
                  </a:lnTo>
                  <a:lnTo>
                    <a:pt x="648" y="3"/>
                  </a:lnTo>
                  <a:lnTo>
                    <a:pt x="642" y="8"/>
                  </a:lnTo>
                  <a:lnTo>
                    <a:pt x="636" y="15"/>
                  </a:lnTo>
                  <a:lnTo>
                    <a:pt x="631" y="24"/>
                  </a:lnTo>
                  <a:lnTo>
                    <a:pt x="625" y="38"/>
                  </a:lnTo>
                  <a:lnTo>
                    <a:pt x="619" y="49"/>
                  </a:lnTo>
                  <a:lnTo>
                    <a:pt x="616" y="54"/>
                  </a:lnTo>
                  <a:lnTo>
                    <a:pt x="612" y="59"/>
                  </a:lnTo>
                  <a:lnTo>
                    <a:pt x="607" y="64"/>
                  </a:lnTo>
                  <a:lnTo>
                    <a:pt x="605" y="66"/>
                  </a:lnTo>
                  <a:lnTo>
                    <a:pt x="599" y="70"/>
                  </a:lnTo>
                  <a:lnTo>
                    <a:pt x="593" y="73"/>
                  </a:lnTo>
                  <a:lnTo>
                    <a:pt x="587" y="74"/>
                  </a:lnTo>
                  <a:lnTo>
                    <a:pt x="583" y="73"/>
                  </a:lnTo>
                  <a:lnTo>
                    <a:pt x="576" y="70"/>
                  </a:lnTo>
                  <a:lnTo>
                    <a:pt x="569" y="65"/>
                  </a:lnTo>
                  <a:lnTo>
                    <a:pt x="562" y="53"/>
                  </a:lnTo>
                  <a:lnTo>
                    <a:pt x="553" y="36"/>
                  </a:lnTo>
                  <a:lnTo>
                    <a:pt x="547" y="24"/>
                  </a:lnTo>
                  <a:lnTo>
                    <a:pt x="541" y="16"/>
                  </a:lnTo>
                  <a:lnTo>
                    <a:pt x="537" y="11"/>
                  </a:lnTo>
                  <a:lnTo>
                    <a:pt x="529" y="3"/>
                  </a:lnTo>
                  <a:lnTo>
                    <a:pt x="525" y="2"/>
                  </a:lnTo>
                  <a:lnTo>
                    <a:pt x="520" y="0"/>
                  </a:lnTo>
                  <a:lnTo>
                    <a:pt x="513" y="2"/>
                  </a:lnTo>
                  <a:lnTo>
                    <a:pt x="507" y="5"/>
                  </a:lnTo>
                  <a:lnTo>
                    <a:pt x="502" y="10"/>
                  </a:lnTo>
                  <a:lnTo>
                    <a:pt x="497" y="16"/>
                  </a:lnTo>
                  <a:lnTo>
                    <a:pt x="493" y="24"/>
                  </a:lnTo>
                  <a:lnTo>
                    <a:pt x="489" y="33"/>
                  </a:lnTo>
                  <a:lnTo>
                    <a:pt x="484" y="41"/>
                  </a:lnTo>
                  <a:lnTo>
                    <a:pt x="478" y="52"/>
                  </a:lnTo>
                  <a:lnTo>
                    <a:pt x="471" y="63"/>
                  </a:lnTo>
                  <a:lnTo>
                    <a:pt x="465" y="68"/>
                  </a:lnTo>
                  <a:lnTo>
                    <a:pt x="458" y="71"/>
                  </a:lnTo>
                  <a:lnTo>
                    <a:pt x="455" y="73"/>
                  </a:lnTo>
                  <a:lnTo>
                    <a:pt x="451" y="75"/>
                  </a:lnTo>
                  <a:lnTo>
                    <a:pt x="446" y="75"/>
                  </a:lnTo>
                  <a:lnTo>
                    <a:pt x="439" y="71"/>
                  </a:lnTo>
                  <a:lnTo>
                    <a:pt x="433" y="68"/>
                  </a:lnTo>
                  <a:lnTo>
                    <a:pt x="430" y="65"/>
                  </a:lnTo>
                  <a:lnTo>
                    <a:pt x="427" y="59"/>
                  </a:lnTo>
                  <a:lnTo>
                    <a:pt x="420" y="46"/>
                  </a:lnTo>
                  <a:lnTo>
                    <a:pt x="414" y="33"/>
                  </a:lnTo>
                  <a:lnTo>
                    <a:pt x="410" y="24"/>
                  </a:lnTo>
                  <a:lnTo>
                    <a:pt x="406" y="18"/>
                  </a:lnTo>
                  <a:lnTo>
                    <a:pt x="400" y="10"/>
                  </a:lnTo>
                  <a:lnTo>
                    <a:pt x="395" y="6"/>
                  </a:lnTo>
                  <a:lnTo>
                    <a:pt x="393" y="5"/>
                  </a:lnTo>
                  <a:lnTo>
                    <a:pt x="389" y="3"/>
                  </a:lnTo>
                  <a:lnTo>
                    <a:pt x="387" y="2"/>
                  </a:lnTo>
                  <a:lnTo>
                    <a:pt x="383" y="1"/>
                  </a:lnTo>
                  <a:lnTo>
                    <a:pt x="379" y="2"/>
                  </a:lnTo>
                  <a:lnTo>
                    <a:pt x="376" y="3"/>
                  </a:lnTo>
                  <a:lnTo>
                    <a:pt x="371" y="4"/>
                  </a:lnTo>
                  <a:lnTo>
                    <a:pt x="368" y="6"/>
                  </a:lnTo>
                  <a:lnTo>
                    <a:pt x="365" y="8"/>
                  </a:lnTo>
                  <a:lnTo>
                    <a:pt x="362" y="11"/>
                  </a:lnTo>
                  <a:lnTo>
                    <a:pt x="357" y="17"/>
                  </a:lnTo>
                  <a:lnTo>
                    <a:pt x="351" y="28"/>
                  </a:lnTo>
                  <a:lnTo>
                    <a:pt x="345" y="40"/>
                  </a:lnTo>
                  <a:lnTo>
                    <a:pt x="340" y="51"/>
                  </a:lnTo>
                  <a:lnTo>
                    <a:pt x="337" y="57"/>
                  </a:lnTo>
                  <a:lnTo>
                    <a:pt x="332" y="63"/>
                  </a:lnTo>
                  <a:lnTo>
                    <a:pt x="325" y="69"/>
                  </a:lnTo>
                  <a:lnTo>
                    <a:pt x="322" y="71"/>
                  </a:lnTo>
                  <a:lnTo>
                    <a:pt x="319" y="72"/>
                  </a:lnTo>
                  <a:lnTo>
                    <a:pt x="319" y="73"/>
                  </a:lnTo>
                  <a:lnTo>
                    <a:pt x="320" y="72"/>
                  </a:lnTo>
                  <a:lnTo>
                    <a:pt x="316" y="74"/>
                  </a:lnTo>
                  <a:lnTo>
                    <a:pt x="313" y="75"/>
                  </a:lnTo>
                  <a:lnTo>
                    <a:pt x="306" y="74"/>
                  </a:lnTo>
                  <a:lnTo>
                    <a:pt x="302" y="72"/>
                  </a:lnTo>
                  <a:lnTo>
                    <a:pt x="299" y="70"/>
                  </a:lnTo>
                  <a:lnTo>
                    <a:pt x="294" y="66"/>
                  </a:lnTo>
                  <a:lnTo>
                    <a:pt x="287" y="58"/>
                  </a:lnTo>
                  <a:lnTo>
                    <a:pt x="283" y="50"/>
                  </a:lnTo>
                  <a:lnTo>
                    <a:pt x="276" y="38"/>
                  </a:lnTo>
                  <a:lnTo>
                    <a:pt x="269" y="24"/>
                  </a:lnTo>
                  <a:lnTo>
                    <a:pt x="262" y="15"/>
                  </a:lnTo>
                  <a:lnTo>
                    <a:pt x="255" y="5"/>
                  </a:lnTo>
                  <a:lnTo>
                    <a:pt x="249" y="3"/>
                  </a:lnTo>
                  <a:lnTo>
                    <a:pt x="243" y="2"/>
                  </a:lnTo>
                  <a:lnTo>
                    <a:pt x="235" y="3"/>
                  </a:lnTo>
                  <a:lnTo>
                    <a:pt x="229" y="8"/>
                  </a:lnTo>
                  <a:lnTo>
                    <a:pt x="227" y="9"/>
                  </a:lnTo>
                  <a:lnTo>
                    <a:pt x="220" y="17"/>
                  </a:lnTo>
                  <a:lnTo>
                    <a:pt x="213" y="27"/>
                  </a:lnTo>
                  <a:lnTo>
                    <a:pt x="209" y="34"/>
                  </a:lnTo>
                  <a:lnTo>
                    <a:pt x="205" y="44"/>
                  </a:lnTo>
                  <a:lnTo>
                    <a:pt x="200" y="53"/>
                  </a:lnTo>
                  <a:lnTo>
                    <a:pt x="194" y="63"/>
                  </a:lnTo>
                  <a:lnTo>
                    <a:pt x="186" y="69"/>
                  </a:lnTo>
                  <a:lnTo>
                    <a:pt x="182" y="71"/>
                  </a:lnTo>
                  <a:lnTo>
                    <a:pt x="179" y="73"/>
                  </a:lnTo>
                  <a:lnTo>
                    <a:pt x="174" y="74"/>
                  </a:lnTo>
                  <a:lnTo>
                    <a:pt x="168" y="73"/>
                  </a:lnTo>
                  <a:lnTo>
                    <a:pt x="163" y="71"/>
                  </a:lnTo>
                  <a:lnTo>
                    <a:pt x="159" y="69"/>
                  </a:lnTo>
                  <a:lnTo>
                    <a:pt x="154" y="65"/>
                  </a:lnTo>
                  <a:lnTo>
                    <a:pt x="151" y="62"/>
                  </a:lnTo>
                  <a:lnTo>
                    <a:pt x="148" y="55"/>
                  </a:lnTo>
                  <a:lnTo>
                    <a:pt x="143" y="48"/>
                  </a:lnTo>
                  <a:lnTo>
                    <a:pt x="137" y="37"/>
                  </a:lnTo>
                  <a:lnTo>
                    <a:pt x="132" y="28"/>
                  </a:lnTo>
                  <a:lnTo>
                    <a:pt x="126" y="18"/>
                  </a:lnTo>
                  <a:lnTo>
                    <a:pt x="119" y="9"/>
                  </a:lnTo>
                  <a:lnTo>
                    <a:pt x="115" y="5"/>
                  </a:lnTo>
                  <a:lnTo>
                    <a:pt x="110" y="2"/>
                  </a:lnTo>
                  <a:lnTo>
                    <a:pt x="104" y="0"/>
                  </a:lnTo>
                  <a:lnTo>
                    <a:pt x="97" y="2"/>
                  </a:lnTo>
                  <a:lnTo>
                    <a:pt x="91" y="3"/>
                  </a:lnTo>
                  <a:lnTo>
                    <a:pt x="86" y="8"/>
                  </a:lnTo>
                  <a:lnTo>
                    <a:pt x="80" y="16"/>
                  </a:lnTo>
                  <a:lnTo>
                    <a:pt x="75" y="27"/>
                  </a:lnTo>
                  <a:lnTo>
                    <a:pt x="72" y="34"/>
                  </a:lnTo>
                  <a:lnTo>
                    <a:pt x="69" y="42"/>
                  </a:lnTo>
                  <a:lnTo>
                    <a:pt x="66" y="48"/>
                  </a:lnTo>
                  <a:lnTo>
                    <a:pt x="61" y="57"/>
                  </a:lnTo>
                  <a:lnTo>
                    <a:pt x="56" y="63"/>
                  </a:lnTo>
                  <a:lnTo>
                    <a:pt x="52" y="67"/>
                  </a:lnTo>
                  <a:lnTo>
                    <a:pt x="41" y="72"/>
                  </a:lnTo>
                  <a:lnTo>
                    <a:pt x="31" y="75"/>
                  </a:lnTo>
                  <a:lnTo>
                    <a:pt x="24" y="72"/>
                  </a:lnTo>
                  <a:lnTo>
                    <a:pt x="21" y="71"/>
                  </a:lnTo>
                  <a:lnTo>
                    <a:pt x="17" y="67"/>
                  </a:lnTo>
                  <a:lnTo>
                    <a:pt x="13" y="61"/>
                  </a:lnTo>
                  <a:lnTo>
                    <a:pt x="6" y="51"/>
                  </a:lnTo>
                  <a:lnTo>
                    <a:pt x="2" y="43"/>
                  </a:lnTo>
                  <a:lnTo>
                    <a:pt x="0" y="39"/>
                  </a:lnTo>
                </a:path>
              </a:pathLst>
            </a:custGeom>
            <a:noFill/>
            <a:ln w="15875">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2886" name="Freeform 30"/>
            <p:cNvSpPr>
              <a:spLocks/>
            </p:cNvSpPr>
            <p:nvPr/>
          </p:nvSpPr>
          <p:spPr bwMode="auto">
            <a:xfrm>
              <a:off x="2992" y="1301"/>
              <a:ext cx="901" cy="75"/>
            </a:xfrm>
            <a:custGeom>
              <a:avLst/>
              <a:gdLst>
                <a:gd name="T0" fmla="*/ 890 w 901"/>
                <a:gd name="T1" fmla="*/ 16 h 75"/>
                <a:gd name="T2" fmla="*/ 873 w 901"/>
                <a:gd name="T3" fmla="*/ 1 h 75"/>
                <a:gd name="T4" fmla="*/ 853 w 901"/>
                <a:gd name="T5" fmla="*/ 6 h 75"/>
                <a:gd name="T6" fmla="*/ 836 w 901"/>
                <a:gd name="T7" fmla="*/ 30 h 75"/>
                <a:gd name="T8" fmla="*/ 819 w 901"/>
                <a:gd name="T9" fmla="*/ 62 h 75"/>
                <a:gd name="T10" fmla="*/ 806 w 901"/>
                <a:gd name="T11" fmla="*/ 73 h 75"/>
                <a:gd name="T12" fmla="*/ 788 w 901"/>
                <a:gd name="T13" fmla="*/ 73 h 75"/>
                <a:gd name="T14" fmla="*/ 773 w 901"/>
                <a:gd name="T15" fmla="*/ 59 h 75"/>
                <a:gd name="T16" fmla="*/ 754 w 901"/>
                <a:gd name="T17" fmla="*/ 25 h 75"/>
                <a:gd name="T18" fmla="*/ 734 w 901"/>
                <a:gd name="T19" fmla="*/ 5 h 75"/>
                <a:gd name="T20" fmla="*/ 716 w 901"/>
                <a:gd name="T21" fmla="*/ 6 h 75"/>
                <a:gd name="T22" fmla="*/ 702 w 901"/>
                <a:gd name="T23" fmla="*/ 23 h 75"/>
                <a:gd name="T24" fmla="*/ 688 w 901"/>
                <a:gd name="T25" fmla="*/ 52 h 75"/>
                <a:gd name="T26" fmla="*/ 667 w 901"/>
                <a:gd name="T27" fmla="*/ 73 h 75"/>
                <a:gd name="T28" fmla="*/ 649 w 901"/>
                <a:gd name="T29" fmla="*/ 72 h 75"/>
                <a:gd name="T30" fmla="*/ 633 w 901"/>
                <a:gd name="T31" fmla="*/ 51 h 75"/>
                <a:gd name="T32" fmla="*/ 617 w 901"/>
                <a:gd name="T33" fmla="*/ 21 h 75"/>
                <a:gd name="T34" fmla="*/ 606 w 901"/>
                <a:gd name="T35" fmla="*/ 9 h 75"/>
                <a:gd name="T36" fmla="*/ 589 w 901"/>
                <a:gd name="T37" fmla="*/ 1 h 75"/>
                <a:gd name="T38" fmla="*/ 570 w 901"/>
                <a:gd name="T39" fmla="*/ 11 h 75"/>
                <a:gd name="T40" fmla="*/ 548 w 901"/>
                <a:gd name="T41" fmla="*/ 51 h 75"/>
                <a:gd name="T42" fmla="*/ 531 w 901"/>
                <a:gd name="T43" fmla="*/ 72 h 75"/>
                <a:gd name="T44" fmla="*/ 514 w 901"/>
                <a:gd name="T45" fmla="*/ 74 h 75"/>
                <a:gd name="T46" fmla="*/ 498 w 901"/>
                <a:gd name="T47" fmla="*/ 59 h 75"/>
                <a:gd name="T48" fmla="*/ 486 w 901"/>
                <a:gd name="T49" fmla="*/ 34 h 75"/>
                <a:gd name="T50" fmla="*/ 466 w 901"/>
                <a:gd name="T51" fmla="*/ 7 h 75"/>
                <a:gd name="T52" fmla="*/ 451 w 901"/>
                <a:gd name="T53" fmla="*/ 0 h 75"/>
                <a:gd name="T54" fmla="*/ 435 w 901"/>
                <a:gd name="T55" fmla="*/ 7 h 75"/>
                <a:gd name="T56" fmla="*/ 420 w 901"/>
                <a:gd name="T57" fmla="*/ 30 h 75"/>
                <a:gd name="T58" fmla="*/ 407 w 901"/>
                <a:gd name="T59" fmla="*/ 57 h 75"/>
                <a:gd name="T60" fmla="*/ 396 w 901"/>
                <a:gd name="T61" fmla="*/ 69 h 75"/>
                <a:gd name="T62" fmla="*/ 387 w 901"/>
                <a:gd name="T63" fmla="*/ 73 h 75"/>
                <a:gd name="T64" fmla="*/ 377 w 901"/>
                <a:gd name="T65" fmla="*/ 73 h 75"/>
                <a:gd name="T66" fmla="*/ 367 w 901"/>
                <a:gd name="T67" fmla="*/ 68 h 75"/>
                <a:gd name="T68" fmla="*/ 352 w 901"/>
                <a:gd name="T69" fmla="*/ 48 h 75"/>
                <a:gd name="T70" fmla="*/ 337 w 901"/>
                <a:gd name="T71" fmla="*/ 19 h 75"/>
                <a:gd name="T72" fmla="*/ 323 w 901"/>
                <a:gd name="T73" fmla="*/ 4 h 75"/>
                <a:gd name="T74" fmla="*/ 322 w 901"/>
                <a:gd name="T75" fmla="*/ 3 h 75"/>
                <a:gd name="T76" fmla="*/ 313 w 901"/>
                <a:gd name="T77" fmla="*/ 0 h 75"/>
                <a:gd name="T78" fmla="*/ 300 w 901"/>
                <a:gd name="T79" fmla="*/ 5 h 75"/>
                <a:gd name="T80" fmla="*/ 285 w 901"/>
                <a:gd name="T81" fmla="*/ 25 h 75"/>
                <a:gd name="T82" fmla="*/ 264 w 901"/>
                <a:gd name="T83" fmla="*/ 61 h 75"/>
                <a:gd name="T84" fmla="*/ 245 w 901"/>
                <a:gd name="T85" fmla="*/ 74 h 75"/>
                <a:gd name="T86" fmla="*/ 228 w 901"/>
                <a:gd name="T87" fmla="*/ 66 h 75"/>
                <a:gd name="T88" fmla="*/ 210 w 901"/>
                <a:gd name="T89" fmla="*/ 41 h 75"/>
                <a:gd name="T90" fmla="*/ 196 w 901"/>
                <a:gd name="T91" fmla="*/ 12 h 75"/>
                <a:gd name="T92" fmla="*/ 179 w 901"/>
                <a:gd name="T93" fmla="*/ 2 h 75"/>
                <a:gd name="T94" fmla="*/ 165 w 901"/>
                <a:gd name="T95" fmla="*/ 4 h 75"/>
                <a:gd name="T96" fmla="*/ 152 w 901"/>
                <a:gd name="T97" fmla="*/ 13 h 75"/>
                <a:gd name="T98" fmla="*/ 139 w 901"/>
                <a:gd name="T99" fmla="*/ 38 h 75"/>
                <a:gd name="T100" fmla="*/ 121 w 901"/>
                <a:gd name="T101" fmla="*/ 66 h 75"/>
                <a:gd name="T102" fmla="*/ 111 w 901"/>
                <a:gd name="T103" fmla="*/ 74 h 75"/>
                <a:gd name="T104" fmla="*/ 92 w 901"/>
                <a:gd name="T105" fmla="*/ 71 h 75"/>
                <a:gd name="T106" fmla="*/ 76 w 901"/>
                <a:gd name="T107" fmla="*/ 49 h 75"/>
                <a:gd name="T108" fmla="*/ 67 w 901"/>
                <a:gd name="T109" fmla="*/ 27 h 75"/>
                <a:gd name="T110" fmla="*/ 53 w 901"/>
                <a:gd name="T111" fmla="*/ 8 h 75"/>
                <a:gd name="T112" fmla="*/ 26 w 901"/>
                <a:gd name="T113" fmla="*/ 2 h 75"/>
                <a:gd name="T114" fmla="*/ 13 w 901"/>
                <a:gd name="T115" fmla="*/ 14 h 75"/>
                <a:gd name="T116" fmla="*/ 0 w 901"/>
                <a:gd name="T117" fmla="*/ 3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1"/>
                <a:gd name="T178" fmla="*/ 0 h 75"/>
                <a:gd name="T179" fmla="*/ 901 w 901"/>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1" h="75">
                  <a:moveTo>
                    <a:pt x="901" y="39"/>
                  </a:moveTo>
                  <a:lnTo>
                    <a:pt x="897" y="29"/>
                  </a:lnTo>
                  <a:lnTo>
                    <a:pt x="890" y="16"/>
                  </a:lnTo>
                  <a:lnTo>
                    <a:pt x="886" y="10"/>
                  </a:lnTo>
                  <a:lnTo>
                    <a:pt x="880" y="5"/>
                  </a:lnTo>
                  <a:lnTo>
                    <a:pt x="873" y="1"/>
                  </a:lnTo>
                  <a:lnTo>
                    <a:pt x="866" y="1"/>
                  </a:lnTo>
                  <a:lnTo>
                    <a:pt x="860" y="2"/>
                  </a:lnTo>
                  <a:lnTo>
                    <a:pt x="853" y="6"/>
                  </a:lnTo>
                  <a:lnTo>
                    <a:pt x="847" y="12"/>
                  </a:lnTo>
                  <a:lnTo>
                    <a:pt x="842" y="19"/>
                  </a:lnTo>
                  <a:lnTo>
                    <a:pt x="836" y="30"/>
                  </a:lnTo>
                  <a:lnTo>
                    <a:pt x="831" y="42"/>
                  </a:lnTo>
                  <a:lnTo>
                    <a:pt x="826" y="52"/>
                  </a:lnTo>
                  <a:lnTo>
                    <a:pt x="819" y="62"/>
                  </a:lnTo>
                  <a:lnTo>
                    <a:pt x="813" y="68"/>
                  </a:lnTo>
                  <a:lnTo>
                    <a:pt x="806" y="73"/>
                  </a:lnTo>
                  <a:lnTo>
                    <a:pt x="798" y="74"/>
                  </a:lnTo>
                  <a:lnTo>
                    <a:pt x="792" y="74"/>
                  </a:lnTo>
                  <a:lnTo>
                    <a:pt x="788" y="73"/>
                  </a:lnTo>
                  <a:lnTo>
                    <a:pt x="779" y="66"/>
                  </a:lnTo>
                  <a:lnTo>
                    <a:pt x="780" y="67"/>
                  </a:lnTo>
                  <a:lnTo>
                    <a:pt x="773" y="59"/>
                  </a:lnTo>
                  <a:lnTo>
                    <a:pt x="767" y="47"/>
                  </a:lnTo>
                  <a:lnTo>
                    <a:pt x="760" y="37"/>
                  </a:lnTo>
                  <a:lnTo>
                    <a:pt x="754" y="25"/>
                  </a:lnTo>
                  <a:lnTo>
                    <a:pt x="749" y="18"/>
                  </a:lnTo>
                  <a:lnTo>
                    <a:pt x="742" y="10"/>
                  </a:lnTo>
                  <a:lnTo>
                    <a:pt x="734" y="5"/>
                  </a:lnTo>
                  <a:lnTo>
                    <a:pt x="725" y="2"/>
                  </a:lnTo>
                  <a:lnTo>
                    <a:pt x="719" y="5"/>
                  </a:lnTo>
                  <a:lnTo>
                    <a:pt x="716" y="6"/>
                  </a:lnTo>
                  <a:lnTo>
                    <a:pt x="712" y="11"/>
                  </a:lnTo>
                  <a:lnTo>
                    <a:pt x="708" y="14"/>
                  </a:lnTo>
                  <a:lnTo>
                    <a:pt x="702" y="23"/>
                  </a:lnTo>
                  <a:lnTo>
                    <a:pt x="696" y="36"/>
                  </a:lnTo>
                  <a:lnTo>
                    <a:pt x="691" y="43"/>
                  </a:lnTo>
                  <a:lnTo>
                    <a:pt x="688" y="52"/>
                  </a:lnTo>
                  <a:lnTo>
                    <a:pt x="681" y="62"/>
                  </a:lnTo>
                  <a:lnTo>
                    <a:pt x="673" y="69"/>
                  </a:lnTo>
                  <a:lnTo>
                    <a:pt x="667" y="73"/>
                  </a:lnTo>
                  <a:lnTo>
                    <a:pt x="662" y="74"/>
                  </a:lnTo>
                  <a:lnTo>
                    <a:pt x="654" y="74"/>
                  </a:lnTo>
                  <a:lnTo>
                    <a:pt x="649" y="72"/>
                  </a:lnTo>
                  <a:lnTo>
                    <a:pt x="643" y="68"/>
                  </a:lnTo>
                  <a:lnTo>
                    <a:pt x="638" y="61"/>
                  </a:lnTo>
                  <a:lnTo>
                    <a:pt x="633" y="51"/>
                  </a:lnTo>
                  <a:lnTo>
                    <a:pt x="626" y="37"/>
                  </a:lnTo>
                  <a:lnTo>
                    <a:pt x="621" y="26"/>
                  </a:lnTo>
                  <a:lnTo>
                    <a:pt x="617" y="21"/>
                  </a:lnTo>
                  <a:lnTo>
                    <a:pt x="614" y="16"/>
                  </a:lnTo>
                  <a:lnTo>
                    <a:pt x="608" y="12"/>
                  </a:lnTo>
                  <a:lnTo>
                    <a:pt x="606" y="9"/>
                  </a:lnTo>
                  <a:lnTo>
                    <a:pt x="601" y="6"/>
                  </a:lnTo>
                  <a:lnTo>
                    <a:pt x="595" y="2"/>
                  </a:lnTo>
                  <a:lnTo>
                    <a:pt x="589" y="1"/>
                  </a:lnTo>
                  <a:lnTo>
                    <a:pt x="584" y="2"/>
                  </a:lnTo>
                  <a:lnTo>
                    <a:pt x="577" y="5"/>
                  </a:lnTo>
                  <a:lnTo>
                    <a:pt x="570" y="11"/>
                  </a:lnTo>
                  <a:lnTo>
                    <a:pt x="564" y="22"/>
                  </a:lnTo>
                  <a:lnTo>
                    <a:pt x="554" y="39"/>
                  </a:lnTo>
                  <a:lnTo>
                    <a:pt x="548" y="51"/>
                  </a:lnTo>
                  <a:lnTo>
                    <a:pt x="543" y="59"/>
                  </a:lnTo>
                  <a:lnTo>
                    <a:pt x="539" y="64"/>
                  </a:lnTo>
                  <a:lnTo>
                    <a:pt x="531" y="72"/>
                  </a:lnTo>
                  <a:lnTo>
                    <a:pt x="526" y="74"/>
                  </a:lnTo>
                  <a:lnTo>
                    <a:pt x="521" y="75"/>
                  </a:lnTo>
                  <a:lnTo>
                    <a:pt x="514" y="74"/>
                  </a:lnTo>
                  <a:lnTo>
                    <a:pt x="507" y="70"/>
                  </a:lnTo>
                  <a:lnTo>
                    <a:pt x="503" y="65"/>
                  </a:lnTo>
                  <a:lnTo>
                    <a:pt x="498" y="59"/>
                  </a:lnTo>
                  <a:lnTo>
                    <a:pt x="494" y="51"/>
                  </a:lnTo>
                  <a:lnTo>
                    <a:pt x="490" y="43"/>
                  </a:lnTo>
                  <a:lnTo>
                    <a:pt x="486" y="34"/>
                  </a:lnTo>
                  <a:lnTo>
                    <a:pt x="480" y="23"/>
                  </a:lnTo>
                  <a:lnTo>
                    <a:pt x="473" y="12"/>
                  </a:lnTo>
                  <a:lnTo>
                    <a:pt x="466" y="7"/>
                  </a:lnTo>
                  <a:lnTo>
                    <a:pt x="460" y="4"/>
                  </a:lnTo>
                  <a:lnTo>
                    <a:pt x="456" y="2"/>
                  </a:lnTo>
                  <a:lnTo>
                    <a:pt x="451" y="0"/>
                  </a:lnTo>
                  <a:lnTo>
                    <a:pt x="447" y="0"/>
                  </a:lnTo>
                  <a:lnTo>
                    <a:pt x="440" y="3"/>
                  </a:lnTo>
                  <a:lnTo>
                    <a:pt x="435" y="7"/>
                  </a:lnTo>
                  <a:lnTo>
                    <a:pt x="431" y="11"/>
                  </a:lnTo>
                  <a:lnTo>
                    <a:pt x="428" y="16"/>
                  </a:lnTo>
                  <a:lnTo>
                    <a:pt x="420" y="30"/>
                  </a:lnTo>
                  <a:lnTo>
                    <a:pt x="415" y="43"/>
                  </a:lnTo>
                  <a:lnTo>
                    <a:pt x="411" y="50"/>
                  </a:lnTo>
                  <a:lnTo>
                    <a:pt x="407" y="57"/>
                  </a:lnTo>
                  <a:lnTo>
                    <a:pt x="401" y="65"/>
                  </a:lnTo>
                  <a:lnTo>
                    <a:pt x="396" y="69"/>
                  </a:lnTo>
                  <a:lnTo>
                    <a:pt x="394" y="70"/>
                  </a:lnTo>
                  <a:lnTo>
                    <a:pt x="391" y="72"/>
                  </a:lnTo>
                  <a:lnTo>
                    <a:pt x="387" y="73"/>
                  </a:lnTo>
                  <a:lnTo>
                    <a:pt x="385" y="74"/>
                  </a:lnTo>
                  <a:lnTo>
                    <a:pt x="380" y="74"/>
                  </a:lnTo>
                  <a:lnTo>
                    <a:pt x="377" y="73"/>
                  </a:lnTo>
                  <a:lnTo>
                    <a:pt x="373" y="71"/>
                  </a:lnTo>
                  <a:lnTo>
                    <a:pt x="368" y="69"/>
                  </a:lnTo>
                  <a:lnTo>
                    <a:pt x="367" y="68"/>
                  </a:lnTo>
                  <a:lnTo>
                    <a:pt x="362" y="64"/>
                  </a:lnTo>
                  <a:lnTo>
                    <a:pt x="358" y="58"/>
                  </a:lnTo>
                  <a:lnTo>
                    <a:pt x="352" y="48"/>
                  </a:lnTo>
                  <a:lnTo>
                    <a:pt x="347" y="35"/>
                  </a:lnTo>
                  <a:lnTo>
                    <a:pt x="342" y="25"/>
                  </a:lnTo>
                  <a:lnTo>
                    <a:pt x="337" y="19"/>
                  </a:lnTo>
                  <a:lnTo>
                    <a:pt x="333" y="12"/>
                  </a:lnTo>
                  <a:lnTo>
                    <a:pt x="326" y="6"/>
                  </a:lnTo>
                  <a:lnTo>
                    <a:pt x="323" y="4"/>
                  </a:lnTo>
                  <a:lnTo>
                    <a:pt x="320" y="2"/>
                  </a:lnTo>
                  <a:lnTo>
                    <a:pt x="319" y="2"/>
                  </a:lnTo>
                  <a:lnTo>
                    <a:pt x="322" y="3"/>
                  </a:lnTo>
                  <a:lnTo>
                    <a:pt x="317" y="1"/>
                  </a:lnTo>
                  <a:lnTo>
                    <a:pt x="313" y="0"/>
                  </a:lnTo>
                  <a:lnTo>
                    <a:pt x="308" y="1"/>
                  </a:lnTo>
                  <a:lnTo>
                    <a:pt x="304" y="3"/>
                  </a:lnTo>
                  <a:lnTo>
                    <a:pt x="300" y="5"/>
                  </a:lnTo>
                  <a:lnTo>
                    <a:pt x="296" y="9"/>
                  </a:lnTo>
                  <a:lnTo>
                    <a:pt x="289" y="18"/>
                  </a:lnTo>
                  <a:lnTo>
                    <a:pt x="285" y="25"/>
                  </a:lnTo>
                  <a:lnTo>
                    <a:pt x="278" y="37"/>
                  </a:lnTo>
                  <a:lnTo>
                    <a:pt x="271" y="51"/>
                  </a:lnTo>
                  <a:lnTo>
                    <a:pt x="264" y="61"/>
                  </a:lnTo>
                  <a:lnTo>
                    <a:pt x="256" y="70"/>
                  </a:lnTo>
                  <a:lnTo>
                    <a:pt x="250" y="72"/>
                  </a:lnTo>
                  <a:lnTo>
                    <a:pt x="245" y="74"/>
                  </a:lnTo>
                  <a:lnTo>
                    <a:pt x="236" y="72"/>
                  </a:lnTo>
                  <a:lnTo>
                    <a:pt x="230" y="68"/>
                  </a:lnTo>
                  <a:lnTo>
                    <a:pt x="228" y="66"/>
                  </a:lnTo>
                  <a:lnTo>
                    <a:pt x="222" y="58"/>
                  </a:lnTo>
                  <a:lnTo>
                    <a:pt x="215" y="49"/>
                  </a:lnTo>
                  <a:lnTo>
                    <a:pt x="210" y="41"/>
                  </a:lnTo>
                  <a:lnTo>
                    <a:pt x="206" y="31"/>
                  </a:lnTo>
                  <a:lnTo>
                    <a:pt x="201" y="22"/>
                  </a:lnTo>
                  <a:lnTo>
                    <a:pt x="196" y="12"/>
                  </a:lnTo>
                  <a:lnTo>
                    <a:pt x="188" y="6"/>
                  </a:lnTo>
                  <a:lnTo>
                    <a:pt x="183" y="4"/>
                  </a:lnTo>
                  <a:lnTo>
                    <a:pt x="179" y="2"/>
                  </a:lnTo>
                  <a:lnTo>
                    <a:pt x="175" y="1"/>
                  </a:lnTo>
                  <a:lnTo>
                    <a:pt x="170" y="2"/>
                  </a:lnTo>
                  <a:lnTo>
                    <a:pt x="165" y="4"/>
                  </a:lnTo>
                  <a:lnTo>
                    <a:pt x="159" y="6"/>
                  </a:lnTo>
                  <a:lnTo>
                    <a:pt x="155" y="11"/>
                  </a:lnTo>
                  <a:lnTo>
                    <a:pt x="152" y="13"/>
                  </a:lnTo>
                  <a:lnTo>
                    <a:pt x="148" y="20"/>
                  </a:lnTo>
                  <a:lnTo>
                    <a:pt x="144" y="27"/>
                  </a:lnTo>
                  <a:lnTo>
                    <a:pt x="139" y="38"/>
                  </a:lnTo>
                  <a:lnTo>
                    <a:pt x="133" y="48"/>
                  </a:lnTo>
                  <a:lnTo>
                    <a:pt x="127" y="57"/>
                  </a:lnTo>
                  <a:lnTo>
                    <a:pt x="121" y="66"/>
                  </a:lnTo>
                  <a:lnTo>
                    <a:pt x="115" y="70"/>
                  </a:lnTo>
                  <a:lnTo>
                    <a:pt x="111" y="74"/>
                  </a:lnTo>
                  <a:lnTo>
                    <a:pt x="104" y="75"/>
                  </a:lnTo>
                  <a:lnTo>
                    <a:pt x="98" y="74"/>
                  </a:lnTo>
                  <a:lnTo>
                    <a:pt x="92" y="71"/>
                  </a:lnTo>
                  <a:lnTo>
                    <a:pt x="88" y="68"/>
                  </a:lnTo>
                  <a:lnTo>
                    <a:pt x="82" y="59"/>
                  </a:lnTo>
                  <a:lnTo>
                    <a:pt x="76" y="49"/>
                  </a:lnTo>
                  <a:lnTo>
                    <a:pt x="72" y="41"/>
                  </a:lnTo>
                  <a:lnTo>
                    <a:pt x="70" y="33"/>
                  </a:lnTo>
                  <a:lnTo>
                    <a:pt x="67" y="27"/>
                  </a:lnTo>
                  <a:lnTo>
                    <a:pt x="63" y="19"/>
                  </a:lnTo>
                  <a:lnTo>
                    <a:pt x="57" y="12"/>
                  </a:lnTo>
                  <a:lnTo>
                    <a:pt x="53" y="8"/>
                  </a:lnTo>
                  <a:lnTo>
                    <a:pt x="43" y="3"/>
                  </a:lnTo>
                  <a:lnTo>
                    <a:pt x="32" y="0"/>
                  </a:lnTo>
                  <a:lnTo>
                    <a:pt x="26" y="2"/>
                  </a:lnTo>
                  <a:lnTo>
                    <a:pt x="22" y="4"/>
                  </a:lnTo>
                  <a:lnTo>
                    <a:pt x="18" y="8"/>
                  </a:lnTo>
                  <a:lnTo>
                    <a:pt x="13" y="14"/>
                  </a:lnTo>
                  <a:lnTo>
                    <a:pt x="7" y="25"/>
                  </a:lnTo>
                  <a:lnTo>
                    <a:pt x="3" y="32"/>
                  </a:lnTo>
                  <a:lnTo>
                    <a:pt x="0" y="37"/>
                  </a:lnTo>
                </a:path>
              </a:pathLst>
            </a:custGeom>
            <a:noFill/>
            <a:ln w="6350">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672795" name="Picture 31" descr="Mesh_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8" y="2514600"/>
            <a:ext cx="331787"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2796" name="Group 32"/>
          <p:cNvGrpSpPr>
            <a:grpSpLocks/>
          </p:cNvGrpSpPr>
          <p:nvPr/>
        </p:nvGrpSpPr>
        <p:grpSpPr bwMode="auto">
          <a:xfrm rot="5392485">
            <a:off x="1849438" y="2047875"/>
            <a:ext cx="500062" cy="96838"/>
            <a:chOff x="2990" y="1301"/>
            <a:chExt cx="903" cy="78"/>
          </a:xfrm>
        </p:grpSpPr>
        <p:sp>
          <p:nvSpPr>
            <p:cNvPr id="672883" name="Freeform 33"/>
            <p:cNvSpPr>
              <a:spLocks/>
            </p:cNvSpPr>
            <p:nvPr/>
          </p:nvSpPr>
          <p:spPr bwMode="auto">
            <a:xfrm>
              <a:off x="2990" y="1304"/>
              <a:ext cx="900" cy="75"/>
            </a:xfrm>
            <a:custGeom>
              <a:avLst/>
              <a:gdLst>
                <a:gd name="T0" fmla="*/ 889 w 900"/>
                <a:gd name="T1" fmla="*/ 59 h 75"/>
                <a:gd name="T2" fmla="*/ 871 w 900"/>
                <a:gd name="T3" fmla="*/ 74 h 75"/>
                <a:gd name="T4" fmla="*/ 851 w 900"/>
                <a:gd name="T5" fmla="*/ 69 h 75"/>
                <a:gd name="T6" fmla="*/ 835 w 900"/>
                <a:gd name="T7" fmla="*/ 46 h 75"/>
                <a:gd name="T8" fmla="*/ 818 w 900"/>
                <a:gd name="T9" fmla="*/ 13 h 75"/>
                <a:gd name="T10" fmla="*/ 805 w 900"/>
                <a:gd name="T11" fmla="*/ 3 h 75"/>
                <a:gd name="T12" fmla="*/ 787 w 900"/>
                <a:gd name="T13" fmla="*/ 3 h 75"/>
                <a:gd name="T14" fmla="*/ 772 w 900"/>
                <a:gd name="T15" fmla="*/ 16 h 75"/>
                <a:gd name="T16" fmla="*/ 754 w 900"/>
                <a:gd name="T17" fmla="*/ 50 h 75"/>
                <a:gd name="T18" fmla="*/ 733 w 900"/>
                <a:gd name="T19" fmla="*/ 71 h 75"/>
                <a:gd name="T20" fmla="*/ 715 w 900"/>
                <a:gd name="T21" fmla="*/ 69 h 75"/>
                <a:gd name="T22" fmla="*/ 701 w 900"/>
                <a:gd name="T23" fmla="*/ 52 h 75"/>
                <a:gd name="T24" fmla="*/ 686 w 900"/>
                <a:gd name="T25" fmla="*/ 23 h 75"/>
                <a:gd name="T26" fmla="*/ 667 w 900"/>
                <a:gd name="T27" fmla="*/ 3 h 75"/>
                <a:gd name="T28" fmla="*/ 648 w 900"/>
                <a:gd name="T29" fmla="*/ 3 h 75"/>
                <a:gd name="T30" fmla="*/ 631 w 900"/>
                <a:gd name="T31" fmla="*/ 24 h 75"/>
                <a:gd name="T32" fmla="*/ 616 w 900"/>
                <a:gd name="T33" fmla="*/ 54 h 75"/>
                <a:gd name="T34" fmla="*/ 605 w 900"/>
                <a:gd name="T35" fmla="*/ 66 h 75"/>
                <a:gd name="T36" fmla="*/ 587 w 900"/>
                <a:gd name="T37" fmla="*/ 74 h 75"/>
                <a:gd name="T38" fmla="*/ 569 w 900"/>
                <a:gd name="T39" fmla="*/ 65 h 75"/>
                <a:gd name="T40" fmla="*/ 547 w 900"/>
                <a:gd name="T41" fmla="*/ 24 h 75"/>
                <a:gd name="T42" fmla="*/ 529 w 900"/>
                <a:gd name="T43" fmla="*/ 3 h 75"/>
                <a:gd name="T44" fmla="*/ 513 w 900"/>
                <a:gd name="T45" fmla="*/ 2 h 75"/>
                <a:gd name="T46" fmla="*/ 497 w 900"/>
                <a:gd name="T47" fmla="*/ 16 h 75"/>
                <a:gd name="T48" fmla="*/ 484 w 900"/>
                <a:gd name="T49" fmla="*/ 41 h 75"/>
                <a:gd name="T50" fmla="*/ 465 w 900"/>
                <a:gd name="T51" fmla="*/ 68 h 75"/>
                <a:gd name="T52" fmla="*/ 451 w 900"/>
                <a:gd name="T53" fmla="*/ 75 h 75"/>
                <a:gd name="T54" fmla="*/ 433 w 900"/>
                <a:gd name="T55" fmla="*/ 68 h 75"/>
                <a:gd name="T56" fmla="*/ 420 w 900"/>
                <a:gd name="T57" fmla="*/ 46 h 75"/>
                <a:gd name="T58" fmla="*/ 406 w 900"/>
                <a:gd name="T59" fmla="*/ 18 h 75"/>
                <a:gd name="T60" fmla="*/ 395 w 900"/>
                <a:gd name="T61" fmla="*/ 6 h 75"/>
                <a:gd name="T62" fmla="*/ 387 w 900"/>
                <a:gd name="T63" fmla="*/ 2 h 75"/>
                <a:gd name="T64" fmla="*/ 376 w 900"/>
                <a:gd name="T65" fmla="*/ 3 h 75"/>
                <a:gd name="T66" fmla="*/ 365 w 900"/>
                <a:gd name="T67" fmla="*/ 8 h 75"/>
                <a:gd name="T68" fmla="*/ 351 w 900"/>
                <a:gd name="T69" fmla="*/ 28 h 75"/>
                <a:gd name="T70" fmla="*/ 337 w 900"/>
                <a:gd name="T71" fmla="*/ 57 h 75"/>
                <a:gd name="T72" fmla="*/ 322 w 900"/>
                <a:gd name="T73" fmla="*/ 71 h 75"/>
                <a:gd name="T74" fmla="*/ 320 w 900"/>
                <a:gd name="T75" fmla="*/ 72 h 75"/>
                <a:gd name="T76" fmla="*/ 313 w 900"/>
                <a:gd name="T77" fmla="*/ 75 h 75"/>
                <a:gd name="T78" fmla="*/ 299 w 900"/>
                <a:gd name="T79" fmla="*/ 70 h 75"/>
                <a:gd name="T80" fmla="*/ 283 w 900"/>
                <a:gd name="T81" fmla="*/ 50 h 75"/>
                <a:gd name="T82" fmla="*/ 262 w 900"/>
                <a:gd name="T83" fmla="*/ 15 h 75"/>
                <a:gd name="T84" fmla="*/ 243 w 900"/>
                <a:gd name="T85" fmla="*/ 2 h 75"/>
                <a:gd name="T86" fmla="*/ 227 w 900"/>
                <a:gd name="T87" fmla="*/ 9 h 75"/>
                <a:gd name="T88" fmla="*/ 209 w 900"/>
                <a:gd name="T89" fmla="*/ 34 h 75"/>
                <a:gd name="T90" fmla="*/ 194 w 900"/>
                <a:gd name="T91" fmla="*/ 63 h 75"/>
                <a:gd name="T92" fmla="*/ 179 w 900"/>
                <a:gd name="T93" fmla="*/ 73 h 75"/>
                <a:gd name="T94" fmla="*/ 163 w 900"/>
                <a:gd name="T95" fmla="*/ 71 h 75"/>
                <a:gd name="T96" fmla="*/ 151 w 900"/>
                <a:gd name="T97" fmla="*/ 62 h 75"/>
                <a:gd name="T98" fmla="*/ 137 w 900"/>
                <a:gd name="T99" fmla="*/ 37 h 75"/>
                <a:gd name="T100" fmla="*/ 119 w 900"/>
                <a:gd name="T101" fmla="*/ 9 h 75"/>
                <a:gd name="T102" fmla="*/ 110 w 900"/>
                <a:gd name="T103" fmla="*/ 2 h 75"/>
                <a:gd name="T104" fmla="*/ 91 w 900"/>
                <a:gd name="T105" fmla="*/ 3 h 75"/>
                <a:gd name="T106" fmla="*/ 75 w 900"/>
                <a:gd name="T107" fmla="*/ 27 h 75"/>
                <a:gd name="T108" fmla="*/ 66 w 900"/>
                <a:gd name="T109" fmla="*/ 48 h 75"/>
                <a:gd name="T110" fmla="*/ 52 w 900"/>
                <a:gd name="T111" fmla="*/ 67 h 75"/>
                <a:gd name="T112" fmla="*/ 24 w 900"/>
                <a:gd name="T113" fmla="*/ 72 h 75"/>
                <a:gd name="T114" fmla="*/ 13 w 900"/>
                <a:gd name="T115" fmla="*/ 61 h 75"/>
                <a:gd name="T116" fmla="*/ 0 w 900"/>
                <a:gd name="T117" fmla="*/ 39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0"/>
                <a:gd name="T178" fmla="*/ 0 h 75"/>
                <a:gd name="T179" fmla="*/ 900 w 90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0" h="75">
                  <a:moveTo>
                    <a:pt x="900" y="36"/>
                  </a:moveTo>
                  <a:lnTo>
                    <a:pt x="895" y="46"/>
                  </a:lnTo>
                  <a:lnTo>
                    <a:pt x="889" y="59"/>
                  </a:lnTo>
                  <a:lnTo>
                    <a:pt x="884" y="65"/>
                  </a:lnTo>
                  <a:lnTo>
                    <a:pt x="878" y="71"/>
                  </a:lnTo>
                  <a:lnTo>
                    <a:pt x="871" y="74"/>
                  </a:lnTo>
                  <a:lnTo>
                    <a:pt x="864" y="74"/>
                  </a:lnTo>
                  <a:lnTo>
                    <a:pt x="858" y="73"/>
                  </a:lnTo>
                  <a:lnTo>
                    <a:pt x="851" y="69"/>
                  </a:lnTo>
                  <a:lnTo>
                    <a:pt x="845" y="63"/>
                  </a:lnTo>
                  <a:lnTo>
                    <a:pt x="840" y="56"/>
                  </a:lnTo>
                  <a:lnTo>
                    <a:pt x="835" y="46"/>
                  </a:lnTo>
                  <a:lnTo>
                    <a:pt x="830" y="34"/>
                  </a:lnTo>
                  <a:lnTo>
                    <a:pt x="825" y="23"/>
                  </a:lnTo>
                  <a:lnTo>
                    <a:pt x="818" y="13"/>
                  </a:lnTo>
                  <a:lnTo>
                    <a:pt x="813" y="7"/>
                  </a:lnTo>
                  <a:lnTo>
                    <a:pt x="805" y="3"/>
                  </a:lnTo>
                  <a:lnTo>
                    <a:pt x="796" y="1"/>
                  </a:lnTo>
                  <a:lnTo>
                    <a:pt x="792" y="2"/>
                  </a:lnTo>
                  <a:lnTo>
                    <a:pt x="787" y="3"/>
                  </a:lnTo>
                  <a:lnTo>
                    <a:pt x="777" y="9"/>
                  </a:lnTo>
                  <a:lnTo>
                    <a:pt x="779" y="9"/>
                  </a:lnTo>
                  <a:lnTo>
                    <a:pt x="772" y="16"/>
                  </a:lnTo>
                  <a:lnTo>
                    <a:pt x="766" y="28"/>
                  </a:lnTo>
                  <a:lnTo>
                    <a:pt x="760" y="39"/>
                  </a:lnTo>
                  <a:lnTo>
                    <a:pt x="754" y="50"/>
                  </a:lnTo>
                  <a:lnTo>
                    <a:pt x="748" y="58"/>
                  </a:lnTo>
                  <a:lnTo>
                    <a:pt x="741" y="65"/>
                  </a:lnTo>
                  <a:lnTo>
                    <a:pt x="733" y="71"/>
                  </a:lnTo>
                  <a:lnTo>
                    <a:pt x="724" y="73"/>
                  </a:lnTo>
                  <a:lnTo>
                    <a:pt x="718" y="71"/>
                  </a:lnTo>
                  <a:lnTo>
                    <a:pt x="715" y="69"/>
                  </a:lnTo>
                  <a:lnTo>
                    <a:pt x="711" y="65"/>
                  </a:lnTo>
                  <a:lnTo>
                    <a:pt x="707" y="61"/>
                  </a:lnTo>
                  <a:lnTo>
                    <a:pt x="701" y="52"/>
                  </a:lnTo>
                  <a:lnTo>
                    <a:pt x="694" y="40"/>
                  </a:lnTo>
                  <a:lnTo>
                    <a:pt x="691" y="32"/>
                  </a:lnTo>
                  <a:lnTo>
                    <a:pt x="686" y="23"/>
                  </a:lnTo>
                  <a:lnTo>
                    <a:pt x="680" y="13"/>
                  </a:lnTo>
                  <a:lnTo>
                    <a:pt x="672" y="6"/>
                  </a:lnTo>
                  <a:lnTo>
                    <a:pt x="667" y="3"/>
                  </a:lnTo>
                  <a:lnTo>
                    <a:pt x="661" y="1"/>
                  </a:lnTo>
                  <a:lnTo>
                    <a:pt x="654" y="1"/>
                  </a:lnTo>
                  <a:lnTo>
                    <a:pt x="648" y="3"/>
                  </a:lnTo>
                  <a:lnTo>
                    <a:pt x="642" y="8"/>
                  </a:lnTo>
                  <a:lnTo>
                    <a:pt x="636" y="15"/>
                  </a:lnTo>
                  <a:lnTo>
                    <a:pt x="631" y="24"/>
                  </a:lnTo>
                  <a:lnTo>
                    <a:pt x="625" y="38"/>
                  </a:lnTo>
                  <a:lnTo>
                    <a:pt x="619" y="49"/>
                  </a:lnTo>
                  <a:lnTo>
                    <a:pt x="616" y="54"/>
                  </a:lnTo>
                  <a:lnTo>
                    <a:pt x="612" y="59"/>
                  </a:lnTo>
                  <a:lnTo>
                    <a:pt x="607" y="64"/>
                  </a:lnTo>
                  <a:lnTo>
                    <a:pt x="605" y="66"/>
                  </a:lnTo>
                  <a:lnTo>
                    <a:pt x="599" y="70"/>
                  </a:lnTo>
                  <a:lnTo>
                    <a:pt x="593" y="73"/>
                  </a:lnTo>
                  <a:lnTo>
                    <a:pt x="587" y="74"/>
                  </a:lnTo>
                  <a:lnTo>
                    <a:pt x="583" y="73"/>
                  </a:lnTo>
                  <a:lnTo>
                    <a:pt x="576" y="70"/>
                  </a:lnTo>
                  <a:lnTo>
                    <a:pt x="569" y="65"/>
                  </a:lnTo>
                  <a:lnTo>
                    <a:pt x="562" y="53"/>
                  </a:lnTo>
                  <a:lnTo>
                    <a:pt x="553" y="36"/>
                  </a:lnTo>
                  <a:lnTo>
                    <a:pt x="547" y="24"/>
                  </a:lnTo>
                  <a:lnTo>
                    <a:pt x="541" y="16"/>
                  </a:lnTo>
                  <a:lnTo>
                    <a:pt x="537" y="11"/>
                  </a:lnTo>
                  <a:lnTo>
                    <a:pt x="529" y="3"/>
                  </a:lnTo>
                  <a:lnTo>
                    <a:pt x="525" y="2"/>
                  </a:lnTo>
                  <a:lnTo>
                    <a:pt x="520" y="0"/>
                  </a:lnTo>
                  <a:lnTo>
                    <a:pt x="513" y="2"/>
                  </a:lnTo>
                  <a:lnTo>
                    <a:pt x="507" y="5"/>
                  </a:lnTo>
                  <a:lnTo>
                    <a:pt x="502" y="10"/>
                  </a:lnTo>
                  <a:lnTo>
                    <a:pt x="497" y="16"/>
                  </a:lnTo>
                  <a:lnTo>
                    <a:pt x="493" y="24"/>
                  </a:lnTo>
                  <a:lnTo>
                    <a:pt x="489" y="33"/>
                  </a:lnTo>
                  <a:lnTo>
                    <a:pt x="484" y="41"/>
                  </a:lnTo>
                  <a:lnTo>
                    <a:pt x="478" y="52"/>
                  </a:lnTo>
                  <a:lnTo>
                    <a:pt x="471" y="63"/>
                  </a:lnTo>
                  <a:lnTo>
                    <a:pt x="465" y="68"/>
                  </a:lnTo>
                  <a:lnTo>
                    <a:pt x="458" y="71"/>
                  </a:lnTo>
                  <a:lnTo>
                    <a:pt x="455" y="73"/>
                  </a:lnTo>
                  <a:lnTo>
                    <a:pt x="451" y="75"/>
                  </a:lnTo>
                  <a:lnTo>
                    <a:pt x="446" y="75"/>
                  </a:lnTo>
                  <a:lnTo>
                    <a:pt x="439" y="71"/>
                  </a:lnTo>
                  <a:lnTo>
                    <a:pt x="433" y="68"/>
                  </a:lnTo>
                  <a:lnTo>
                    <a:pt x="430" y="65"/>
                  </a:lnTo>
                  <a:lnTo>
                    <a:pt x="427" y="59"/>
                  </a:lnTo>
                  <a:lnTo>
                    <a:pt x="420" y="46"/>
                  </a:lnTo>
                  <a:lnTo>
                    <a:pt x="414" y="33"/>
                  </a:lnTo>
                  <a:lnTo>
                    <a:pt x="410" y="24"/>
                  </a:lnTo>
                  <a:lnTo>
                    <a:pt x="406" y="18"/>
                  </a:lnTo>
                  <a:lnTo>
                    <a:pt x="400" y="10"/>
                  </a:lnTo>
                  <a:lnTo>
                    <a:pt x="395" y="6"/>
                  </a:lnTo>
                  <a:lnTo>
                    <a:pt x="393" y="5"/>
                  </a:lnTo>
                  <a:lnTo>
                    <a:pt x="389" y="3"/>
                  </a:lnTo>
                  <a:lnTo>
                    <a:pt x="387" y="2"/>
                  </a:lnTo>
                  <a:lnTo>
                    <a:pt x="383" y="1"/>
                  </a:lnTo>
                  <a:lnTo>
                    <a:pt x="379" y="2"/>
                  </a:lnTo>
                  <a:lnTo>
                    <a:pt x="376" y="3"/>
                  </a:lnTo>
                  <a:lnTo>
                    <a:pt x="371" y="4"/>
                  </a:lnTo>
                  <a:lnTo>
                    <a:pt x="368" y="6"/>
                  </a:lnTo>
                  <a:lnTo>
                    <a:pt x="365" y="8"/>
                  </a:lnTo>
                  <a:lnTo>
                    <a:pt x="362" y="11"/>
                  </a:lnTo>
                  <a:lnTo>
                    <a:pt x="357" y="17"/>
                  </a:lnTo>
                  <a:lnTo>
                    <a:pt x="351" y="28"/>
                  </a:lnTo>
                  <a:lnTo>
                    <a:pt x="345" y="40"/>
                  </a:lnTo>
                  <a:lnTo>
                    <a:pt x="340" y="51"/>
                  </a:lnTo>
                  <a:lnTo>
                    <a:pt x="337" y="57"/>
                  </a:lnTo>
                  <a:lnTo>
                    <a:pt x="332" y="63"/>
                  </a:lnTo>
                  <a:lnTo>
                    <a:pt x="325" y="69"/>
                  </a:lnTo>
                  <a:lnTo>
                    <a:pt x="322" y="71"/>
                  </a:lnTo>
                  <a:lnTo>
                    <a:pt x="319" y="72"/>
                  </a:lnTo>
                  <a:lnTo>
                    <a:pt x="319" y="73"/>
                  </a:lnTo>
                  <a:lnTo>
                    <a:pt x="320" y="72"/>
                  </a:lnTo>
                  <a:lnTo>
                    <a:pt x="316" y="74"/>
                  </a:lnTo>
                  <a:lnTo>
                    <a:pt x="313" y="75"/>
                  </a:lnTo>
                  <a:lnTo>
                    <a:pt x="306" y="74"/>
                  </a:lnTo>
                  <a:lnTo>
                    <a:pt x="302" y="72"/>
                  </a:lnTo>
                  <a:lnTo>
                    <a:pt x="299" y="70"/>
                  </a:lnTo>
                  <a:lnTo>
                    <a:pt x="294" y="66"/>
                  </a:lnTo>
                  <a:lnTo>
                    <a:pt x="287" y="58"/>
                  </a:lnTo>
                  <a:lnTo>
                    <a:pt x="283" y="50"/>
                  </a:lnTo>
                  <a:lnTo>
                    <a:pt x="276" y="38"/>
                  </a:lnTo>
                  <a:lnTo>
                    <a:pt x="269" y="24"/>
                  </a:lnTo>
                  <a:lnTo>
                    <a:pt x="262" y="15"/>
                  </a:lnTo>
                  <a:lnTo>
                    <a:pt x="255" y="5"/>
                  </a:lnTo>
                  <a:lnTo>
                    <a:pt x="249" y="3"/>
                  </a:lnTo>
                  <a:lnTo>
                    <a:pt x="243" y="2"/>
                  </a:lnTo>
                  <a:lnTo>
                    <a:pt x="235" y="3"/>
                  </a:lnTo>
                  <a:lnTo>
                    <a:pt x="229" y="8"/>
                  </a:lnTo>
                  <a:lnTo>
                    <a:pt x="227" y="9"/>
                  </a:lnTo>
                  <a:lnTo>
                    <a:pt x="220" y="17"/>
                  </a:lnTo>
                  <a:lnTo>
                    <a:pt x="213" y="27"/>
                  </a:lnTo>
                  <a:lnTo>
                    <a:pt x="209" y="34"/>
                  </a:lnTo>
                  <a:lnTo>
                    <a:pt x="205" y="44"/>
                  </a:lnTo>
                  <a:lnTo>
                    <a:pt x="200" y="53"/>
                  </a:lnTo>
                  <a:lnTo>
                    <a:pt x="194" y="63"/>
                  </a:lnTo>
                  <a:lnTo>
                    <a:pt x="186" y="69"/>
                  </a:lnTo>
                  <a:lnTo>
                    <a:pt x="182" y="71"/>
                  </a:lnTo>
                  <a:lnTo>
                    <a:pt x="179" y="73"/>
                  </a:lnTo>
                  <a:lnTo>
                    <a:pt x="174" y="74"/>
                  </a:lnTo>
                  <a:lnTo>
                    <a:pt x="168" y="73"/>
                  </a:lnTo>
                  <a:lnTo>
                    <a:pt x="163" y="71"/>
                  </a:lnTo>
                  <a:lnTo>
                    <a:pt x="159" y="69"/>
                  </a:lnTo>
                  <a:lnTo>
                    <a:pt x="154" y="65"/>
                  </a:lnTo>
                  <a:lnTo>
                    <a:pt x="151" y="62"/>
                  </a:lnTo>
                  <a:lnTo>
                    <a:pt x="148" y="55"/>
                  </a:lnTo>
                  <a:lnTo>
                    <a:pt x="143" y="48"/>
                  </a:lnTo>
                  <a:lnTo>
                    <a:pt x="137" y="37"/>
                  </a:lnTo>
                  <a:lnTo>
                    <a:pt x="132" y="28"/>
                  </a:lnTo>
                  <a:lnTo>
                    <a:pt x="126" y="18"/>
                  </a:lnTo>
                  <a:lnTo>
                    <a:pt x="119" y="9"/>
                  </a:lnTo>
                  <a:lnTo>
                    <a:pt x="115" y="5"/>
                  </a:lnTo>
                  <a:lnTo>
                    <a:pt x="110" y="2"/>
                  </a:lnTo>
                  <a:lnTo>
                    <a:pt x="104" y="0"/>
                  </a:lnTo>
                  <a:lnTo>
                    <a:pt x="97" y="2"/>
                  </a:lnTo>
                  <a:lnTo>
                    <a:pt x="91" y="3"/>
                  </a:lnTo>
                  <a:lnTo>
                    <a:pt x="86" y="8"/>
                  </a:lnTo>
                  <a:lnTo>
                    <a:pt x="80" y="16"/>
                  </a:lnTo>
                  <a:lnTo>
                    <a:pt x="75" y="27"/>
                  </a:lnTo>
                  <a:lnTo>
                    <a:pt x="72" y="34"/>
                  </a:lnTo>
                  <a:lnTo>
                    <a:pt x="69" y="42"/>
                  </a:lnTo>
                  <a:lnTo>
                    <a:pt x="66" y="48"/>
                  </a:lnTo>
                  <a:lnTo>
                    <a:pt x="61" y="57"/>
                  </a:lnTo>
                  <a:lnTo>
                    <a:pt x="56" y="63"/>
                  </a:lnTo>
                  <a:lnTo>
                    <a:pt x="52" y="67"/>
                  </a:lnTo>
                  <a:lnTo>
                    <a:pt x="41" y="72"/>
                  </a:lnTo>
                  <a:lnTo>
                    <a:pt x="31" y="75"/>
                  </a:lnTo>
                  <a:lnTo>
                    <a:pt x="24" y="72"/>
                  </a:lnTo>
                  <a:lnTo>
                    <a:pt x="21" y="71"/>
                  </a:lnTo>
                  <a:lnTo>
                    <a:pt x="17" y="67"/>
                  </a:lnTo>
                  <a:lnTo>
                    <a:pt x="13" y="61"/>
                  </a:lnTo>
                  <a:lnTo>
                    <a:pt x="6" y="51"/>
                  </a:lnTo>
                  <a:lnTo>
                    <a:pt x="2" y="43"/>
                  </a:lnTo>
                  <a:lnTo>
                    <a:pt x="0" y="39"/>
                  </a:lnTo>
                </a:path>
              </a:pathLst>
            </a:custGeom>
            <a:noFill/>
            <a:ln w="15875">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2884" name="Freeform 34"/>
            <p:cNvSpPr>
              <a:spLocks/>
            </p:cNvSpPr>
            <p:nvPr/>
          </p:nvSpPr>
          <p:spPr bwMode="auto">
            <a:xfrm>
              <a:off x="2992" y="1301"/>
              <a:ext cx="901" cy="75"/>
            </a:xfrm>
            <a:custGeom>
              <a:avLst/>
              <a:gdLst>
                <a:gd name="T0" fmla="*/ 890 w 901"/>
                <a:gd name="T1" fmla="*/ 16 h 75"/>
                <a:gd name="T2" fmla="*/ 873 w 901"/>
                <a:gd name="T3" fmla="*/ 1 h 75"/>
                <a:gd name="T4" fmla="*/ 853 w 901"/>
                <a:gd name="T5" fmla="*/ 6 h 75"/>
                <a:gd name="T6" fmla="*/ 836 w 901"/>
                <a:gd name="T7" fmla="*/ 30 h 75"/>
                <a:gd name="T8" fmla="*/ 819 w 901"/>
                <a:gd name="T9" fmla="*/ 62 h 75"/>
                <a:gd name="T10" fmla="*/ 806 w 901"/>
                <a:gd name="T11" fmla="*/ 73 h 75"/>
                <a:gd name="T12" fmla="*/ 788 w 901"/>
                <a:gd name="T13" fmla="*/ 73 h 75"/>
                <a:gd name="T14" fmla="*/ 773 w 901"/>
                <a:gd name="T15" fmla="*/ 59 h 75"/>
                <a:gd name="T16" fmla="*/ 754 w 901"/>
                <a:gd name="T17" fmla="*/ 25 h 75"/>
                <a:gd name="T18" fmla="*/ 734 w 901"/>
                <a:gd name="T19" fmla="*/ 5 h 75"/>
                <a:gd name="T20" fmla="*/ 716 w 901"/>
                <a:gd name="T21" fmla="*/ 6 h 75"/>
                <a:gd name="T22" fmla="*/ 702 w 901"/>
                <a:gd name="T23" fmla="*/ 23 h 75"/>
                <a:gd name="T24" fmla="*/ 688 w 901"/>
                <a:gd name="T25" fmla="*/ 52 h 75"/>
                <a:gd name="T26" fmla="*/ 667 w 901"/>
                <a:gd name="T27" fmla="*/ 73 h 75"/>
                <a:gd name="T28" fmla="*/ 649 w 901"/>
                <a:gd name="T29" fmla="*/ 72 h 75"/>
                <a:gd name="T30" fmla="*/ 633 w 901"/>
                <a:gd name="T31" fmla="*/ 51 h 75"/>
                <a:gd name="T32" fmla="*/ 617 w 901"/>
                <a:gd name="T33" fmla="*/ 21 h 75"/>
                <a:gd name="T34" fmla="*/ 606 w 901"/>
                <a:gd name="T35" fmla="*/ 9 h 75"/>
                <a:gd name="T36" fmla="*/ 589 w 901"/>
                <a:gd name="T37" fmla="*/ 1 h 75"/>
                <a:gd name="T38" fmla="*/ 570 w 901"/>
                <a:gd name="T39" fmla="*/ 11 h 75"/>
                <a:gd name="T40" fmla="*/ 548 w 901"/>
                <a:gd name="T41" fmla="*/ 51 h 75"/>
                <a:gd name="T42" fmla="*/ 531 w 901"/>
                <a:gd name="T43" fmla="*/ 72 h 75"/>
                <a:gd name="T44" fmla="*/ 514 w 901"/>
                <a:gd name="T45" fmla="*/ 74 h 75"/>
                <a:gd name="T46" fmla="*/ 498 w 901"/>
                <a:gd name="T47" fmla="*/ 59 h 75"/>
                <a:gd name="T48" fmla="*/ 486 w 901"/>
                <a:gd name="T49" fmla="*/ 34 h 75"/>
                <a:gd name="T50" fmla="*/ 466 w 901"/>
                <a:gd name="T51" fmla="*/ 7 h 75"/>
                <a:gd name="T52" fmla="*/ 451 w 901"/>
                <a:gd name="T53" fmla="*/ 0 h 75"/>
                <a:gd name="T54" fmla="*/ 435 w 901"/>
                <a:gd name="T55" fmla="*/ 7 h 75"/>
                <a:gd name="T56" fmla="*/ 420 w 901"/>
                <a:gd name="T57" fmla="*/ 30 h 75"/>
                <a:gd name="T58" fmla="*/ 407 w 901"/>
                <a:gd name="T59" fmla="*/ 57 h 75"/>
                <a:gd name="T60" fmla="*/ 396 w 901"/>
                <a:gd name="T61" fmla="*/ 69 h 75"/>
                <a:gd name="T62" fmla="*/ 387 w 901"/>
                <a:gd name="T63" fmla="*/ 73 h 75"/>
                <a:gd name="T64" fmla="*/ 377 w 901"/>
                <a:gd name="T65" fmla="*/ 73 h 75"/>
                <a:gd name="T66" fmla="*/ 367 w 901"/>
                <a:gd name="T67" fmla="*/ 68 h 75"/>
                <a:gd name="T68" fmla="*/ 352 w 901"/>
                <a:gd name="T69" fmla="*/ 48 h 75"/>
                <a:gd name="T70" fmla="*/ 337 w 901"/>
                <a:gd name="T71" fmla="*/ 19 h 75"/>
                <a:gd name="T72" fmla="*/ 323 w 901"/>
                <a:gd name="T73" fmla="*/ 4 h 75"/>
                <a:gd name="T74" fmla="*/ 322 w 901"/>
                <a:gd name="T75" fmla="*/ 3 h 75"/>
                <a:gd name="T76" fmla="*/ 313 w 901"/>
                <a:gd name="T77" fmla="*/ 0 h 75"/>
                <a:gd name="T78" fmla="*/ 300 w 901"/>
                <a:gd name="T79" fmla="*/ 5 h 75"/>
                <a:gd name="T80" fmla="*/ 285 w 901"/>
                <a:gd name="T81" fmla="*/ 25 h 75"/>
                <a:gd name="T82" fmla="*/ 264 w 901"/>
                <a:gd name="T83" fmla="*/ 61 h 75"/>
                <a:gd name="T84" fmla="*/ 245 w 901"/>
                <a:gd name="T85" fmla="*/ 74 h 75"/>
                <a:gd name="T86" fmla="*/ 228 w 901"/>
                <a:gd name="T87" fmla="*/ 66 h 75"/>
                <a:gd name="T88" fmla="*/ 210 w 901"/>
                <a:gd name="T89" fmla="*/ 41 h 75"/>
                <a:gd name="T90" fmla="*/ 196 w 901"/>
                <a:gd name="T91" fmla="*/ 12 h 75"/>
                <a:gd name="T92" fmla="*/ 179 w 901"/>
                <a:gd name="T93" fmla="*/ 2 h 75"/>
                <a:gd name="T94" fmla="*/ 165 w 901"/>
                <a:gd name="T95" fmla="*/ 4 h 75"/>
                <a:gd name="T96" fmla="*/ 152 w 901"/>
                <a:gd name="T97" fmla="*/ 13 h 75"/>
                <a:gd name="T98" fmla="*/ 139 w 901"/>
                <a:gd name="T99" fmla="*/ 38 h 75"/>
                <a:gd name="T100" fmla="*/ 121 w 901"/>
                <a:gd name="T101" fmla="*/ 66 h 75"/>
                <a:gd name="T102" fmla="*/ 111 w 901"/>
                <a:gd name="T103" fmla="*/ 74 h 75"/>
                <a:gd name="T104" fmla="*/ 92 w 901"/>
                <a:gd name="T105" fmla="*/ 71 h 75"/>
                <a:gd name="T106" fmla="*/ 76 w 901"/>
                <a:gd name="T107" fmla="*/ 49 h 75"/>
                <a:gd name="T108" fmla="*/ 67 w 901"/>
                <a:gd name="T109" fmla="*/ 27 h 75"/>
                <a:gd name="T110" fmla="*/ 53 w 901"/>
                <a:gd name="T111" fmla="*/ 8 h 75"/>
                <a:gd name="T112" fmla="*/ 26 w 901"/>
                <a:gd name="T113" fmla="*/ 2 h 75"/>
                <a:gd name="T114" fmla="*/ 13 w 901"/>
                <a:gd name="T115" fmla="*/ 14 h 75"/>
                <a:gd name="T116" fmla="*/ 0 w 901"/>
                <a:gd name="T117" fmla="*/ 3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1"/>
                <a:gd name="T178" fmla="*/ 0 h 75"/>
                <a:gd name="T179" fmla="*/ 901 w 901"/>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1" h="75">
                  <a:moveTo>
                    <a:pt x="901" y="39"/>
                  </a:moveTo>
                  <a:lnTo>
                    <a:pt x="897" y="29"/>
                  </a:lnTo>
                  <a:lnTo>
                    <a:pt x="890" y="16"/>
                  </a:lnTo>
                  <a:lnTo>
                    <a:pt x="886" y="10"/>
                  </a:lnTo>
                  <a:lnTo>
                    <a:pt x="880" y="5"/>
                  </a:lnTo>
                  <a:lnTo>
                    <a:pt x="873" y="1"/>
                  </a:lnTo>
                  <a:lnTo>
                    <a:pt x="866" y="1"/>
                  </a:lnTo>
                  <a:lnTo>
                    <a:pt x="860" y="2"/>
                  </a:lnTo>
                  <a:lnTo>
                    <a:pt x="853" y="6"/>
                  </a:lnTo>
                  <a:lnTo>
                    <a:pt x="847" y="12"/>
                  </a:lnTo>
                  <a:lnTo>
                    <a:pt x="842" y="19"/>
                  </a:lnTo>
                  <a:lnTo>
                    <a:pt x="836" y="30"/>
                  </a:lnTo>
                  <a:lnTo>
                    <a:pt x="831" y="42"/>
                  </a:lnTo>
                  <a:lnTo>
                    <a:pt x="826" y="52"/>
                  </a:lnTo>
                  <a:lnTo>
                    <a:pt x="819" y="62"/>
                  </a:lnTo>
                  <a:lnTo>
                    <a:pt x="813" y="68"/>
                  </a:lnTo>
                  <a:lnTo>
                    <a:pt x="806" y="73"/>
                  </a:lnTo>
                  <a:lnTo>
                    <a:pt x="798" y="74"/>
                  </a:lnTo>
                  <a:lnTo>
                    <a:pt x="792" y="74"/>
                  </a:lnTo>
                  <a:lnTo>
                    <a:pt x="788" y="73"/>
                  </a:lnTo>
                  <a:lnTo>
                    <a:pt x="779" y="66"/>
                  </a:lnTo>
                  <a:lnTo>
                    <a:pt x="780" y="67"/>
                  </a:lnTo>
                  <a:lnTo>
                    <a:pt x="773" y="59"/>
                  </a:lnTo>
                  <a:lnTo>
                    <a:pt x="767" y="47"/>
                  </a:lnTo>
                  <a:lnTo>
                    <a:pt x="760" y="37"/>
                  </a:lnTo>
                  <a:lnTo>
                    <a:pt x="754" y="25"/>
                  </a:lnTo>
                  <a:lnTo>
                    <a:pt x="749" y="18"/>
                  </a:lnTo>
                  <a:lnTo>
                    <a:pt x="742" y="10"/>
                  </a:lnTo>
                  <a:lnTo>
                    <a:pt x="734" y="5"/>
                  </a:lnTo>
                  <a:lnTo>
                    <a:pt x="725" y="2"/>
                  </a:lnTo>
                  <a:lnTo>
                    <a:pt x="719" y="5"/>
                  </a:lnTo>
                  <a:lnTo>
                    <a:pt x="716" y="6"/>
                  </a:lnTo>
                  <a:lnTo>
                    <a:pt x="712" y="11"/>
                  </a:lnTo>
                  <a:lnTo>
                    <a:pt x="708" y="14"/>
                  </a:lnTo>
                  <a:lnTo>
                    <a:pt x="702" y="23"/>
                  </a:lnTo>
                  <a:lnTo>
                    <a:pt x="696" y="36"/>
                  </a:lnTo>
                  <a:lnTo>
                    <a:pt x="691" y="43"/>
                  </a:lnTo>
                  <a:lnTo>
                    <a:pt x="688" y="52"/>
                  </a:lnTo>
                  <a:lnTo>
                    <a:pt x="681" y="62"/>
                  </a:lnTo>
                  <a:lnTo>
                    <a:pt x="673" y="69"/>
                  </a:lnTo>
                  <a:lnTo>
                    <a:pt x="667" y="73"/>
                  </a:lnTo>
                  <a:lnTo>
                    <a:pt x="662" y="74"/>
                  </a:lnTo>
                  <a:lnTo>
                    <a:pt x="654" y="74"/>
                  </a:lnTo>
                  <a:lnTo>
                    <a:pt x="649" y="72"/>
                  </a:lnTo>
                  <a:lnTo>
                    <a:pt x="643" y="68"/>
                  </a:lnTo>
                  <a:lnTo>
                    <a:pt x="638" y="61"/>
                  </a:lnTo>
                  <a:lnTo>
                    <a:pt x="633" y="51"/>
                  </a:lnTo>
                  <a:lnTo>
                    <a:pt x="626" y="37"/>
                  </a:lnTo>
                  <a:lnTo>
                    <a:pt x="621" y="26"/>
                  </a:lnTo>
                  <a:lnTo>
                    <a:pt x="617" y="21"/>
                  </a:lnTo>
                  <a:lnTo>
                    <a:pt x="614" y="16"/>
                  </a:lnTo>
                  <a:lnTo>
                    <a:pt x="608" y="12"/>
                  </a:lnTo>
                  <a:lnTo>
                    <a:pt x="606" y="9"/>
                  </a:lnTo>
                  <a:lnTo>
                    <a:pt x="601" y="6"/>
                  </a:lnTo>
                  <a:lnTo>
                    <a:pt x="595" y="2"/>
                  </a:lnTo>
                  <a:lnTo>
                    <a:pt x="589" y="1"/>
                  </a:lnTo>
                  <a:lnTo>
                    <a:pt x="584" y="2"/>
                  </a:lnTo>
                  <a:lnTo>
                    <a:pt x="577" y="5"/>
                  </a:lnTo>
                  <a:lnTo>
                    <a:pt x="570" y="11"/>
                  </a:lnTo>
                  <a:lnTo>
                    <a:pt x="564" y="22"/>
                  </a:lnTo>
                  <a:lnTo>
                    <a:pt x="554" y="39"/>
                  </a:lnTo>
                  <a:lnTo>
                    <a:pt x="548" y="51"/>
                  </a:lnTo>
                  <a:lnTo>
                    <a:pt x="543" y="59"/>
                  </a:lnTo>
                  <a:lnTo>
                    <a:pt x="539" y="64"/>
                  </a:lnTo>
                  <a:lnTo>
                    <a:pt x="531" y="72"/>
                  </a:lnTo>
                  <a:lnTo>
                    <a:pt x="526" y="74"/>
                  </a:lnTo>
                  <a:lnTo>
                    <a:pt x="521" y="75"/>
                  </a:lnTo>
                  <a:lnTo>
                    <a:pt x="514" y="74"/>
                  </a:lnTo>
                  <a:lnTo>
                    <a:pt x="507" y="70"/>
                  </a:lnTo>
                  <a:lnTo>
                    <a:pt x="503" y="65"/>
                  </a:lnTo>
                  <a:lnTo>
                    <a:pt x="498" y="59"/>
                  </a:lnTo>
                  <a:lnTo>
                    <a:pt x="494" y="51"/>
                  </a:lnTo>
                  <a:lnTo>
                    <a:pt x="490" y="43"/>
                  </a:lnTo>
                  <a:lnTo>
                    <a:pt x="486" y="34"/>
                  </a:lnTo>
                  <a:lnTo>
                    <a:pt x="480" y="23"/>
                  </a:lnTo>
                  <a:lnTo>
                    <a:pt x="473" y="12"/>
                  </a:lnTo>
                  <a:lnTo>
                    <a:pt x="466" y="7"/>
                  </a:lnTo>
                  <a:lnTo>
                    <a:pt x="460" y="4"/>
                  </a:lnTo>
                  <a:lnTo>
                    <a:pt x="456" y="2"/>
                  </a:lnTo>
                  <a:lnTo>
                    <a:pt x="451" y="0"/>
                  </a:lnTo>
                  <a:lnTo>
                    <a:pt x="447" y="0"/>
                  </a:lnTo>
                  <a:lnTo>
                    <a:pt x="440" y="3"/>
                  </a:lnTo>
                  <a:lnTo>
                    <a:pt x="435" y="7"/>
                  </a:lnTo>
                  <a:lnTo>
                    <a:pt x="431" y="11"/>
                  </a:lnTo>
                  <a:lnTo>
                    <a:pt x="428" y="16"/>
                  </a:lnTo>
                  <a:lnTo>
                    <a:pt x="420" y="30"/>
                  </a:lnTo>
                  <a:lnTo>
                    <a:pt x="415" y="43"/>
                  </a:lnTo>
                  <a:lnTo>
                    <a:pt x="411" y="50"/>
                  </a:lnTo>
                  <a:lnTo>
                    <a:pt x="407" y="57"/>
                  </a:lnTo>
                  <a:lnTo>
                    <a:pt x="401" y="65"/>
                  </a:lnTo>
                  <a:lnTo>
                    <a:pt x="396" y="69"/>
                  </a:lnTo>
                  <a:lnTo>
                    <a:pt x="394" y="70"/>
                  </a:lnTo>
                  <a:lnTo>
                    <a:pt x="391" y="72"/>
                  </a:lnTo>
                  <a:lnTo>
                    <a:pt x="387" y="73"/>
                  </a:lnTo>
                  <a:lnTo>
                    <a:pt x="385" y="74"/>
                  </a:lnTo>
                  <a:lnTo>
                    <a:pt x="380" y="74"/>
                  </a:lnTo>
                  <a:lnTo>
                    <a:pt x="377" y="73"/>
                  </a:lnTo>
                  <a:lnTo>
                    <a:pt x="373" y="71"/>
                  </a:lnTo>
                  <a:lnTo>
                    <a:pt x="368" y="69"/>
                  </a:lnTo>
                  <a:lnTo>
                    <a:pt x="367" y="68"/>
                  </a:lnTo>
                  <a:lnTo>
                    <a:pt x="362" y="64"/>
                  </a:lnTo>
                  <a:lnTo>
                    <a:pt x="358" y="58"/>
                  </a:lnTo>
                  <a:lnTo>
                    <a:pt x="352" y="48"/>
                  </a:lnTo>
                  <a:lnTo>
                    <a:pt x="347" y="35"/>
                  </a:lnTo>
                  <a:lnTo>
                    <a:pt x="342" y="25"/>
                  </a:lnTo>
                  <a:lnTo>
                    <a:pt x="337" y="19"/>
                  </a:lnTo>
                  <a:lnTo>
                    <a:pt x="333" y="12"/>
                  </a:lnTo>
                  <a:lnTo>
                    <a:pt x="326" y="6"/>
                  </a:lnTo>
                  <a:lnTo>
                    <a:pt x="323" y="4"/>
                  </a:lnTo>
                  <a:lnTo>
                    <a:pt x="320" y="2"/>
                  </a:lnTo>
                  <a:lnTo>
                    <a:pt x="319" y="2"/>
                  </a:lnTo>
                  <a:lnTo>
                    <a:pt x="322" y="3"/>
                  </a:lnTo>
                  <a:lnTo>
                    <a:pt x="317" y="1"/>
                  </a:lnTo>
                  <a:lnTo>
                    <a:pt x="313" y="0"/>
                  </a:lnTo>
                  <a:lnTo>
                    <a:pt x="308" y="1"/>
                  </a:lnTo>
                  <a:lnTo>
                    <a:pt x="304" y="3"/>
                  </a:lnTo>
                  <a:lnTo>
                    <a:pt x="300" y="5"/>
                  </a:lnTo>
                  <a:lnTo>
                    <a:pt x="296" y="9"/>
                  </a:lnTo>
                  <a:lnTo>
                    <a:pt x="289" y="18"/>
                  </a:lnTo>
                  <a:lnTo>
                    <a:pt x="285" y="25"/>
                  </a:lnTo>
                  <a:lnTo>
                    <a:pt x="278" y="37"/>
                  </a:lnTo>
                  <a:lnTo>
                    <a:pt x="271" y="51"/>
                  </a:lnTo>
                  <a:lnTo>
                    <a:pt x="264" y="61"/>
                  </a:lnTo>
                  <a:lnTo>
                    <a:pt x="256" y="70"/>
                  </a:lnTo>
                  <a:lnTo>
                    <a:pt x="250" y="72"/>
                  </a:lnTo>
                  <a:lnTo>
                    <a:pt x="245" y="74"/>
                  </a:lnTo>
                  <a:lnTo>
                    <a:pt x="236" y="72"/>
                  </a:lnTo>
                  <a:lnTo>
                    <a:pt x="230" y="68"/>
                  </a:lnTo>
                  <a:lnTo>
                    <a:pt x="228" y="66"/>
                  </a:lnTo>
                  <a:lnTo>
                    <a:pt x="222" y="58"/>
                  </a:lnTo>
                  <a:lnTo>
                    <a:pt x="215" y="49"/>
                  </a:lnTo>
                  <a:lnTo>
                    <a:pt x="210" y="41"/>
                  </a:lnTo>
                  <a:lnTo>
                    <a:pt x="206" y="31"/>
                  </a:lnTo>
                  <a:lnTo>
                    <a:pt x="201" y="22"/>
                  </a:lnTo>
                  <a:lnTo>
                    <a:pt x="196" y="12"/>
                  </a:lnTo>
                  <a:lnTo>
                    <a:pt x="188" y="6"/>
                  </a:lnTo>
                  <a:lnTo>
                    <a:pt x="183" y="4"/>
                  </a:lnTo>
                  <a:lnTo>
                    <a:pt x="179" y="2"/>
                  </a:lnTo>
                  <a:lnTo>
                    <a:pt x="175" y="1"/>
                  </a:lnTo>
                  <a:lnTo>
                    <a:pt x="170" y="2"/>
                  </a:lnTo>
                  <a:lnTo>
                    <a:pt x="165" y="4"/>
                  </a:lnTo>
                  <a:lnTo>
                    <a:pt x="159" y="6"/>
                  </a:lnTo>
                  <a:lnTo>
                    <a:pt x="155" y="11"/>
                  </a:lnTo>
                  <a:lnTo>
                    <a:pt x="152" y="13"/>
                  </a:lnTo>
                  <a:lnTo>
                    <a:pt x="148" y="20"/>
                  </a:lnTo>
                  <a:lnTo>
                    <a:pt x="144" y="27"/>
                  </a:lnTo>
                  <a:lnTo>
                    <a:pt x="139" y="38"/>
                  </a:lnTo>
                  <a:lnTo>
                    <a:pt x="133" y="48"/>
                  </a:lnTo>
                  <a:lnTo>
                    <a:pt x="127" y="57"/>
                  </a:lnTo>
                  <a:lnTo>
                    <a:pt x="121" y="66"/>
                  </a:lnTo>
                  <a:lnTo>
                    <a:pt x="115" y="70"/>
                  </a:lnTo>
                  <a:lnTo>
                    <a:pt x="111" y="74"/>
                  </a:lnTo>
                  <a:lnTo>
                    <a:pt x="104" y="75"/>
                  </a:lnTo>
                  <a:lnTo>
                    <a:pt x="98" y="74"/>
                  </a:lnTo>
                  <a:lnTo>
                    <a:pt x="92" y="71"/>
                  </a:lnTo>
                  <a:lnTo>
                    <a:pt x="88" y="68"/>
                  </a:lnTo>
                  <a:lnTo>
                    <a:pt x="82" y="59"/>
                  </a:lnTo>
                  <a:lnTo>
                    <a:pt x="76" y="49"/>
                  </a:lnTo>
                  <a:lnTo>
                    <a:pt x="72" y="41"/>
                  </a:lnTo>
                  <a:lnTo>
                    <a:pt x="70" y="33"/>
                  </a:lnTo>
                  <a:lnTo>
                    <a:pt x="67" y="27"/>
                  </a:lnTo>
                  <a:lnTo>
                    <a:pt x="63" y="19"/>
                  </a:lnTo>
                  <a:lnTo>
                    <a:pt x="57" y="12"/>
                  </a:lnTo>
                  <a:lnTo>
                    <a:pt x="53" y="8"/>
                  </a:lnTo>
                  <a:lnTo>
                    <a:pt x="43" y="3"/>
                  </a:lnTo>
                  <a:lnTo>
                    <a:pt x="32" y="0"/>
                  </a:lnTo>
                  <a:lnTo>
                    <a:pt x="26" y="2"/>
                  </a:lnTo>
                  <a:lnTo>
                    <a:pt x="22" y="4"/>
                  </a:lnTo>
                  <a:lnTo>
                    <a:pt x="18" y="8"/>
                  </a:lnTo>
                  <a:lnTo>
                    <a:pt x="13" y="14"/>
                  </a:lnTo>
                  <a:lnTo>
                    <a:pt x="7" y="25"/>
                  </a:lnTo>
                  <a:lnTo>
                    <a:pt x="3" y="32"/>
                  </a:lnTo>
                  <a:lnTo>
                    <a:pt x="0" y="37"/>
                  </a:lnTo>
                </a:path>
              </a:pathLst>
            </a:custGeom>
            <a:noFill/>
            <a:ln w="6350">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672797" name="Picture 35" descr="Mesh_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3100" y="2255838"/>
            <a:ext cx="331788"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2798" name="Group 36"/>
          <p:cNvGrpSpPr>
            <a:grpSpLocks/>
          </p:cNvGrpSpPr>
          <p:nvPr/>
        </p:nvGrpSpPr>
        <p:grpSpPr bwMode="auto">
          <a:xfrm rot="2055308">
            <a:off x="2509838" y="2178050"/>
            <a:ext cx="503237" cy="82550"/>
            <a:chOff x="2990" y="1301"/>
            <a:chExt cx="903" cy="78"/>
          </a:xfrm>
        </p:grpSpPr>
        <p:sp>
          <p:nvSpPr>
            <p:cNvPr id="672881" name="Freeform 37"/>
            <p:cNvSpPr>
              <a:spLocks/>
            </p:cNvSpPr>
            <p:nvPr/>
          </p:nvSpPr>
          <p:spPr bwMode="auto">
            <a:xfrm>
              <a:off x="2990" y="1304"/>
              <a:ext cx="900" cy="75"/>
            </a:xfrm>
            <a:custGeom>
              <a:avLst/>
              <a:gdLst>
                <a:gd name="T0" fmla="*/ 889 w 900"/>
                <a:gd name="T1" fmla="*/ 59 h 75"/>
                <a:gd name="T2" fmla="*/ 871 w 900"/>
                <a:gd name="T3" fmla="*/ 74 h 75"/>
                <a:gd name="T4" fmla="*/ 851 w 900"/>
                <a:gd name="T5" fmla="*/ 69 h 75"/>
                <a:gd name="T6" fmla="*/ 835 w 900"/>
                <a:gd name="T7" fmla="*/ 46 h 75"/>
                <a:gd name="T8" fmla="*/ 818 w 900"/>
                <a:gd name="T9" fmla="*/ 13 h 75"/>
                <a:gd name="T10" fmla="*/ 805 w 900"/>
                <a:gd name="T11" fmla="*/ 3 h 75"/>
                <a:gd name="T12" fmla="*/ 787 w 900"/>
                <a:gd name="T13" fmla="*/ 3 h 75"/>
                <a:gd name="T14" fmla="*/ 772 w 900"/>
                <a:gd name="T15" fmla="*/ 16 h 75"/>
                <a:gd name="T16" fmla="*/ 754 w 900"/>
                <a:gd name="T17" fmla="*/ 50 h 75"/>
                <a:gd name="T18" fmla="*/ 733 w 900"/>
                <a:gd name="T19" fmla="*/ 71 h 75"/>
                <a:gd name="T20" fmla="*/ 715 w 900"/>
                <a:gd name="T21" fmla="*/ 69 h 75"/>
                <a:gd name="T22" fmla="*/ 701 w 900"/>
                <a:gd name="T23" fmla="*/ 52 h 75"/>
                <a:gd name="T24" fmla="*/ 686 w 900"/>
                <a:gd name="T25" fmla="*/ 23 h 75"/>
                <a:gd name="T26" fmla="*/ 667 w 900"/>
                <a:gd name="T27" fmla="*/ 3 h 75"/>
                <a:gd name="T28" fmla="*/ 648 w 900"/>
                <a:gd name="T29" fmla="*/ 3 h 75"/>
                <a:gd name="T30" fmla="*/ 631 w 900"/>
                <a:gd name="T31" fmla="*/ 24 h 75"/>
                <a:gd name="T32" fmla="*/ 616 w 900"/>
                <a:gd name="T33" fmla="*/ 54 h 75"/>
                <a:gd name="T34" fmla="*/ 605 w 900"/>
                <a:gd name="T35" fmla="*/ 66 h 75"/>
                <a:gd name="T36" fmla="*/ 587 w 900"/>
                <a:gd name="T37" fmla="*/ 74 h 75"/>
                <a:gd name="T38" fmla="*/ 569 w 900"/>
                <a:gd name="T39" fmla="*/ 65 h 75"/>
                <a:gd name="T40" fmla="*/ 547 w 900"/>
                <a:gd name="T41" fmla="*/ 24 h 75"/>
                <a:gd name="T42" fmla="*/ 529 w 900"/>
                <a:gd name="T43" fmla="*/ 3 h 75"/>
                <a:gd name="T44" fmla="*/ 513 w 900"/>
                <a:gd name="T45" fmla="*/ 2 h 75"/>
                <a:gd name="T46" fmla="*/ 497 w 900"/>
                <a:gd name="T47" fmla="*/ 16 h 75"/>
                <a:gd name="T48" fmla="*/ 484 w 900"/>
                <a:gd name="T49" fmla="*/ 41 h 75"/>
                <a:gd name="T50" fmla="*/ 465 w 900"/>
                <a:gd name="T51" fmla="*/ 68 h 75"/>
                <a:gd name="T52" fmla="*/ 451 w 900"/>
                <a:gd name="T53" fmla="*/ 75 h 75"/>
                <a:gd name="T54" fmla="*/ 433 w 900"/>
                <a:gd name="T55" fmla="*/ 68 h 75"/>
                <a:gd name="T56" fmla="*/ 420 w 900"/>
                <a:gd name="T57" fmla="*/ 46 h 75"/>
                <a:gd name="T58" fmla="*/ 406 w 900"/>
                <a:gd name="T59" fmla="*/ 18 h 75"/>
                <a:gd name="T60" fmla="*/ 395 w 900"/>
                <a:gd name="T61" fmla="*/ 6 h 75"/>
                <a:gd name="T62" fmla="*/ 387 w 900"/>
                <a:gd name="T63" fmla="*/ 2 h 75"/>
                <a:gd name="T64" fmla="*/ 376 w 900"/>
                <a:gd name="T65" fmla="*/ 3 h 75"/>
                <a:gd name="T66" fmla="*/ 365 w 900"/>
                <a:gd name="T67" fmla="*/ 8 h 75"/>
                <a:gd name="T68" fmla="*/ 351 w 900"/>
                <a:gd name="T69" fmla="*/ 28 h 75"/>
                <a:gd name="T70" fmla="*/ 337 w 900"/>
                <a:gd name="T71" fmla="*/ 57 h 75"/>
                <a:gd name="T72" fmla="*/ 322 w 900"/>
                <a:gd name="T73" fmla="*/ 71 h 75"/>
                <a:gd name="T74" fmla="*/ 320 w 900"/>
                <a:gd name="T75" fmla="*/ 72 h 75"/>
                <a:gd name="T76" fmla="*/ 313 w 900"/>
                <a:gd name="T77" fmla="*/ 75 h 75"/>
                <a:gd name="T78" fmla="*/ 299 w 900"/>
                <a:gd name="T79" fmla="*/ 70 h 75"/>
                <a:gd name="T80" fmla="*/ 283 w 900"/>
                <a:gd name="T81" fmla="*/ 50 h 75"/>
                <a:gd name="T82" fmla="*/ 262 w 900"/>
                <a:gd name="T83" fmla="*/ 15 h 75"/>
                <a:gd name="T84" fmla="*/ 243 w 900"/>
                <a:gd name="T85" fmla="*/ 2 h 75"/>
                <a:gd name="T86" fmla="*/ 227 w 900"/>
                <a:gd name="T87" fmla="*/ 9 h 75"/>
                <a:gd name="T88" fmla="*/ 209 w 900"/>
                <a:gd name="T89" fmla="*/ 34 h 75"/>
                <a:gd name="T90" fmla="*/ 194 w 900"/>
                <a:gd name="T91" fmla="*/ 63 h 75"/>
                <a:gd name="T92" fmla="*/ 179 w 900"/>
                <a:gd name="T93" fmla="*/ 73 h 75"/>
                <a:gd name="T94" fmla="*/ 163 w 900"/>
                <a:gd name="T95" fmla="*/ 71 h 75"/>
                <a:gd name="T96" fmla="*/ 151 w 900"/>
                <a:gd name="T97" fmla="*/ 62 h 75"/>
                <a:gd name="T98" fmla="*/ 137 w 900"/>
                <a:gd name="T99" fmla="*/ 37 h 75"/>
                <a:gd name="T100" fmla="*/ 119 w 900"/>
                <a:gd name="T101" fmla="*/ 9 h 75"/>
                <a:gd name="T102" fmla="*/ 110 w 900"/>
                <a:gd name="T103" fmla="*/ 2 h 75"/>
                <a:gd name="T104" fmla="*/ 91 w 900"/>
                <a:gd name="T105" fmla="*/ 3 h 75"/>
                <a:gd name="T106" fmla="*/ 75 w 900"/>
                <a:gd name="T107" fmla="*/ 27 h 75"/>
                <a:gd name="T108" fmla="*/ 66 w 900"/>
                <a:gd name="T109" fmla="*/ 48 h 75"/>
                <a:gd name="T110" fmla="*/ 52 w 900"/>
                <a:gd name="T111" fmla="*/ 67 h 75"/>
                <a:gd name="T112" fmla="*/ 24 w 900"/>
                <a:gd name="T113" fmla="*/ 72 h 75"/>
                <a:gd name="T114" fmla="*/ 13 w 900"/>
                <a:gd name="T115" fmla="*/ 61 h 75"/>
                <a:gd name="T116" fmla="*/ 0 w 900"/>
                <a:gd name="T117" fmla="*/ 39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0"/>
                <a:gd name="T178" fmla="*/ 0 h 75"/>
                <a:gd name="T179" fmla="*/ 900 w 90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0" h="75">
                  <a:moveTo>
                    <a:pt x="900" y="36"/>
                  </a:moveTo>
                  <a:lnTo>
                    <a:pt x="895" y="46"/>
                  </a:lnTo>
                  <a:lnTo>
                    <a:pt x="889" y="59"/>
                  </a:lnTo>
                  <a:lnTo>
                    <a:pt x="884" y="65"/>
                  </a:lnTo>
                  <a:lnTo>
                    <a:pt x="878" y="71"/>
                  </a:lnTo>
                  <a:lnTo>
                    <a:pt x="871" y="74"/>
                  </a:lnTo>
                  <a:lnTo>
                    <a:pt x="864" y="74"/>
                  </a:lnTo>
                  <a:lnTo>
                    <a:pt x="858" y="73"/>
                  </a:lnTo>
                  <a:lnTo>
                    <a:pt x="851" y="69"/>
                  </a:lnTo>
                  <a:lnTo>
                    <a:pt x="845" y="63"/>
                  </a:lnTo>
                  <a:lnTo>
                    <a:pt x="840" y="56"/>
                  </a:lnTo>
                  <a:lnTo>
                    <a:pt x="835" y="46"/>
                  </a:lnTo>
                  <a:lnTo>
                    <a:pt x="830" y="34"/>
                  </a:lnTo>
                  <a:lnTo>
                    <a:pt x="825" y="23"/>
                  </a:lnTo>
                  <a:lnTo>
                    <a:pt x="818" y="13"/>
                  </a:lnTo>
                  <a:lnTo>
                    <a:pt x="813" y="7"/>
                  </a:lnTo>
                  <a:lnTo>
                    <a:pt x="805" y="3"/>
                  </a:lnTo>
                  <a:lnTo>
                    <a:pt x="796" y="1"/>
                  </a:lnTo>
                  <a:lnTo>
                    <a:pt x="792" y="2"/>
                  </a:lnTo>
                  <a:lnTo>
                    <a:pt x="787" y="3"/>
                  </a:lnTo>
                  <a:lnTo>
                    <a:pt x="777" y="9"/>
                  </a:lnTo>
                  <a:lnTo>
                    <a:pt x="779" y="9"/>
                  </a:lnTo>
                  <a:lnTo>
                    <a:pt x="772" y="16"/>
                  </a:lnTo>
                  <a:lnTo>
                    <a:pt x="766" y="28"/>
                  </a:lnTo>
                  <a:lnTo>
                    <a:pt x="760" y="39"/>
                  </a:lnTo>
                  <a:lnTo>
                    <a:pt x="754" y="50"/>
                  </a:lnTo>
                  <a:lnTo>
                    <a:pt x="748" y="58"/>
                  </a:lnTo>
                  <a:lnTo>
                    <a:pt x="741" y="65"/>
                  </a:lnTo>
                  <a:lnTo>
                    <a:pt x="733" y="71"/>
                  </a:lnTo>
                  <a:lnTo>
                    <a:pt x="724" y="73"/>
                  </a:lnTo>
                  <a:lnTo>
                    <a:pt x="718" y="71"/>
                  </a:lnTo>
                  <a:lnTo>
                    <a:pt x="715" y="69"/>
                  </a:lnTo>
                  <a:lnTo>
                    <a:pt x="711" y="65"/>
                  </a:lnTo>
                  <a:lnTo>
                    <a:pt x="707" y="61"/>
                  </a:lnTo>
                  <a:lnTo>
                    <a:pt x="701" y="52"/>
                  </a:lnTo>
                  <a:lnTo>
                    <a:pt x="694" y="40"/>
                  </a:lnTo>
                  <a:lnTo>
                    <a:pt x="691" y="32"/>
                  </a:lnTo>
                  <a:lnTo>
                    <a:pt x="686" y="23"/>
                  </a:lnTo>
                  <a:lnTo>
                    <a:pt x="680" y="13"/>
                  </a:lnTo>
                  <a:lnTo>
                    <a:pt x="672" y="6"/>
                  </a:lnTo>
                  <a:lnTo>
                    <a:pt x="667" y="3"/>
                  </a:lnTo>
                  <a:lnTo>
                    <a:pt x="661" y="1"/>
                  </a:lnTo>
                  <a:lnTo>
                    <a:pt x="654" y="1"/>
                  </a:lnTo>
                  <a:lnTo>
                    <a:pt x="648" y="3"/>
                  </a:lnTo>
                  <a:lnTo>
                    <a:pt x="642" y="8"/>
                  </a:lnTo>
                  <a:lnTo>
                    <a:pt x="636" y="15"/>
                  </a:lnTo>
                  <a:lnTo>
                    <a:pt x="631" y="24"/>
                  </a:lnTo>
                  <a:lnTo>
                    <a:pt x="625" y="38"/>
                  </a:lnTo>
                  <a:lnTo>
                    <a:pt x="619" y="49"/>
                  </a:lnTo>
                  <a:lnTo>
                    <a:pt x="616" y="54"/>
                  </a:lnTo>
                  <a:lnTo>
                    <a:pt x="612" y="59"/>
                  </a:lnTo>
                  <a:lnTo>
                    <a:pt x="607" y="64"/>
                  </a:lnTo>
                  <a:lnTo>
                    <a:pt x="605" y="66"/>
                  </a:lnTo>
                  <a:lnTo>
                    <a:pt x="599" y="70"/>
                  </a:lnTo>
                  <a:lnTo>
                    <a:pt x="593" y="73"/>
                  </a:lnTo>
                  <a:lnTo>
                    <a:pt x="587" y="74"/>
                  </a:lnTo>
                  <a:lnTo>
                    <a:pt x="583" y="73"/>
                  </a:lnTo>
                  <a:lnTo>
                    <a:pt x="576" y="70"/>
                  </a:lnTo>
                  <a:lnTo>
                    <a:pt x="569" y="65"/>
                  </a:lnTo>
                  <a:lnTo>
                    <a:pt x="562" y="53"/>
                  </a:lnTo>
                  <a:lnTo>
                    <a:pt x="553" y="36"/>
                  </a:lnTo>
                  <a:lnTo>
                    <a:pt x="547" y="24"/>
                  </a:lnTo>
                  <a:lnTo>
                    <a:pt x="541" y="16"/>
                  </a:lnTo>
                  <a:lnTo>
                    <a:pt x="537" y="11"/>
                  </a:lnTo>
                  <a:lnTo>
                    <a:pt x="529" y="3"/>
                  </a:lnTo>
                  <a:lnTo>
                    <a:pt x="525" y="2"/>
                  </a:lnTo>
                  <a:lnTo>
                    <a:pt x="520" y="0"/>
                  </a:lnTo>
                  <a:lnTo>
                    <a:pt x="513" y="2"/>
                  </a:lnTo>
                  <a:lnTo>
                    <a:pt x="507" y="5"/>
                  </a:lnTo>
                  <a:lnTo>
                    <a:pt x="502" y="10"/>
                  </a:lnTo>
                  <a:lnTo>
                    <a:pt x="497" y="16"/>
                  </a:lnTo>
                  <a:lnTo>
                    <a:pt x="493" y="24"/>
                  </a:lnTo>
                  <a:lnTo>
                    <a:pt x="489" y="33"/>
                  </a:lnTo>
                  <a:lnTo>
                    <a:pt x="484" y="41"/>
                  </a:lnTo>
                  <a:lnTo>
                    <a:pt x="478" y="52"/>
                  </a:lnTo>
                  <a:lnTo>
                    <a:pt x="471" y="63"/>
                  </a:lnTo>
                  <a:lnTo>
                    <a:pt x="465" y="68"/>
                  </a:lnTo>
                  <a:lnTo>
                    <a:pt x="458" y="71"/>
                  </a:lnTo>
                  <a:lnTo>
                    <a:pt x="455" y="73"/>
                  </a:lnTo>
                  <a:lnTo>
                    <a:pt x="451" y="75"/>
                  </a:lnTo>
                  <a:lnTo>
                    <a:pt x="446" y="75"/>
                  </a:lnTo>
                  <a:lnTo>
                    <a:pt x="439" y="71"/>
                  </a:lnTo>
                  <a:lnTo>
                    <a:pt x="433" y="68"/>
                  </a:lnTo>
                  <a:lnTo>
                    <a:pt x="430" y="65"/>
                  </a:lnTo>
                  <a:lnTo>
                    <a:pt x="427" y="59"/>
                  </a:lnTo>
                  <a:lnTo>
                    <a:pt x="420" y="46"/>
                  </a:lnTo>
                  <a:lnTo>
                    <a:pt x="414" y="33"/>
                  </a:lnTo>
                  <a:lnTo>
                    <a:pt x="410" y="24"/>
                  </a:lnTo>
                  <a:lnTo>
                    <a:pt x="406" y="18"/>
                  </a:lnTo>
                  <a:lnTo>
                    <a:pt x="400" y="10"/>
                  </a:lnTo>
                  <a:lnTo>
                    <a:pt x="395" y="6"/>
                  </a:lnTo>
                  <a:lnTo>
                    <a:pt x="393" y="5"/>
                  </a:lnTo>
                  <a:lnTo>
                    <a:pt x="389" y="3"/>
                  </a:lnTo>
                  <a:lnTo>
                    <a:pt x="387" y="2"/>
                  </a:lnTo>
                  <a:lnTo>
                    <a:pt x="383" y="1"/>
                  </a:lnTo>
                  <a:lnTo>
                    <a:pt x="379" y="2"/>
                  </a:lnTo>
                  <a:lnTo>
                    <a:pt x="376" y="3"/>
                  </a:lnTo>
                  <a:lnTo>
                    <a:pt x="371" y="4"/>
                  </a:lnTo>
                  <a:lnTo>
                    <a:pt x="368" y="6"/>
                  </a:lnTo>
                  <a:lnTo>
                    <a:pt x="365" y="8"/>
                  </a:lnTo>
                  <a:lnTo>
                    <a:pt x="362" y="11"/>
                  </a:lnTo>
                  <a:lnTo>
                    <a:pt x="357" y="17"/>
                  </a:lnTo>
                  <a:lnTo>
                    <a:pt x="351" y="28"/>
                  </a:lnTo>
                  <a:lnTo>
                    <a:pt x="345" y="40"/>
                  </a:lnTo>
                  <a:lnTo>
                    <a:pt x="340" y="51"/>
                  </a:lnTo>
                  <a:lnTo>
                    <a:pt x="337" y="57"/>
                  </a:lnTo>
                  <a:lnTo>
                    <a:pt x="332" y="63"/>
                  </a:lnTo>
                  <a:lnTo>
                    <a:pt x="325" y="69"/>
                  </a:lnTo>
                  <a:lnTo>
                    <a:pt x="322" y="71"/>
                  </a:lnTo>
                  <a:lnTo>
                    <a:pt x="319" y="72"/>
                  </a:lnTo>
                  <a:lnTo>
                    <a:pt x="319" y="73"/>
                  </a:lnTo>
                  <a:lnTo>
                    <a:pt x="320" y="72"/>
                  </a:lnTo>
                  <a:lnTo>
                    <a:pt x="316" y="74"/>
                  </a:lnTo>
                  <a:lnTo>
                    <a:pt x="313" y="75"/>
                  </a:lnTo>
                  <a:lnTo>
                    <a:pt x="306" y="74"/>
                  </a:lnTo>
                  <a:lnTo>
                    <a:pt x="302" y="72"/>
                  </a:lnTo>
                  <a:lnTo>
                    <a:pt x="299" y="70"/>
                  </a:lnTo>
                  <a:lnTo>
                    <a:pt x="294" y="66"/>
                  </a:lnTo>
                  <a:lnTo>
                    <a:pt x="287" y="58"/>
                  </a:lnTo>
                  <a:lnTo>
                    <a:pt x="283" y="50"/>
                  </a:lnTo>
                  <a:lnTo>
                    <a:pt x="276" y="38"/>
                  </a:lnTo>
                  <a:lnTo>
                    <a:pt x="269" y="24"/>
                  </a:lnTo>
                  <a:lnTo>
                    <a:pt x="262" y="15"/>
                  </a:lnTo>
                  <a:lnTo>
                    <a:pt x="255" y="5"/>
                  </a:lnTo>
                  <a:lnTo>
                    <a:pt x="249" y="3"/>
                  </a:lnTo>
                  <a:lnTo>
                    <a:pt x="243" y="2"/>
                  </a:lnTo>
                  <a:lnTo>
                    <a:pt x="235" y="3"/>
                  </a:lnTo>
                  <a:lnTo>
                    <a:pt x="229" y="8"/>
                  </a:lnTo>
                  <a:lnTo>
                    <a:pt x="227" y="9"/>
                  </a:lnTo>
                  <a:lnTo>
                    <a:pt x="220" y="17"/>
                  </a:lnTo>
                  <a:lnTo>
                    <a:pt x="213" y="27"/>
                  </a:lnTo>
                  <a:lnTo>
                    <a:pt x="209" y="34"/>
                  </a:lnTo>
                  <a:lnTo>
                    <a:pt x="205" y="44"/>
                  </a:lnTo>
                  <a:lnTo>
                    <a:pt x="200" y="53"/>
                  </a:lnTo>
                  <a:lnTo>
                    <a:pt x="194" y="63"/>
                  </a:lnTo>
                  <a:lnTo>
                    <a:pt x="186" y="69"/>
                  </a:lnTo>
                  <a:lnTo>
                    <a:pt x="182" y="71"/>
                  </a:lnTo>
                  <a:lnTo>
                    <a:pt x="179" y="73"/>
                  </a:lnTo>
                  <a:lnTo>
                    <a:pt x="174" y="74"/>
                  </a:lnTo>
                  <a:lnTo>
                    <a:pt x="168" y="73"/>
                  </a:lnTo>
                  <a:lnTo>
                    <a:pt x="163" y="71"/>
                  </a:lnTo>
                  <a:lnTo>
                    <a:pt x="159" y="69"/>
                  </a:lnTo>
                  <a:lnTo>
                    <a:pt x="154" y="65"/>
                  </a:lnTo>
                  <a:lnTo>
                    <a:pt x="151" y="62"/>
                  </a:lnTo>
                  <a:lnTo>
                    <a:pt x="148" y="55"/>
                  </a:lnTo>
                  <a:lnTo>
                    <a:pt x="143" y="48"/>
                  </a:lnTo>
                  <a:lnTo>
                    <a:pt x="137" y="37"/>
                  </a:lnTo>
                  <a:lnTo>
                    <a:pt x="132" y="28"/>
                  </a:lnTo>
                  <a:lnTo>
                    <a:pt x="126" y="18"/>
                  </a:lnTo>
                  <a:lnTo>
                    <a:pt x="119" y="9"/>
                  </a:lnTo>
                  <a:lnTo>
                    <a:pt x="115" y="5"/>
                  </a:lnTo>
                  <a:lnTo>
                    <a:pt x="110" y="2"/>
                  </a:lnTo>
                  <a:lnTo>
                    <a:pt x="104" y="0"/>
                  </a:lnTo>
                  <a:lnTo>
                    <a:pt x="97" y="2"/>
                  </a:lnTo>
                  <a:lnTo>
                    <a:pt x="91" y="3"/>
                  </a:lnTo>
                  <a:lnTo>
                    <a:pt x="86" y="8"/>
                  </a:lnTo>
                  <a:lnTo>
                    <a:pt x="80" y="16"/>
                  </a:lnTo>
                  <a:lnTo>
                    <a:pt x="75" y="27"/>
                  </a:lnTo>
                  <a:lnTo>
                    <a:pt x="72" y="34"/>
                  </a:lnTo>
                  <a:lnTo>
                    <a:pt x="69" y="42"/>
                  </a:lnTo>
                  <a:lnTo>
                    <a:pt x="66" y="48"/>
                  </a:lnTo>
                  <a:lnTo>
                    <a:pt x="61" y="57"/>
                  </a:lnTo>
                  <a:lnTo>
                    <a:pt x="56" y="63"/>
                  </a:lnTo>
                  <a:lnTo>
                    <a:pt x="52" y="67"/>
                  </a:lnTo>
                  <a:lnTo>
                    <a:pt x="41" y="72"/>
                  </a:lnTo>
                  <a:lnTo>
                    <a:pt x="31" y="75"/>
                  </a:lnTo>
                  <a:lnTo>
                    <a:pt x="24" y="72"/>
                  </a:lnTo>
                  <a:lnTo>
                    <a:pt x="21" y="71"/>
                  </a:lnTo>
                  <a:lnTo>
                    <a:pt x="17" y="67"/>
                  </a:lnTo>
                  <a:lnTo>
                    <a:pt x="13" y="61"/>
                  </a:lnTo>
                  <a:lnTo>
                    <a:pt x="6" y="51"/>
                  </a:lnTo>
                  <a:lnTo>
                    <a:pt x="2" y="43"/>
                  </a:lnTo>
                  <a:lnTo>
                    <a:pt x="0" y="39"/>
                  </a:lnTo>
                </a:path>
              </a:pathLst>
            </a:custGeom>
            <a:noFill/>
            <a:ln w="15875">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2882" name="Freeform 38"/>
            <p:cNvSpPr>
              <a:spLocks/>
            </p:cNvSpPr>
            <p:nvPr/>
          </p:nvSpPr>
          <p:spPr bwMode="auto">
            <a:xfrm>
              <a:off x="2992" y="1301"/>
              <a:ext cx="901" cy="75"/>
            </a:xfrm>
            <a:custGeom>
              <a:avLst/>
              <a:gdLst>
                <a:gd name="T0" fmla="*/ 890 w 901"/>
                <a:gd name="T1" fmla="*/ 16 h 75"/>
                <a:gd name="T2" fmla="*/ 873 w 901"/>
                <a:gd name="T3" fmla="*/ 1 h 75"/>
                <a:gd name="T4" fmla="*/ 853 w 901"/>
                <a:gd name="T5" fmla="*/ 6 h 75"/>
                <a:gd name="T6" fmla="*/ 836 w 901"/>
                <a:gd name="T7" fmla="*/ 30 h 75"/>
                <a:gd name="T8" fmla="*/ 819 w 901"/>
                <a:gd name="T9" fmla="*/ 62 h 75"/>
                <a:gd name="T10" fmla="*/ 806 w 901"/>
                <a:gd name="T11" fmla="*/ 73 h 75"/>
                <a:gd name="T12" fmla="*/ 788 w 901"/>
                <a:gd name="T13" fmla="*/ 73 h 75"/>
                <a:gd name="T14" fmla="*/ 773 w 901"/>
                <a:gd name="T15" fmla="*/ 59 h 75"/>
                <a:gd name="T16" fmla="*/ 754 w 901"/>
                <a:gd name="T17" fmla="*/ 25 h 75"/>
                <a:gd name="T18" fmla="*/ 734 w 901"/>
                <a:gd name="T19" fmla="*/ 5 h 75"/>
                <a:gd name="T20" fmla="*/ 716 w 901"/>
                <a:gd name="T21" fmla="*/ 6 h 75"/>
                <a:gd name="T22" fmla="*/ 702 w 901"/>
                <a:gd name="T23" fmla="*/ 23 h 75"/>
                <a:gd name="T24" fmla="*/ 688 w 901"/>
                <a:gd name="T25" fmla="*/ 52 h 75"/>
                <a:gd name="T26" fmla="*/ 667 w 901"/>
                <a:gd name="T27" fmla="*/ 73 h 75"/>
                <a:gd name="T28" fmla="*/ 649 w 901"/>
                <a:gd name="T29" fmla="*/ 72 h 75"/>
                <a:gd name="T30" fmla="*/ 633 w 901"/>
                <a:gd name="T31" fmla="*/ 51 h 75"/>
                <a:gd name="T32" fmla="*/ 617 w 901"/>
                <a:gd name="T33" fmla="*/ 21 h 75"/>
                <a:gd name="T34" fmla="*/ 606 w 901"/>
                <a:gd name="T35" fmla="*/ 9 h 75"/>
                <a:gd name="T36" fmla="*/ 589 w 901"/>
                <a:gd name="T37" fmla="*/ 1 h 75"/>
                <a:gd name="T38" fmla="*/ 570 w 901"/>
                <a:gd name="T39" fmla="*/ 11 h 75"/>
                <a:gd name="T40" fmla="*/ 548 w 901"/>
                <a:gd name="T41" fmla="*/ 51 h 75"/>
                <a:gd name="T42" fmla="*/ 531 w 901"/>
                <a:gd name="T43" fmla="*/ 72 h 75"/>
                <a:gd name="T44" fmla="*/ 514 w 901"/>
                <a:gd name="T45" fmla="*/ 74 h 75"/>
                <a:gd name="T46" fmla="*/ 498 w 901"/>
                <a:gd name="T47" fmla="*/ 59 h 75"/>
                <a:gd name="T48" fmla="*/ 486 w 901"/>
                <a:gd name="T49" fmla="*/ 34 h 75"/>
                <a:gd name="T50" fmla="*/ 466 w 901"/>
                <a:gd name="T51" fmla="*/ 7 h 75"/>
                <a:gd name="T52" fmla="*/ 451 w 901"/>
                <a:gd name="T53" fmla="*/ 0 h 75"/>
                <a:gd name="T54" fmla="*/ 435 w 901"/>
                <a:gd name="T55" fmla="*/ 7 h 75"/>
                <a:gd name="T56" fmla="*/ 420 w 901"/>
                <a:gd name="T57" fmla="*/ 30 h 75"/>
                <a:gd name="T58" fmla="*/ 407 w 901"/>
                <a:gd name="T59" fmla="*/ 57 h 75"/>
                <a:gd name="T60" fmla="*/ 396 w 901"/>
                <a:gd name="T61" fmla="*/ 69 h 75"/>
                <a:gd name="T62" fmla="*/ 387 w 901"/>
                <a:gd name="T63" fmla="*/ 73 h 75"/>
                <a:gd name="T64" fmla="*/ 377 w 901"/>
                <a:gd name="T65" fmla="*/ 73 h 75"/>
                <a:gd name="T66" fmla="*/ 367 w 901"/>
                <a:gd name="T67" fmla="*/ 68 h 75"/>
                <a:gd name="T68" fmla="*/ 352 w 901"/>
                <a:gd name="T69" fmla="*/ 48 h 75"/>
                <a:gd name="T70" fmla="*/ 337 w 901"/>
                <a:gd name="T71" fmla="*/ 19 h 75"/>
                <a:gd name="T72" fmla="*/ 323 w 901"/>
                <a:gd name="T73" fmla="*/ 4 h 75"/>
                <a:gd name="T74" fmla="*/ 322 w 901"/>
                <a:gd name="T75" fmla="*/ 3 h 75"/>
                <a:gd name="T76" fmla="*/ 313 w 901"/>
                <a:gd name="T77" fmla="*/ 0 h 75"/>
                <a:gd name="T78" fmla="*/ 300 w 901"/>
                <a:gd name="T79" fmla="*/ 5 h 75"/>
                <a:gd name="T80" fmla="*/ 285 w 901"/>
                <a:gd name="T81" fmla="*/ 25 h 75"/>
                <a:gd name="T82" fmla="*/ 264 w 901"/>
                <a:gd name="T83" fmla="*/ 61 h 75"/>
                <a:gd name="T84" fmla="*/ 245 w 901"/>
                <a:gd name="T85" fmla="*/ 74 h 75"/>
                <a:gd name="T86" fmla="*/ 228 w 901"/>
                <a:gd name="T87" fmla="*/ 66 h 75"/>
                <a:gd name="T88" fmla="*/ 210 w 901"/>
                <a:gd name="T89" fmla="*/ 41 h 75"/>
                <a:gd name="T90" fmla="*/ 196 w 901"/>
                <a:gd name="T91" fmla="*/ 12 h 75"/>
                <a:gd name="T92" fmla="*/ 179 w 901"/>
                <a:gd name="T93" fmla="*/ 2 h 75"/>
                <a:gd name="T94" fmla="*/ 165 w 901"/>
                <a:gd name="T95" fmla="*/ 4 h 75"/>
                <a:gd name="T96" fmla="*/ 152 w 901"/>
                <a:gd name="T97" fmla="*/ 13 h 75"/>
                <a:gd name="T98" fmla="*/ 139 w 901"/>
                <a:gd name="T99" fmla="*/ 38 h 75"/>
                <a:gd name="T100" fmla="*/ 121 w 901"/>
                <a:gd name="T101" fmla="*/ 66 h 75"/>
                <a:gd name="T102" fmla="*/ 111 w 901"/>
                <a:gd name="T103" fmla="*/ 74 h 75"/>
                <a:gd name="T104" fmla="*/ 92 w 901"/>
                <a:gd name="T105" fmla="*/ 71 h 75"/>
                <a:gd name="T106" fmla="*/ 76 w 901"/>
                <a:gd name="T107" fmla="*/ 49 h 75"/>
                <a:gd name="T108" fmla="*/ 67 w 901"/>
                <a:gd name="T109" fmla="*/ 27 h 75"/>
                <a:gd name="T110" fmla="*/ 53 w 901"/>
                <a:gd name="T111" fmla="*/ 8 h 75"/>
                <a:gd name="T112" fmla="*/ 26 w 901"/>
                <a:gd name="T113" fmla="*/ 2 h 75"/>
                <a:gd name="T114" fmla="*/ 13 w 901"/>
                <a:gd name="T115" fmla="*/ 14 h 75"/>
                <a:gd name="T116" fmla="*/ 0 w 901"/>
                <a:gd name="T117" fmla="*/ 3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1"/>
                <a:gd name="T178" fmla="*/ 0 h 75"/>
                <a:gd name="T179" fmla="*/ 901 w 901"/>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1" h="75">
                  <a:moveTo>
                    <a:pt x="901" y="39"/>
                  </a:moveTo>
                  <a:lnTo>
                    <a:pt x="897" y="29"/>
                  </a:lnTo>
                  <a:lnTo>
                    <a:pt x="890" y="16"/>
                  </a:lnTo>
                  <a:lnTo>
                    <a:pt x="886" y="10"/>
                  </a:lnTo>
                  <a:lnTo>
                    <a:pt x="880" y="5"/>
                  </a:lnTo>
                  <a:lnTo>
                    <a:pt x="873" y="1"/>
                  </a:lnTo>
                  <a:lnTo>
                    <a:pt x="866" y="1"/>
                  </a:lnTo>
                  <a:lnTo>
                    <a:pt x="860" y="2"/>
                  </a:lnTo>
                  <a:lnTo>
                    <a:pt x="853" y="6"/>
                  </a:lnTo>
                  <a:lnTo>
                    <a:pt x="847" y="12"/>
                  </a:lnTo>
                  <a:lnTo>
                    <a:pt x="842" y="19"/>
                  </a:lnTo>
                  <a:lnTo>
                    <a:pt x="836" y="30"/>
                  </a:lnTo>
                  <a:lnTo>
                    <a:pt x="831" y="42"/>
                  </a:lnTo>
                  <a:lnTo>
                    <a:pt x="826" y="52"/>
                  </a:lnTo>
                  <a:lnTo>
                    <a:pt x="819" y="62"/>
                  </a:lnTo>
                  <a:lnTo>
                    <a:pt x="813" y="68"/>
                  </a:lnTo>
                  <a:lnTo>
                    <a:pt x="806" y="73"/>
                  </a:lnTo>
                  <a:lnTo>
                    <a:pt x="798" y="74"/>
                  </a:lnTo>
                  <a:lnTo>
                    <a:pt x="792" y="74"/>
                  </a:lnTo>
                  <a:lnTo>
                    <a:pt x="788" y="73"/>
                  </a:lnTo>
                  <a:lnTo>
                    <a:pt x="779" y="66"/>
                  </a:lnTo>
                  <a:lnTo>
                    <a:pt x="780" y="67"/>
                  </a:lnTo>
                  <a:lnTo>
                    <a:pt x="773" y="59"/>
                  </a:lnTo>
                  <a:lnTo>
                    <a:pt x="767" y="47"/>
                  </a:lnTo>
                  <a:lnTo>
                    <a:pt x="760" y="37"/>
                  </a:lnTo>
                  <a:lnTo>
                    <a:pt x="754" y="25"/>
                  </a:lnTo>
                  <a:lnTo>
                    <a:pt x="749" y="18"/>
                  </a:lnTo>
                  <a:lnTo>
                    <a:pt x="742" y="10"/>
                  </a:lnTo>
                  <a:lnTo>
                    <a:pt x="734" y="5"/>
                  </a:lnTo>
                  <a:lnTo>
                    <a:pt x="725" y="2"/>
                  </a:lnTo>
                  <a:lnTo>
                    <a:pt x="719" y="5"/>
                  </a:lnTo>
                  <a:lnTo>
                    <a:pt x="716" y="6"/>
                  </a:lnTo>
                  <a:lnTo>
                    <a:pt x="712" y="11"/>
                  </a:lnTo>
                  <a:lnTo>
                    <a:pt x="708" y="14"/>
                  </a:lnTo>
                  <a:lnTo>
                    <a:pt x="702" y="23"/>
                  </a:lnTo>
                  <a:lnTo>
                    <a:pt x="696" y="36"/>
                  </a:lnTo>
                  <a:lnTo>
                    <a:pt x="691" y="43"/>
                  </a:lnTo>
                  <a:lnTo>
                    <a:pt x="688" y="52"/>
                  </a:lnTo>
                  <a:lnTo>
                    <a:pt x="681" y="62"/>
                  </a:lnTo>
                  <a:lnTo>
                    <a:pt x="673" y="69"/>
                  </a:lnTo>
                  <a:lnTo>
                    <a:pt x="667" y="73"/>
                  </a:lnTo>
                  <a:lnTo>
                    <a:pt x="662" y="74"/>
                  </a:lnTo>
                  <a:lnTo>
                    <a:pt x="654" y="74"/>
                  </a:lnTo>
                  <a:lnTo>
                    <a:pt x="649" y="72"/>
                  </a:lnTo>
                  <a:lnTo>
                    <a:pt x="643" y="68"/>
                  </a:lnTo>
                  <a:lnTo>
                    <a:pt x="638" y="61"/>
                  </a:lnTo>
                  <a:lnTo>
                    <a:pt x="633" y="51"/>
                  </a:lnTo>
                  <a:lnTo>
                    <a:pt x="626" y="37"/>
                  </a:lnTo>
                  <a:lnTo>
                    <a:pt x="621" y="26"/>
                  </a:lnTo>
                  <a:lnTo>
                    <a:pt x="617" y="21"/>
                  </a:lnTo>
                  <a:lnTo>
                    <a:pt x="614" y="16"/>
                  </a:lnTo>
                  <a:lnTo>
                    <a:pt x="608" y="12"/>
                  </a:lnTo>
                  <a:lnTo>
                    <a:pt x="606" y="9"/>
                  </a:lnTo>
                  <a:lnTo>
                    <a:pt x="601" y="6"/>
                  </a:lnTo>
                  <a:lnTo>
                    <a:pt x="595" y="2"/>
                  </a:lnTo>
                  <a:lnTo>
                    <a:pt x="589" y="1"/>
                  </a:lnTo>
                  <a:lnTo>
                    <a:pt x="584" y="2"/>
                  </a:lnTo>
                  <a:lnTo>
                    <a:pt x="577" y="5"/>
                  </a:lnTo>
                  <a:lnTo>
                    <a:pt x="570" y="11"/>
                  </a:lnTo>
                  <a:lnTo>
                    <a:pt x="564" y="22"/>
                  </a:lnTo>
                  <a:lnTo>
                    <a:pt x="554" y="39"/>
                  </a:lnTo>
                  <a:lnTo>
                    <a:pt x="548" y="51"/>
                  </a:lnTo>
                  <a:lnTo>
                    <a:pt x="543" y="59"/>
                  </a:lnTo>
                  <a:lnTo>
                    <a:pt x="539" y="64"/>
                  </a:lnTo>
                  <a:lnTo>
                    <a:pt x="531" y="72"/>
                  </a:lnTo>
                  <a:lnTo>
                    <a:pt x="526" y="74"/>
                  </a:lnTo>
                  <a:lnTo>
                    <a:pt x="521" y="75"/>
                  </a:lnTo>
                  <a:lnTo>
                    <a:pt x="514" y="74"/>
                  </a:lnTo>
                  <a:lnTo>
                    <a:pt x="507" y="70"/>
                  </a:lnTo>
                  <a:lnTo>
                    <a:pt x="503" y="65"/>
                  </a:lnTo>
                  <a:lnTo>
                    <a:pt x="498" y="59"/>
                  </a:lnTo>
                  <a:lnTo>
                    <a:pt x="494" y="51"/>
                  </a:lnTo>
                  <a:lnTo>
                    <a:pt x="490" y="43"/>
                  </a:lnTo>
                  <a:lnTo>
                    <a:pt x="486" y="34"/>
                  </a:lnTo>
                  <a:lnTo>
                    <a:pt x="480" y="23"/>
                  </a:lnTo>
                  <a:lnTo>
                    <a:pt x="473" y="12"/>
                  </a:lnTo>
                  <a:lnTo>
                    <a:pt x="466" y="7"/>
                  </a:lnTo>
                  <a:lnTo>
                    <a:pt x="460" y="4"/>
                  </a:lnTo>
                  <a:lnTo>
                    <a:pt x="456" y="2"/>
                  </a:lnTo>
                  <a:lnTo>
                    <a:pt x="451" y="0"/>
                  </a:lnTo>
                  <a:lnTo>
                    <a:pt x="447" y="0"/>
                  </a:lnTo>
                  <a:lnTo>
                    <a:pt x="440" y="3"/>
                  </a:lnTo>
                  <a:lnTo>
                    <a:pt x="435" y="7"/>
                  </a:lnTo>
                  <a:lnTo>
                    <a:pt x="431" y="11"/>
                  </a:lnTo>
                  <a:lnTo>
                    <a:pt x="428" y="16"/>
                  </a:lnTo>
                  <a:lnTo>
                    <a:pt x="420" y="30"/>
                  </a:lnTo>
                  <a:lnTo>
                    <a:pt x="415" y="43"/>
                  </a:lnTo>
                  <a:lnTo>
                    <a:pt x="411" y="50"/>
                  </a:lnTo>
                  <a:lnTo>
                    <a:pt x="407" y="57"/>
                  </a:lnTo>
                  <a:lnTo>
                    <a:pt x="401" y="65"/>
                  </a:lnTo>
                  <a:lnTo>
                    <a:pt x="396" y="69"/>
                  </a:lnTo>
                  <a:lnTo>
                    <a:pt x="394" y="70"/>
                  </a:lnTo>
                  <a:lnTo>
                    <a:pt x="391" y="72"/>
                  </a:lnTo>
                  <a:lnTo>
                    <a:pt x="387" y="73"/>
                  </a:lnTo>
                  <a:lnTo>
                    <a:pt x="385" y="74"/>
                  </a:lnTo>
                  <a:lnTo>
                    <a:pt x="380" y="74"/>
                  </a:lnTo>
                  <a:lnTo>
                    <a:pt x="377" y="73"/>
                  </a:lnTo>
                  <a:lnTo>
                    <a:pt x="373" y="71"/>
                  </a:lnTo>
                  <a:lnTo>
                    <a:pt x="368" y="69"/>
                  </a:lnTo>
                  <a:lnTo>
                    <a:pt x="367" y="68"/>
                  </a:lnTo>
                  <a:lnTo>
                    <a:pt x="362" y="64"/>
                  </a:lnTo>
                  <a:lnTo>
                    <a:pt x="358" y="58"/>
                  </a:lnTo>
                  <a:lnTo>
                    <a:pt x="352" y="48"/>
                  </a:lnTo>
                  <a:lnTo>
                    <a:pt x="347" y="35"/>
                  </a:lnTo>
                  <a:lnTo>
                    <a:pt x="342" y="25"/>
                  </a:lnTo>
                  <a:lnTo>
                    <a:pt x="337" y="19"/>
                  </a:lnTo>
                  <a:lnTo>
                    <a:pt x="333" y="12"/>
                  </a:lnTo>
                  <a:lnTo>
                    <a:pt x="326" y="6"/>
                  </a:lnTo>
                  <a:lnTo>
                    <a:pt x="323" y="4"/>
                  </a:lnTo>
                  <a:lnTo>
                    <a:pt x="320" y="2"/>
                  </a:lnTo>
                  <a:lnTo>
                    <a:pt x="319" y="2"/>
                  </a:lnTo>
                  <a:lnTo>
                    <a:pt x="322" y="3"/>
                  </a:lnTo>
                  <a:lnTo>
                    <a:pt x="317" y="1"/>
                  </a:lnTo>
                  <a:lnTo>
                    <a:pt x="313" y="0"/>
                  </a:lnTo>
                  <a:lnTo>
                    <a:pt x="308" y="1"/>
                  </a:lnTo>
                  <a:lnTo>
                    <a:pt x="304" y="3"/>
                  </a:lnTo>
                  <a:lnTo>
                    <a:pt x="300" y="5"/>
                  </a:lnTo>
                  <a:lnTo>
                    <a:pt x="296" y="9"/>
                  </a:lnTo>
                  <a:lnTo>
                    <a:pt x="289" y="18"/>
                  </a:lnTo>
                  <a:lnTo>
                    <a:pt x="285" y="25"/>
                  </a:lnTo>
                  <a:lnTo>
                    <a:pt x="278" y="37"/>
                  </a:lnTo>
                  <a:lnTo>
                    <a:pt x="271" y="51"/>
                  </a:lnTo>
                  <a:lnTo>
                    <a:pt x="264" y="61"/>
                  </a:lnTo>
                  <a:lnTo>
                    <a:pt x="256" y="70"/>
                  </a:lnTo>
                  <a:lnTo>
                    <a:pt x="250" y="72"/>
                  </a:lnTo>
                  <a:lnTo>
                    <a:pt x="245" y="74"/>
                  </a:lnTo>
                  <a:lnTo>
                    <a:pt x="236" y="72"/>
                  </a:lnTo>
                  <a:lnTo>
                    <a:pt x="230" y="68"/>
                  </a:lnTo>
                  <a:lnTo>
                    <a:pt x="228" y="66"/>
                  </a:lnTo>
                  <a:lnTo>
                    <a:pt x="222" y="58"/>
                  </a:lnTo>
                  <a:lnTo>
                    <a:pt x="215" y="49"/>
                  </a:lnTo>
                  <a:lnTo>
                    <a:pt x="210" y="41"/>
                  </a:lnTo>
                  <a:lnTo>
                    <a:pt x="206" y="31"/>
                  </a:lnTo>
                  <a:lnTo>
                    <a:pt x="201" y="22"/>
                  </a:lnTo>
                  <a:lnTo>
                    <a:pt x="196" y="12"/>
                  </a:lnTo>
                  <a:lnTo>
                    <a:pt x="188" y="6"/>
                  </a:lnTo>
                  <a:lnTo>
                    <a:pt x="183" y="4"/>
                  </a:lnTo>
                  <a:lnTo>
                    <a:pt x="179" y="2"/>
                  </a:lnTo>
                  <a:lnTo>
                    <a:pt x="175" y="1"/>
                  </a:lnTo>
                  <a:lnTo>
                    <a:pt x="170" y="2"/>
                  </a:lnTo>
                  <a:lnTo>
                    <a:pt x="165" y="4"/>
                  </a:lnTo>
                  <a:lnTo>
                    <a:pt x="159" y="6"/>
                  </a:lnTo>
                  <a:lnTo>
                    <a:pt x="155" y="11"/>
                  </a:lnTo>
                  <a:lnTo>
                    <a:pt x="152" y="13"/>
                  </a:lnTo>
                  <a:lnTo>
                    <a:pt x="148" y="20"/>
                  </a:lnTo>
                  <a:lnTo>
                    <a:pt x="144" y="27"/>
                  </a:lnTo>
                  <a:lnTo>
                    <a:pt x="139" y="38"/>
                  </a:lnTo>
                  <a:lnTo>
                    <a:pt x="133" y="48"/>
                  </a:lnTo>
                  <a:lnTo>
                    <a:pt x="127" y="57"/>
                  </a:lnTo>
                  <a:lnTo>
                    <a:pt x="121" y="66"/>
                  </a:lnTo>
                  <a:lnTo>
                    <a:pt x="115" y="70"/>
                  </a:lnTo>
                  <a:lnTo>
                    <a:pt x="111" y="74"/>
                  </a:lnTo>
                  <a:lnTo>
                    <a:pt x="104" y="75"/>
                  </a:lnTo>
                  <a:lnTo>
                    <a:pt x="98" y="74"/>
                  </a:lnTo>
                  <a:lnTo>
                    <a:pt x="92" y="71"/>
                  </a:lnTo>
                  <a:lnTo>
                    <a:pt x="88" y="68"/>
                  </a:lnTo>
                  <a:lnTo>
                    <a:pt x="82" y="59"/>
                  </a:lnTo>
                  <a:lnTo>
                    <a:pt x="76" y="49"/>
                  </a:lnTo>
                  <a:lnTo>
                    <a:pt x="72" y="41"/>
                  </a:lnTo>
                  <a:lnTo>
                    <a:pt x="70" y="33"/>
                  </a:lnTo>
                  <a:lnTo>
                    <a:pt x="67" y="27"/>
                  </a:lnTo>
                  <a:lnTo>
                    <a:pt x="63" y="19"/>
                  </a:lnTo>
                  <a:lnTo>
                    <a:pt x="57" y="12"/>
                  </a:lnTo>
                  <a:lnTo>
                    <a:pt x="53" y="8"/>
                  </a:lnTo>
                  <a:lnTo>
                    <a:pt x="43" y="3"/>
                  </a:lnTo>
                  <a:lnTo>
                    <a:pt x="32" y="0"/>
                  </a:lnTo>
                  <a:lnTo>
                    <a:pt x="26" y="2"/>
                  </a:lnTo>
                  <a:lnTo>
                    <a:pt x="22" y="4"/>
                  </a:lnTo>
                  <a:lnTo>
                    <a:pt x="18" y="8"/>
                  </a:lnTo>
                  <a:lnTo>
                    <a:pt x="13" y="14"/>
                  </a:lnTo>
                  <a:lnTo>
                    <a:pt x="7" y="25"/>
                  </a:lnTo>
                  <a:lnTo>
                    <a:pt x="3" y="32"/>
                  </a:lnTo>
                  <a:lnTo>
                    <a:pt x="0" y="37"/>
                  </a:lnTo>
                </a:path>
              </a:pathLst>
            </a:custGeom>
            <a:noFill/>
            <a:ln w="6350">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72799" name="Group 39"/>
          <p:cNvGrpSpPr>
            <a:grpSpLocks/>
          </p:cNvGrpSpPr>
          <p:nvPr/>
        </p:nvGrpSpPr>
        <p:grpSpPr bwMode="auto">
          <a:xfrm rot="1643507">
            <a:off x="2109788" y="1960563"/>
            <a:ext cx="503237" cy="80962"/>
            <a:chOff x="2990" y="1301"/>
            <a:chExt cx="903" cy="78"/>
          </a:xfrm>
        </p:grpSpPr>
        <p:sp>
          <p:nvSpPr>
            <p:cNvPr id="672879" name="Freeform 40"/>
            <p:cNvSpPr>
              <a:spLocks/>
            </p:cNvSpPr>
            <p:nvPr/>
          </p:nvSpPr>
          <p:spPr bwMode="auto">
            <a:xfrm>
              <a:off x="2990" y="1304"/>
              <a:ext cx="900" cy="75"/>
            </a:xfrm>
            <a:custGeom>
              <a:avLst/>
              <a:gdLst>
                <a:gd name="T0" fmla="*/ 889 w 900"/>
                <a:gd name="T1" fmla="*/ 59 h 75"/>
                <a:gd name="T2" fmla="*/ 871 w 900"/>
                <a:gd name="T3" fmla="*/ 74 h 75"/>
                <a:gd name="T4" fmla="*/ 851 w 900"/>
                <a:gd name="T5" fmla="*/ 69 h 75"/>
                <a:gd name="T6" fmla="*/ 835 w 900"/>
                <a:gd name="T7" fmla="*/ 46 h 75"/>
                <a:gd name="T8" fmla="*/ 818 w 900"/>
                <a:gd name="T9" fmla="*/ 13 h 75"/>
                <a:gd name="T10" fmla="*/ 805 w 900"/>
                <a:gd name="T11" fmla="*/ 3 h 75"/>
                <a:gd name="T12" fmla="*/ 787 w 900"/>
                <a:gd name="T13" fmla="*/ 3 h 75"/>
                <a:gd name="T14" fmla="*/ 772 w 900"/>
                <a:gd name="T15" fmla="*/ 16 h 75"/>
                <a:gd name="T16" fmla="*/ 754 w 900"/>
                <a:gd name="T17" fmla="*/ 50 h 75"/>
                <a:gd name="T18" fmla="*/ 733 w 900"/>
                <a:gd name="T19" fmla="*/ 71 h 75"/>
                <a:gd name="T20" fmla="*/ 715 w 900"/>
                <a:gd name="T21" fmla="*/ 69 h 75"/>
                <a:gd name="T22" fmla="*/ 701 w 900"/>
                <a:gd name="T23" fmla="*/ 52 h 75"/>
                <a:gd name="T24" fmla="*/ 686 w 900"/>
                <a:gd name="T25" fmla="*/ 23 h 75"/>
                <a:gd name="T26" fmla="*/ 667 w 900"/>
                <a:gd name="T27" fmla="*/ 3 h 75"/>
                <a:gd name="T28" fmla="*/ 648 w 900"/>
                <a:gd name="T29" fmla="*/ 3 h 75"/>
                <a:gd name="T30" fmla="*/ 631 w 900"/>
                <a:gd name="T31" fmla="*/ 24 h 75"/>
                <a:gd name="T32" fmla="*/ 616 w 900"/>
                <a:gd name="T33" fmla="*/ 54 h 75"/>
                <a:gd name="T34" fmla="*/ 605 w 900"/>
                <a:gd name="T35" fmla="*/ 66 h 75"/>
                <a:gd name="T36" fmla="*/ 587 w 900"/>
                <a:gd name="T37" fmla="*/ 74 h 75"/>
                <a:gd name="T38" fmla="*/ 569 w 900"/>
                <a:gd name="T39" fmla="*/ 65 h 75"/>
                <a:gd name="T40" fmla="*/ 547 w 900"/>
                <a:gd name="T41" fmla="*/ 24 h 75"/>
                <a:gd name="T42" fmla="*/ 529 w 900"/>
                <a:gd name="T43" fmla="*/ 3 h 75"/>
                <a:gd name="T44" fmla="*/ 513 w 900"/>
                <a:gd name="T45" fmla="*/ 2 h 75"/>
                <a:gd name="T46" fmla="*/ 497 w 900"/>
                <a:gd name="T47" fmla="*/ 16 h 75"/>
                <a:gd name="T48" fmla="*/ 484 w 900"/>
                <a:gd name="T49" fmla="*/ 41 h 75"/>
                <a:gd name="T50" fmla="*/ 465 w 900"/>
                <a:gd name="T51" fmla="*/ 68 h 75"/>
                <a:gd name="T52" fmla="*/ 451 w 900"/>
                <a:gd name="T53" fmla="*/ 75 h 75"/>
                <a:gd name="T54" fmla="*/ 433 w 900"/>
                <a:gd name="T55" fmla="*/ 68 h 75"/>
                <a:gd name="T56" fmla="*/ 420 w 900"/>
                <a:gd name="T57" fmla="*/ 46 h 75"/>
                <a:gd name="T58" fmla="*/ 406 w 900"/>
                <a:gd name="T59" fmla="*/ 18 h 75"/>
                <a:gd name="T60" fmla="*/ 395 w 900"/>
                <a:gd name="T61" fmla="*/ 6 h 75"/>
                <a:gd name="T62" fmla="*/ 387 w 900"/>
                <a:gd name="T63" fmla="*/ 2 h 75"/>
                <a:gd name="T64" fmla="*/ 376 w 900"/>
                <a:gd name="T65" fmla="*/ 3 h 75"/>
                <a:gd name="T66" fmla="*/ 365 w 900"/>
                <a:gd name="T67" fmla="*/ 8 h 75"/>
                <a:gd name="T68" fmla="*/ 351 w 900"/>
                <a:gd name="T69" fmla="*/ 28 h 75"/>
                <a:gd name="T70" fmla="*/ 337 w 900"/>
                <a:gd name="T71" fmla="*/ 57 h 75"/>
                <a:gd name="T72" fmla="*/ 322 w 900"/>
                <a:gd name="T73" fmla="*/ 71 h 75"/>
                <a:gd name="T74" fmla="*/ 320 w 900"/>
                <a:gd name="T75" fmla="*/ 72 h 75"/>
                <a:gd name="T76" fmla="*/ 313 w 900"/>
                <a:gd name="T77" fmla="*/ 75 h 75"/>
                <a:gd name="T78" fmla="*/ 299 w 900"/>
                <a:gd name="T79" fmla="*/ 70 h 75"/>
                <a:gd name="T80" fmla="*/ 283 w 900"/>
                <a:gd name="T81" fmla="*/ 50 h 75"/>
                <a:gd name="T82" fmla="*/ 262 w 900"/>
                <a:gd name="T83" fmla="*/ 15 h 75"/>
                <a:gd name="T84" fmla="*/ 243 w 900"/>
                <a:gd name="T85" fmla="*/ 2 h 75"/>
                <a:gd name="T86" fmla="*/ 227 w 900"/>
                <a:gd name="T87" fmla="*/ 9 h 75"/>
                <a:gd name="T88" fmla="*/ 209 w 900"/>
                <a:gd name="T89" fmla="*/ 34 h 75"/>
                <a:gd name="T90" fmla="*/ 194 w 900"/>
                <a:gd name="T91" fmla="*/ 63 h 75"/>
                <a:gd name="T92" fmla="*/ 179 w 900"/>
                <a:gd name="T93" fmla="*/ 73 h 75"/>
                <a:gd name="T94" fmla="*/ 163 w 900"/>
                <a:gd name="T95" fmla="*/ 71 h 75"/>
                <a:gd name="T96" fmla="*/ 151 w 900"/>
                <a:gd name="T97" fmla="*/ 62 h 75"/>
                <a:gd name="T98" fmla="*/ 137 w 900"/>
                <a:gd name="T99" fmla="*/ 37 h 75"/>
                <a:gd name="T100" fmla="*/ 119 w 900"/>
                <a:gd name="T101" fmla="*/ 9 h 75"/>
                <a:gd name="T102" fmla="*/ 110 w 900"/>
                <a:gd name="T103" fmla="*/ 2 h 75"/>
                <a:gd name="T104" fmla="*/ 91 w 900"/>
                <a:gd name="T105" fmla="*/ 3 h 75"/>
                <a:gd name="T106" fmla="*/ 75 w 900"/>
                <a:gd name="T107" fmla="*/ 27 h 75"/>
                <a:gd name="T108" fmla="*/ 66 w 900"/>
                <a:gd name="T109" fmla="*/ 48 h 75"/>
                <a:gd name="T110" fmla="*/ 52 w 900"/>
                <a:gd name="T111" fmla="*/ 67 h 75"/>
                <a:gd name="T112" fmla="*/ 24 w 900"/>
                <a:gd name="T113" fmla="*/ 72 h 75"/>
                <a:gd name="T114" fmla="*/ 13 w 900"/>
                <a:gd name="T115" fmla="*/ 61 h 75"/>
                <a:gd name="T116" fmla="*/ 0 w 900"/>
                <a:gd name="T117" fmla="*/ 39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0"/>
                <a:gd name="T178" fmla="*/ 0 h 75"/>
                <a:gd name="T179" fmla="*/ 900 w 90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0" h="75">
                  <a:moveTo>
                    <a:pt x="900" y="36"/>
                  </a:moveTo>
                  <a:lnTo>
                    <a:pt x="895" y="46"/>
                  </a:lnTo>
                  <a:lnTo>
                    <a:pt x="889" y="59"/>
                  </a:lnTo>
                  <a:lnTo>
                    <a:pt x="884" y="65"/>
                  </a:lnTo>
                  <a:lnTo>
                    <a:pt x="878" y="71"/>
                  </a:lnTo>
                  <a:lnTo>
                    <a:pt x="871" y="74"/>
                  </a:lnTo>
                  <a:lnTo>
                    <a:pt x="864" y="74"/>
                  </a:lnTo>
                  <a:lnTo>
                    <a:pt x="858" y="73"/>
                  </a:lnTo>
                  <a:lnTo>
                    <a:pt x="851" y="69"/>
                  </a:lnTo>
                  <a:lnTo>
                    <a:pt x="845" y="63"/>
                  </a:lnTo>
                  <a:lnTo>
                    <a:pt x="840" y="56"/>
                  </a:lnTo>
                  <a:lnTo>
                    <a:pt x="835" y="46"/>
                  </a:lnTo>
                  <a:lnTo>
                    <a:pt x="830" y="34"/>
                  </a:lnTo>
                  <a:lnTo>
                    <a:pt x="825" y="23"/>
                  </a:lnTo>
                  <a:lnTo>
                    <a:pt x="818" y="13"/>
                  </a:lnTo>
                  <a:lnTo>
                    <a:pt x="813" y="7"/>
                  </a:lnTo>
                  <a:lnTo>
                    <a:pt x="805" y="3"/>
                  </a:lnTo>
                  <a:lnTo>
                    <a:pt x="796" y="1"/>
                  </a:lnTo>
                  <a:lnTo>
                    <a:pt x="792" y="2"/>
                  </a:lnTo>
                  <a:lnTo>
                    <a:pt x="787" y="3"/>
                  </a:lnTo>
                  <a:lnTo>
                    <a:pt x="777" y="9"/>
                  </a:lnTo>
                  <a:lnTo>
                    <a:pt x="779" y="9"/>
                  </a:lnTo>
                  <a:lnTo>
                    <a:pt x="772" y="16"/>
                  </a:lnTo>
                  <a:lnTo>
                    <a:pt x="766" y="28"/>
                  </a:lnTo>
                  <a:lnTo>
                    <a:pt x="760" y="39"/>
                  </a:lnTo>
                  <a:lnTo>
                    <a:pt x="754" y="50"/>
                  </a:lnTo>
                  <a:lnTo>
                    <a:pt x="748" y="58"/>
                  </a:lnTo>
                  <a:lnTo>
                    <a:pt x="741" y="65"/>
                  </a:lnTo>
                  <a:lnTo>
                    <a:pt x="733" y="71"/>
                  </a:lnTo>
                  <a:lnTo>
                    <a:pt x="724" y="73"/>
                  </a:lnTo>
                  <a:lnTo>
                    <a:pt x="718" y="71"/>
                  </a:lnTo>
                  <a:lnTo>
                    <a:pt x="715" y="69"/>
                  </a:lnTo>
                  <a:lnTo>
                    <a:pt x="711" y="65"/>
                  </a:lnTo>
                  <a:lnTo>
                    <a:pt x="707" y="61"/>
                  </a:lnTo>
                  <a:lnTo>
                    <a:pt x="701" y="52"/>
                  </a:lnTo>
                  <a:lnTo>
                    <a:pt x="694" y="40"/>
                  </a:lnTo>
                  <a:lnTo>
                    <a:pt x="691" y="32"/>
                  </a:lnTo>
                  <a:lnTo>
                    <a:pt x="686" y="23"/>
                  </a:lnTo>
                  <a:lnTo>
                    <a:pt x="680" y="13"/>
                  </a:lnTo>
                  <a:lnTo>
                    <a:pt x="672" y="6"/>
                  </a:lnTo>
                  <a:lnTo>
                    <a:pt x="667" y="3"/>
                  </a:lnTo>
                  <a:lnTo>
                    <a:pt x="661" y="1"/>
                  </a:lnTo>
                  <a:lnTo>
                    <a:pt x="654" y="1"/>
                  </a:lnTo>
                  <a:lnTo>
                    <a:pt x="648" y="3"/>
                  </a:lnTo>
                  <a:lnTo>
                    <a:pt x="642" y="8"/>
                  </a:lnTo>
                  <a:lnTo>
                    <a:pt x="636" y="15"/>
                  </a:lnTo>
                  <a:lnTo>
                    <a:pt x="631" y="24"/>
                  </a:lnTo>
                  <a:lnTo>
                    <a:pt x="625" y="38"/>
                  </a:lnTo>
                  <a:lnTo>
                    <a:pt x="619" y="49"/>
                  </a:lnTo>
                  <a:lnTo>
                    <a:pt x="616" y="54"/>
                  </a:lnTo>
                  <a:lnTo>
                    <a:pt x="612" y="59"/>
                  </a:lnTo>
                  <a:lnTo>
                    <a:pt x="607" y="64"/>
                  </a:lnTo>
                  <a:lnTo>
                    <a:pt x="605" y="66"/>
                  </a:lnTo>
                  <a:lnTo>
                    <a:pt x="599" y="70"/>
                  </a:lnTo>
                  <a:lnTo>
                    <a:pt x="593" y="73"/>
                  </a:lnTo>
                  <a:lnTo>
                    <a:pt x="587" y="74"/>
                  </a:lnTo>
                  <a:lnTo>
                    <a:pt x="583" y="73"/>
                  </a:lnTo>
                  <a:lnTo>
                    <a:pt x="576" y="70"/>
                  </a:lnTo>
                  <a:lnTo>
                    <a:pt x="569" y="65"/>
                  </a:lnTo>
                  <a:lnTo>
                    <a:pt x="562" y="53"/>
                  </a:lnTo>
                  <a:lnTo>
                    <a:pt x="553" y="36"/>
                  </a:lnTo>
                  <a:lnTo>
                    <a:pt x="547" y="24"/>
                  </a:lnTo>
                  <a:lnTo>
                    <a:pt x="541" y="16"/>
                  </a:lnTo>
                  <a:lnTo>
                    <a:pt x="537" y="11"/>
                  </a:lnTo>
                  <a:lnTo>
                    <a:pt x="529" y="3"/>
                  </a:lnTo>
                  <a:lnTo>
                    <a:pt x="525" y="2"/>
                  </a:lnTo>
                  <a:lnTo>
                    <a:pt x="520" y="0"/>
                  </a:lnTo>
                  <a:lnTo>
                    <a:pt x="513" y="2"/>
                  </a:lnTo>
                  <a:lnTo>
                    <a:pt x="507" y="5"/>
                  </a:lnTo>
                  <a:lnTo>
                    <a:pt x="502" y="10"/>
                  </a:lnTo>
                  <a:lnTo>
                    <a:pt x="497" y="16"/>
                  </a:lnTo>
                  <a:lnTo>
                    <a:pt x="493" y="24"/>
                  </a:lnTo>
                  <a:lnTo>
                    <a:pt x="489" y="33"/>
                  </a:lnTo>
                  <a:lnTo>
                    <a:pt x="484" y="41"/>
                  </a:lnTo>
                  <a:lnTo>
                    <a:pt x="478" y="52"/>
                  </a:lnTo>
                  <a:lnTo>
                    <a:pt x="471" y="63"/>
                  </a:lnTo>
                  <a:lnTo>
                    <a:pt x="465" y="68"/>
                  </a:lnTo>
                  <a:lnTo>
                    <a:pt x="458" y="71"/>
                  </a:lnTo>
                  <a:lnTo>
                    <a:pt x="455" y="73"/>
                  </a:lnTo>
                  <a:lnTo>
                    <a:pt x="451" y="75"/>
                  </a:lnTo>
                  <a:lnTo>
                    <a:pt x="446" y="75"/>
                  </a:lnTo>
                  <a:lnTo>
                    <a:pt x="439" y="71"/>
                  </a:lnTo>
                  <a:lnTo>
                    <a:pt x="433" y="68"/>
                  </a:lnTo>
                  <a:lnTo>
                    <a:pt x="430" y="65"/>
                  </a:lnTo>
                  <a:lnTo>
                    <a:pt x="427" y="59"/>
                  </a:lnTo>
                  <a:lnTo>
                    <a:pt x="420" y="46"/>
                  </a:lnTo>
                  <a:lnTo>
                    <a:pt x="414" y="33"/>
                  </a:lnTo>
                  <a:lnTo>
                    <a:pt x="410" y="24"/>
                  </a:lnTo>
                  <a:lnTo>
                    <a:pt x="406" y="18"/>
                  </a:lnTo>
                  <a:lnTo>
                    <a:pt x="400" y="10"/>
                  </a:lnTo>
                  <a:lnTo>
                    <a:pt x="395" y="6"/>
                  </a:lnTo>
                  <a:lnTo>
                    <a:pt x="393" y="5"/>
                  </a:lnTo>
                  <a:lnTo>
                    <a:pt x="389" y="3"/>
                  </a:lnTo>
                  <a:lnTo>
                    <a:pt x="387" y="2"/>
                  </a:lnTo>
                  <a:lnTo>
                    <a:pt x="383" y="1"/>
                  </a:lnTo>
                  <a:lnTo>
                    <a:pt x="379" y="2"/>
                  </a:lnTo>
                  <a:lnTo>
                    <a:pt x="376" y="3"/>
                  </a:lnTo>
                  <a:lnTo>
                    <a:pt x="371" y="4"/>
                  </a:lnTo>
                  <a:lnTo>
                    <a:pt x="368" y="6"/>
                  </a:lnTo>
                  <a:lnTo>
                    <a:pt x="365" y="8"/>
                  </a:lnTo>
                  <a:lnTo>
                    <a:pt x="362" y="11"/>
                  </a:lnTo>
                  <a:lnTo>
                    <a:pt x="357" y="17"/>
                  </a:lnTo>
                  <a:lnTo>
                    <a:pt x="351" y="28"/>
                  </a:lnTo>
                  <a:lnTo>
                    <a:pt x="345" y="40"/>
                  </a:lnTo>
                  <a:lnTo>
                    <a:pt x="340" y="51"/>
                  </a:lnTo>
                  <a:lnTo>
                    <a:pt x="337" y="57"/>
                  </a:lnTo>
                  <a:lnTo>
                    <a:pt x="332" y="63"/>
                  </a:lnTo>
                  <a:lnTo>
                    <a:pt x="325" y="69"/>
                  </a:lnTo>
                  <a:lnTo>
                    <a:pt x="322" y="71"/>
                  </a:lnTo>
                  <a:lnTo>
                    <a:pt x="319" y="72"/>
                  </a:lnTo>
                  <a:lnTo>
                    <a:pt x="319" y="73"/>
                  </a:lnTo>
                  <a:lnTo>
                    <a:pt x="320" y="72"/>
                  </a:lnTo>
                  <a:lnTo>
                    <a:pt x="316" y="74"/>
                  </a:lnTo>
                  <a:lnTo>
                    <a:pt x="313" y="75"/>
                  </a:lnTo>
                  <a:lnTo>
                    <a:pt x="306" y="74"/>
                  </a:lnTo>
                  <a:lnTo>
                    <a:pt x="302" y="72"/>
                  </a:lnTo>
                  <a:lnTo>
                    <a:pt x="299" y="70"/>
                  </a:lnTo>
                  <a:lnTo>
                    <a:pt x="294" y="66"/>
                  </a:lnTo>
                  <a:lnTo>
                    <a:pt x="287" y="58"/>
                  </a:lnTo>
                  <a:lnTo>
                    <a:pt x="283" y="50"/>
                  </a:lnTo>
                  <a:lnTo>
                    <a:pt x="276" y="38"/>
                  </a:lnTo>
                  <a:lnTo>
                    <a:pt x="269" y="24"/>
                  </a:lnTo>
                  <a:lnTo>
                    <a:pt x="262" y="15"/>
                  </a:lnTo>
                  <a:lnTo>
                    <a:pt x="255" y="5"/>
                  </a:lnTo>
                  <a:lnTo>
                    <a:pt x="249" y="3"/>
                  </a:lnTo>
                  <a:lnTo>
                    <a:pt x="243" y="2"/>
                  </a:lnTo>
                  <a:lnTo>
                    <a:pt x="235" y="3"/>
                  </a:lnTo>
                  <a:lnTo>
                    <a:pt x="229" y="8"/>
                  </a:lnTo>
                  <a:lnTo>
                    <a:pt x="227" y="9"/>
                  </a:lnTo>
                  <a:lnTo>
                    <a:pt x="220" y="17"/>
                  </a:lnTo>
                  <a:lnTo>
                    <a:pt x="213" y="27"/>
                  </a:lnTo>
                  <a:lnTo>
                    <a:pt x="209" y="34"/>
                  </a:lnTo>
                  <a:lnTo>
                    <a:pt x="205" y="44"/>
                  </a:lnTo>
                  <a:lnTo>
                    <a:pt x="200" y="53"/>
                  </a:lnTo>
                  <a:lnTo>
                    <a:pt x="194" y="63"/>
                  </a:lnTo>
                  <a:lnTo>
                    <a:pt x="186" y="69"/>
                  </a:lnTo>
                  <a:lnTo>
                    <a:pt x="182" y="71"/>
                  </a:lnTo>
                  <a:lnTo>
                    <a:pt x="179" y="73"/>
                  </a:lnTo>
                  <a:lnTo>
                    <a:pt x="174" y="74"/>
                  </a:lnTo>
                  <a:lnTo>
                    <a:pt x="168" y="73"/>
                  </a:lnTo>
                  <a:lnTo>
                    <a:pt x="163" y="71"/>
                  </a:lnTo>
                  <a:lnTo>
                    <a:pt x="159" y="69"/>
                  </a:lnTo>
                  <a:lnTo>
                    <a:pt x="154" y="65"/>
                  </a:lnTo>
                  <a:lnTo>
                    <a:pt x="151" y="62"/>
                  </a:lnTo>
                  <a:lnTo>
                    <a:pt x="148" y="55"/>
                  </a:lnTo>
                  <a:lnTo>
                    <a:pt x="143" y="48"/>
                  </a:lnTo>
                  <a:lnTo>
                    <a:pt x="137" y="37"/>
                  </a:lnTo>
                  <a:lnTo>
                    <a:pt x="132" y="28"/>
                  </a:lnTo>
                  <a:lnTo>
                    <a:pt x="126" y="18"/>
                  </a:lnTo>
                  <a:lnTo>
                    <a:pt x="119" y="9"/>
                  </a:lnTo>
                  <a:lnTo>
                    <a:pt x="115" y="5"/>
                  </a:lnTo>
                  <a:lnTo>
                    <a:pt x="110" y="2"/>
                  </a:lnTo>
                  <a:lnTo>
                    <a:pt x="104" y="0"/>
                  </a:lnTo>
                  <a:lnTo>
                    <a:pt x="97" y="2"/>
                  </a:lnTo>
                  <a:lnTo>
                    <a:pt x="91" y="3"/>
                  </a:lnTo>
                  <a:lnTo>
                    <a:pt x="86" y="8"/>
                  </a:lnTo>
                  <a:lnTo>
                    <a:pt x="80" y="16"/>
                  </a:lnTo>
                  <a:lnTo>
                    <a:pt x="75" y="27"/>
                  </a:lnTo>
                  <a:lnTo>
                    <a:pt x="72" y="34"/>
                  </a:lnTo>
                  <a:lnTo>
                    <a:pt x="69" y="42"/>
                  </a:lnTo>
                  <a:lnTo>
                    <a:pt x="66" y="48"/>
                  </a:lnTo>
                  <a:lnTo>
                    <a:pt x="61" y="57"/>
                  </a:lnTo>
                  <a:lnTo>
                    <a:pt x="56" y="63"/>
                  </a:lnTo>
                  <a:lnTo>
                    <a:pt x="52" y="67"/>
                  </a:lnTo>
                  <a:lnTo>
                    <a:pt x="41" y="72"/>
                  </a:lnTo>
                  <a:lnTo>
                    <a:pt x="31" y="75"/>
                  </a:lnTo>
                  <a:lnTo>
                    <a:pt x="24" y="72"/>
                  </a:lnTo>
                  <a:lnTo>
                    <a:pt x="21" y="71"/>
                  </a:lnTo>
                  <a:lnTo>
                    <a:pt x="17" y="67"/>
                  </a:lnTo>
                  <a:lnTo>
                    <a:pt x="13" y="61"/>
                  </a:lnTo>
                  <a:lnTo>
                    <a:pt x="6" y="51"/>
                  </a:lnTo>
                  <a:lnTo>
                    <a:pt x="2" y="43"/>
                  </a:lnTo>
                  <a:lnTo>
                    <a:pt x="0" y="39"/>
                  </a:lnTo>
                </a:path>
              </a:pathLst>
            </a:custGeom>
            <a:noFill/>
            <a:ln w="15875">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2880" name="Freeform 41"/>
            <p:cNvSpPr>
              <a:spLocks/>
            </p:cNvSpPr>
            <p:nvPr/>
          </p:nvSpPr>
          <p:spPr bwMode="auto">
            <a:xfrm>
              <a:off x="2992" y="1301"/>
              <a:ext cx="901" cy="75"/>
            </a:xfrm>
            <a:custGeom>
              <a:avLst/>
              <a:gdLst>
                <a:gd name="T0" fmla="*/ 890 w 901"/>
                <a:gd name="T1" fmla="*/ 16 h 75"/>
                <a:gd name="T2" fmla="*/ 873 w 901"/>
                <a:gd name="T3" fmla="*/ 1 h 75"/>
                <a:gd name="T4" fmla="*/ 853 w 901"/>
                <a:gd name="T5" fmla="*/ 6 h 75"/>
                <a:gd name="T6" fmla="*/ 836 w 901"/>
                <a:gd name="T7" fmla="*/ 30 h 75"/>
                <a:gd name="T8" fmla="*/ 819 w 901"/>
                <a:gd name="T9" fmla="*/ 62 h 75"/>
                <a:gd name="T10" fmla="*/ 806 w 901"/>
                <a:gd name="T11" fmla="*/ 73 h 75"/>
                <a:gd name="T12" fmla="*/ 788 w 901"/>
                <a:gd name="T13" fmla="*/ 73 h 75"/>
                <a:gd name="T14" fmla="*/ 773 w 901"/>
                <a:gd name="T15" fmla="*/ 59 h 75"/>
                <a:gd name="T16" fmla="*/ 754 w 901"/>
                <a:gd name="T17" fmla="*/ 25 h 75"/>
                <a:gd name="T18" fmla="*/ 734 w 901"/>
                <a:gd name="T19" fmla="*/ 5 h 75"/>
                <a:gd name="T20" fmla="*/ 716 w 901"/>
                <a:gd name="T21" fmla="*/ 6 h 75"/>
                <a:gd name="T22" fmla="*/ 702 w 901"/>
                <a:gd name="T23" fmla="*/ 23 h 75"/>
                <a:gd name="T24" fmla="*/ 688 w 901"/>
                <a:gd name="T25" fmla="*/ 52 h 75"/>
                <a:gd name="T26" fmla="*/ 667 w 901"/>
                <a:gd name="T27" fmla="*/ 73 h 75"/>
                <a:gd name="T28" fmla="*/ 649 w 901"/>
                <a:gd name="T29" fmla="*/ 72 h 75"/>
                <a:gd name="T30" fmla="*/ 633 w 901"/>
                <a:gd name="T31" fmla="*/ 51 h 75"/>
                <a:gd name="T32" fmla="*/ 617 w 901"/>
                <a:gd name="T33" fmla="*/ 21 h 75"/>
                <a:gd name="T34" fmla="*/ 606 w 901"/>
                <a:gd name="T35" fmla="*/ 9 h 75"/>
                <a:gd name="T36" fmla="*/ 589 w 901"/>
                <a:gd name="T37" fmla="*/ 1 h 75"/>
                <a:gd name="T38" fmla="*/ 570 w 901"/>
                <a:gd name="T39" fmla="*/ 11 h 75"/>
                <a:gd name="T40" fmla="*/ 548 w 901"/>
                <a:gd name="T41" fmla="*/ 51 h 75"/>
                <a:gd name="T42" fmla="*/ 531 w 901"/>
                <a:gd name="T43" fmla="*/ 72 h 75"/>
                <a:gd name="T44" fmla="*/ 514 w 901"/>
                <a:gd name="T45" fmla="*/ 74 h 75"/>
                <a:gd name="T46" fmla="*/ 498 w 901"/>
                <a:gd name="T47" fmla="*/ 59 h 75"/>
                <a:gd name="T48" fmla="*/ 486 w 901"/>
                <a:gd name="T49" fmla="*/ 34 h 75"/>
                <a:gd name="T50" fmla="*/ 466 w 901"/>
                <a:gd name="T51" fmla="*/ 7 h 75"/>
                <a:gd name="T52" fmla="*/ 451 w 901"/>
                <a:gd name="T53" fmla="*/ 0 h 75"/>
                <a:gd name="T54" fmla="*/ 435 w 901"/>
                <a:gd name="T55" fmla="*/ 7 h 75"/>
                <a:gd name="T56" fmla="*/ 420 w 901"/>
                <a:gd name="T57" fmla="*/ 30 h 75"/>
                <a:gd name="T58" fmla="*/ 407 w 901"/>
                <a:gd name="T59" fmla="*/ 57 h 75"/>
                <a:gd name="T60" fmla="*/ 396 w 901"/>
                <a:gd name="T61" fmla="*/ 69 h 75"/>
                <a:gd name="T62" fmla="*/ 387 w 901"/>
                <a:gd name="T63" fmla="*/ 73 h 75"/>
                <a:gd name="T64" fmla="*/ 377 w 901"/>
                <a:gd name="T65" fmla="*/ 73 h 75"/>
                <a:gd name="T66" fmla="*/ 367 w 901"/>
                <a:gd name="T67" fmla="*/ 68 h 75"/>
                <a:gd name="T68" fmla="*/ 352 w 901"/>
                <a:gd name="T69" fmla="*/ 48 h 75"/>
                <a:gd name="T70" fmla="*/ 337 w 901"/>
                <a:gd name="T71" fmla="*/ 19 h 75"/>
                <a:gd name="T72" fmla="*/ 323 w 901"/>
                <a:gd name="T73" fmla="*/ 4 h 75"/>
                <a:gd name="T74" fmla="*/ 322 w 901"/>
                <a:gd name="T75" fmla="*/ 3 h 75"/>
                <a:gd name="T76" fmla="*/ 313 w 901"/>
                <a:gd name="T77" fmla="*/ 0 h 75"/>
                <a:gd name="T78" fmla="*/ 300 w 901"/>
                <a:gd name="T79" fmla="*/ 5 h 75"/>
                <a:gd name="T80" fmla="*/ 285 w 901"/>
                <a:gd name="T81" fmla="*/ 25 h 75"/>
                <a:gd name="T82" fmla="*/ 264 w 901"/>
                <a:gd name="T83" fmla="*/ 61 h 75"/>
                <a:gd name="T84" fmla="*/ 245 w 901"/>
                <a:gd name="T85" fmla="*/ 74 h 75"/>
                <a:gd name="T86" fmla="*/ 228 w 901"/>
                <a:gd name="T87" fmla="*/ 66 h 75"/>
                <a:gd name="T88" fmla="*/ 210 w 901"/>
                <a:gd name="T89" fmla="*/ 41 h 75"/>
                <a:gd name="T90" fmla="*/ 196 w 901"/>
                <a:gd name="T91" fmla="*/ 12 h 75"/>
                <a:gd name="T92" fmla="*/ 179 w 901"/>
                <a:gd name="T93" fmla="*/ 2 h 75"/>
                <a:gd name="T94" fmla="*/ 165 w 901"/>
                <a:gd name="T95" fmla="*/ 4 h 75"/>
                <a:gd name="T96" fmla="*/ 152 w 901"/>
                <a:gd name="T97" fmla="*/ 13 h 75"/>
                <a:gd name="T98" fmla="*/ 139 w 901"/>
                <a:gd name="T99" fmla="*/ 38 h 75"/>
                <a:gd name="T100" fmla="*/ 121 w 901"/>
                <a:gd name="T101" fmla="*/ 66 h 75"/>
                <a:gd name="T102" fmla="*/ 111 w 901"/>
                <a:gd name="T103" fmla="*/ 74 h 75"/>
                <a:gd name="T104" fmla="*/ 92 w 901"/>
                <a:gd name="T105" fmla="*/ 71 h 75"/>
                <a:gd name="T106" fmla="*/ 76 w 901"/>
                <a:gd name="T107" fmla="*/ 49 h 75"/>
                <a:gd name="T108" fmla="*/ 67 w 901"/>
                <a:gd name="T109" fmla="*/ 27 h 75"/>
                <a:gd name="T110" fmla="*/ 53 w 901"/>
                <a:gd name="T111" fmla="*/ 8 h 75"/>
                <a:gd name="T112" fmla="*/ 26 w 901"/>
                <a:gd name="T113" fmla="*/ 2 h 75"/>
                <a:gd name="T114" fmla="*/ 13 w 901"/>
                <a:gd name="T115" fmla="*/ 14 h 75"/>
                <a:gd name="T116" fmla="*/ 0 w 901"/>
                <a:gd name="T117" fmla="*/ 3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1"/>
                <a:gd name="T178" fmla="*/ 0 h 75"/>
                <a:gd name="T179" fmla="*/ 901 w 901"/>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1" h="75">
                  <a:moveTo>
                    <a:pt x="901" y="39"/>
                  </a:moveTo>
                  <a:lnTo>
                    <a:pt x="897" y="29"/>
                  </a:lnTo>
                  <a:lnTo>
                    <a:pt x="890" y="16"/>
                  </a:lnTo>
                  <a:lnTo>
                    <a:pt x="886" y="10"/>
                  </a:lnTo>
                  <a:lnTo>
                    <a:pt x="880" y="5"/>
                  </a:lnTo>
                  <a:lnTo>
                    <a:pt x="873" y="1"/>
                  </a:lnTo>
                  <a:lnTo>
                    <a:pt x="866" y="1"/>
                  </a:lnTo>
                  <a:lnTo>
                    <a:pt x="860" y="2"/>
                  </a:lnTo>
                  <a:lnTo>
                    <a:pt x="853" y="6"/>
                  </a:lnTo>
                  <a:lnTo>
                    <a:pt x="847" y="12"/>
                  </a:lnTo>
                  <a:lnTo>
                    <a:pt x="842" y="19"/>
                  </a:lnTo>
                  <a:lnTo>
                    <a:pt x="836" y="30"/>
                  </a:lnTo>
                  <a:lnTo>
                    <a:pt x="831" y="42"/>
                  </a:lnTo>
                  <a:lnTo>
                    <a:pt x="826" y="52"/>
                  </a:lnTo>
                  <a:lnTo>
                    <a:pt x="819" y="62"/>
                  </a:lnTo>
                  <a:lnTo>
                    <a:pt x="813" y="68"/>
                  </a:lnTo>
                  <a:lnTo>
                    <a:pt x="806" y="73"/>
                  </a:lnTo>
                  <a:lnTo>
                    <a:pt x="798" y="74"/>
                  </a:lnTo>
                  <a:lnTo>
                    <a:pt x="792" y="74"/>
                  </a:lnTo>
                  <a:lnTo>
                    <a:pt x="788" y="73"/>
                  </a:lnTo>
                  <a:lnTo>
                    <a:pt x="779" y="66"/>
                  </a:lnTo>
                  <a:lnTo>
                    <a:pt x="780" y="67"/>
                  </a:lnTo>
                  <a:lnTo>
                    <a:pt x="773" y="59"/>
                  </a:lnTo>
                  <a:lnTo>
                    <a:pt x="767" y="47"/>
                  </a:lnTo>
                  <a:lnTo>
                    <a:pt x="760" y="37"/>
                  </a:lnTo>
                  <a:lnTo>
                    <a:pt x="754" y="25"/>
                  </a:lnTo>
                  <a:lnTo>
                    <a:pt x="749" y="18"/>
                  </a:lnTo>
                  <a:lnTo>
                    <a:pt x="742" y="10"/>
                  </a:lnTo>
                  <a:lnTo>
                    <a:pt x="734" y="5"/>
                  </a:lnTo>
                  <a:lnTo>
                    <a:pt x="725" y="2"/>
                  </a:lnTo>
                  <a:lnTo>
                    <a:pt x="719" y="5"/>
                  </a:lnTo>
                  <a:lnTo>
                    <a:pt x="716" y="6"/>
                  </a:lnTo>
                  <a:lnTo>
                    <a:pt x="712" y="11"/>
                  </a:lnTo>
                  <a:lnTo>
                    <a:pt x="708" y="14"/>
                  </a:lnTo>
                  <a:lnTo>
                    <a:pt x="702" y="23"/>
                  </a:lnTo>
                  <a:lnTo>
                    <a:pt x="696" y="36"/>
                  </a:lnTo>
                  <a:lnTo>
                    <a:pt x="691" y="43"/>
                  </a:lnTo>
                  <a:lnTo>
                    <a:pt x="688" y="52"/>
                  </a:lnTo>
                  <a:lnTo>
                    <a:pt x="681" y="62"/>
                  </a:lnTo>
                  <a:lnTo>
                    <a:pt x="673" y="69"/>
                  </a:lnTo>
                  <a:lnTo>
                    <a:pt x="667" y="73"/>
                  </a:lnTo>
                  <a:lnTo>
                    <a:pt x="662" y="74"/>
                  </a:lnTo>
                  <a:lnTo>
                    <a:pt x="654" y="74"/>
                  </a:lnTo>
                  <a:lnTo>
                    <a:pt x="649" y="72"/>
                  </a:lnTo>
                  <a:lnTo>
                    <a:pt x="643" y="68"/>
                  </a:lnTo>
                  <a:lnTo>
                    <a:pt x="638" y="61"/>
                  </a:lnTo>
                  <a:lnTo>
                    <a:pt x="633" y="51"/>
                  </a:lnTo>
                  <a:lnTo>
                    <a:pt x="626" y="37"/>
                  </a:lnTo>
                  <a:lnTo>
                    <a:pt x="621" y="26"/>
                  </a:lnTo>
                  <a:lnTo>
                    <a:pt x="617" y="21"/>
                  </a:lnTo>
                  <a:lnTo>
                    <a:pt x="614" y="16"/>
                  </a:lnTo>
                  <a:lnTo>
                    <a:pt x="608" y="12"/>
                  </a:lnTo>
                  <a:lnTo>
                    <a:pt x="606" y="9"/>
                  </a:lnTo>
                  <a:lnTo>
                    <a:pt x="601" y="6"/>
                  </a:lnTo>
                  <a:lnTo>
                    <a:pt x="595" y="2"/>
                  </a:lnTo>
                  <a:lnTo>
                    <a:pt x="589" y="1"/>
                  </a:lnTo>
                  <a:lnTo>
                    <a:pt x="584" y="2"/>
                  </a:lnTo>
                  <a:lnTo>
                    <a:pt x="577" y="5"/>
                  </a:lnTo>
                  <a:lnTo>
                    <a:pt x="570" y="11"/>
                  </a:lnTo>
                  <a:lnTo>
                    <a:pt x="564" y="22"/>
                  </a:lnTo>
                  <a:lnTo>
                    <a:pt x="554" y="39"/>
                  </a:lnTo>
                  <a:lnTo>
                    <a:pt x="548" y="51"/>
                  </a:lnTo>
                  <a:lnTo>
                    <a:pt x="543" y="59"/>
                  </a:lnTo>
                  <a:lnTo>
                    <a:pt x="539" y="64"/>
                  </a:lnTo>
                  <a:lnTo>
                    <a:pt x="531" y="72"/>
                  </a:lnTo>
                  <a:lnTo>
                    <a:pt x="526" y="74"/>
                  </a:lnTo>
                  <a:lnTo>
                    <a:pt x="521" y="75"/>
                  </a:lnTo>
                  <a:lnTo>
                    <a:pt x="514" y="74"/>
                  </a:lnTo>
                  <a:lnTo>
                    <a:pt x="507" y="70"/>
                  </a:lnTo>
                  <a:lnTo>
                    <a:pt x="503" y="65"/>
                  </a:lnTo>
                  <a:lnTo>
                    <a:pt x="498" y="59"/>
                  </a:lnTo>
                  <a:lnTo>
                    <a:pt x="494" y="51"/>
                  </a:lnTo>
                  <a:lnTo>
                    <a:pt x="490" y="43"/>
                  </a:lnTo>
                  <a:lnTo>
                    <a:pt x="486" y="34"/>
                  </a:lnTo>
                  <a:lnTo>
                    <a:pt x="480" y="23"/>
                  </a:lnTo>
                  <a:lnTo>
                    <a:pt x="473" y="12"/>
                  </a:lnTo>
                  <a:lnTo>
                    <a:pt x="466" y="7"/>
                  </a:lnTo>
                  <a:lnTo>
                    <a:pt x="460" y="4"/>
                  </a:lnTo>
                  <a:lnTo>
                    <a:pt x="456" y="2"/>
                  </a:lnTo>
                  <a:lnTo>
                    <a:pt x="451" y="0"/>
                  </a:lnTo>
                  <a:lnTo>
                    <a:pt x="447" y="0"/>
                  </a:lnTo>
                  <a:lnTo>
                    <a:pt x="440" y="3"/>
                  </a:lnTo>
                  <a:lnTo>
                    <a:pt x="435" y="7"/>
                  </a:lnTo>
                  <a:lnTo>
                    <a:pt x="431" y="11"/>
                  </a:lnTo>
                  <a:lnTo>
                    <a:pt x="428" y="16"/>
                  </a:lnTo>
                  <a:lnTo>
                    <a:pt x="420" y="30"/>
                  </a:lnTo>
                  <a:lnTo>
                    <a:pt x="415" y="43"/>
                  </a:lnTo>
                  <a:lnTo>
                    <a:pt x="411" y="50"/>
                  </a:lnTo>
                  <a:lnTo>
                    <a:pt x="407" y="57"/>
                  </a:lnTo>
                  <a:lnTo>
                    <a:pt x="401" y="65"/>
                  </a:lnTo>
                  <a:lnTo>
                    <a:pt x="396" y="69"/>
                  </a:lnTo>
                  <a:lnTo>
                    <a:pt x="394" y="70"/>
                  </a:lnTo>
                  <a:lnTo>
                    <a:pt x="391" y="72"/>
                  </a:lnTo>
                  <a:lnTo>
                    <a:pt x="387" y="73"/>
                  </a:lnTo>
                  <a:lnTo>
                    <a:pt x="385" y="74"/>
                  </a:lnTo>
                  <a:lnTo>
                    <a:pt x="380" y="74"/>
                  </a:lnTo>
                  <a:lnTo>
                    <a:pt x="377" y="73"/>
                  </a:lnTo>
                  <a:lnTo>
                    <a:pt x="373" y="71"/>
                  </a:lnTo>
                  <a:lnTo>
                    <a:pt x="368" y="69"/>
                  </a:lnTo>
                  <a:lnTo>
                    <a:pt x="367" y="68"/>
                  </a:lnTo>
                  <a:lnTo>
                    <a:pt x="362" y="64"/>
                  </a:lnTo>
                  <a:lnTo>
                    <a:pt x="358" y="58"/>
                  </a:lnTo>
                  <a:lnTo>
                    <a:pt x="352" y="48"/>
                  </a:lnTo>
                  <a:lnTo>
                    <a:pt x="347" y="35"/>
                  </a:lnTo>
                  <a:lnTo>
                    <a:pt x="342" y="25"/>
                  </a:lnTo>
                  <a:lnTo>
                    <a:pt x="337" y="19"/>
                  </a:lnTo>
                  <a:lnTo>
                    <a:pt x="333" y="12"/>
                  </a:lnTo>
                  <a:lnTo>
                    <a:pt x="326" y="6"/>
                  </a:lnTo>
                  <a:lnTo>
                    <a:pt x="323" y="4"/>
                  </a:lnTo>
                  <a:lnTo>
                    <a:pt x="320" y="2"/>
                  </a:lnTo>
                  <a:lnTo>
                    <a:pt x="319" y="2"/>
                  </a:lnTo>
                  <a:lnTo>
                    <a:pt x="322" y="3"/>
                  </a:lnTo>
                  <a:lnTo>
                    <a:pt x="317" y="1"/>
                  </a:lnTo>
                  <a:lnTo>
                    <a:pt x="313" y="0"/>
                  </a:lnTo>
                  <a:lnTo>
                    <a:pt x="308" y="1"/>
                  </a:lnTo>
                  <a:lnTo>
                    <a:pt x="304" y="3"/>
                  </a:lnTo>
                  <a:lnTo>
                    <a:pt x="300" y="5"/>
                  </a:lnTo>
                  <a:lnTo>
                    <a:pt x="296" y="9"/>
                  </a:lnTo>
                  <a:lnTo>
                    <a:pt x="289" y="18"/>
                  </a:lnTo>
                  <a:lnTo>
                    <a:pt x="285" y="25"/>
                  </a:lnTo>
                  <a:lnTo>
                    <a:pt x="278" y="37"/>
                  </a:lnTo>
                  <a:lnTo>
                    <a:pt x="271" y="51"/>
                  </a:lnTo>
                  <a:lnTo>
                    <a:pt x="264" y="61"/>
                  </a:lnTo>
                  <a:lnTo>
                    <a:pt x="256" y="70"/>
                  </a:lnTo>
                  <a:lnTo>
                    <a:pt x="250" y="72"/>
                  </a:lnTo>
                  <a:lnTo>
                    <a:pt x="245" y="74"/>
                  </a:lnTo>
                  <a:lnTo>
                    <a:pt x="236" y="72"/>
                  </a:lnTo>
                  <a:lnTo>
                    <a:pt x="230" y="68"/>
                  </a:lnTo>
                  <a:lnTo>
                    <a:pt x="228" y="66"/>
                  </a:lnTo>
                  <a:lnTo>
                    <a:pt x="222" y="58"/>
                  </a:lnTo>
                  <a:lnTo>
                    <a:pt x="215" y="49"/>
                  </a:lnTo>
                  <a:lnTo>
                    <a:pt x="210" y="41"/>
                  </a:lnTo>
                  <a:lnTo>
                    <a:pt x="206" y="31"/>
                  </a:lnTo>
                  <a:lnTo>
                    <a:pt x="201" y="22"/>
                  </a:lnTo>
                  <a:lnTo>
                    <a:pt x="196" y="12"/>
                  </a:lnTo>
                  <a:lnTo>
                    <a:pt x="188" y="6"/>
                  </a:lnTo>
                  <a:lnTo>
                    <a:pt x="183" y="4"/>
                  </a:lnTo>
                  <a:lnTo>
                    <a:pt x="179" y="2"/>
                  </a:lnTo>
                  <a:lnTo>
                    <a:pt x="175" y="1"/>
                  </a:lnTo>
                  <a:lnTo>
                    <a:pt x="170" y="2"/>
                  </a:lnTo>
                  <a:lnTo>
                    <a:pt x="165" y="4"/>
                  </a:lnTo>
                  <a:lnTo>
                    <a:pt x="159" y="6"/>
                  </a:lnTo>
                  <a:lnTo>
                    <a:pt x="155" y="11"/>
                  </a:lnTo>
                  <a:lnTo>
                    <a:pt x="152" y="13"/>
                  </a:lnTo>
                  <a:lnTo>
                    <a:pt x="148" y="20"/>
                  </a:lnTo>
                  <a:lnTo>
                    <a:pt x="144" y="27"/>
                  </a:lnTo>
                  <a:lnTo>
                    <a:pt x="139" y="38"/>
                  </a:lnTo>
                  <a:lnTo>
                    <a:pt x="133" y="48"/>
                  </a:lnTo>
                  <a:lnTo>
                    <a:pt x="127" y="57"/>
                  </a:lnTo>
                  <a:lnTo>
                    <a:pt x="121" y="66"/>
                  </a:lnTo>
                  <a:lnTo>
                    <a:pt x="115" y="70"/>
                  </a:lnTo>
                  <a:lnTo>
                    <a:pt x="111" y="74"/>
                  </a:lnTo>
                  <a:lnTo>
                    <a:pt x="104" y="75"/>
                  </a:lnTo>
                  <a:lnTo>
                    <a:pt x="98" y="74"/>
                  </a:lnTo>
                  <a:lnTo>
                    <a:pt x="92" y="71"/>
                  </a:lnTo>
                  <a:lnTo>
                    <a:pt x="88" y="68"/>
                  </a:lnTo>
                  <a:lnTo>
                    <a:pt x="82" y="59"/>
                  </a:lnTo>
                  <a:lnTo>
                    <a:pt x="76" y="49"/>
                  </a:lnTo>
                  <a:lnTo>
                    <a:pt x="72" y="41"/>
                  </a:lnTo>
                  <a:lnTo>
                    <a:pt x="70" y="33"/>
                  </a:lnTo>
                  <a:lnTo>
                    <a:pt x="67" y="27"/>
                  </a:lnTo>
                  <a:lnTo>
                    <a:pt x="63" y="19"/>
                  </a:lnTo>
                  <a:lnTo>
                    <a:pt x="57" y="12"/>
                  </a:lnTo>
                  <a:lnTo>
                    <a:pt x="53" y="8"/>
                  </a:lnTo>
                  <a:lnTo>
                    <a:pt x="43" y="3"/>
                  </a:lnTo>
                  <a:lnTo>
                    <a:pt x="32" y="0"/>
                  </a:lnTo>
                  <a:lnTo>
                    <a:pt x="26" y="2"/>
                  </a:lnTo>
                  <a:lnTo>
                    <a:pt x="22" y="4"/>
                  </a:lnTo>
                  <a:lnTo>
                    <a:pt x="18" y="8"/>
                  </a:lnTo>
                  <a:lnTo>
                    <a:pt x="13" y="14"/>
                  </a:lnTo>
                  <a:lnTo>
                    <a:pt x="7" y="25"/>
                  </a:lnTo>
                  <a:lnTo>
                    <a:pt x="3" y="32"/>
                  </a:lnTo>
                  <a:lnTo>
                    <a:pt x="0" y="37"/>
                  </a:lnTo>
                </a:path>
              </a:pathLst>
            </a:custGeom>
            <a:noFill/>
            <a:ln w="6350">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72800" name="Group 42"/>
          <p:cNvGrpSpPr>
            <a:grpSpLocks/>
          </p:cNvGrpSpPr>
          <p:nvPr/>
        </p:nvGrpSpPr>
        <p:grpSpPr bwMode="auto">
          <a:xfrm rot="-1601495">
            <a:off x="1624013" y="1957388"/>
            <a:ext cx="504825" cy="74612"/>
            <a:chOff x="2990" y="1301"/>
            <a:chExt cx="903" cy="78"/>
          </a:xfrm>
        </p:grpSpPr>
        <p:sp>
          <p:nvSpPr>
            <p:cNvPr id="672877" name="Freeform 43"/>
            <p:cNvSpPr>
              <a:spLocks/>
            </p:cNvSpPr>
            <p:nvPr/>
          </p:nvSpPr>
          <p:spPr bwMode="auto">
            <a:xfrm>
              <a:off x="2990" y="1304"/>
              <a:ext cx="900" cy="75"/>
            </a:xfrm>
            <a:custGeom>
              <a:avLst/>
              <a:gdLst>
                <a:gd name="T0" fmla="*/ 889 w 900"/>
                <a:gd name="T1" fmla="*/ 59 h 75"/>
                <a:gd name="T2" fmla="*/ 871 w 900"/>
                <a:gd name="T3" fmla="*/ 74 h 75"/>
                <a:gd name="T4" fmla="*/ 851 w 900"/>
                <a:gd name="T5" fmla="*/ 69 h 75"/>
                <a:gd name="T6" fmla="*/ 835 w 900"/>
                <a:gd name="T7" fmla="*/ 46 h 75"/>
                <a:gd name="T8" fmla="*/ 818 w 900"/>
                <a:gd name="T9" fmla="*/ 13 h 75"/>
                <a:gd name="T10" fmla="*/ 805 w 900"/>
                <a:gd name="T11" fmla="*/ 3 h 75"/>
                <a:gd name="T12" fmla="*/ 787 w 900"/>
                <a:gd name="T13" fmla="*/ 3 h 75"/>
                <a:gd name="T14" fmla="*/ 772 w 900"/>
                <a:gd name="T15" fmla="*/ 16 h 75"/>
                <a:gd name="T16" fmla="*/ 754 w 900"/>
                <a:gd name="T17" fmla="*/ 50 h 75"/>
                <a:gd name="T18" fmla="*/ 733 w 900"/>
                <a:gd name="T19" fmla="*/ 71 h 75"/>
                <a:gd name="T20" fmla="*/ 715 w 900"/>
                <a:gd name="T21" fmla="*/ 69 h 75"/>
                <a:gd name="T22" fmla="*/ 701 w 900"/>
                <a:gd name="T23" fmla="*/ 52 h 75"/>
                <a:gd name="T24" fmla="*/ 686 w 900"/>
                <a:gd name="T25" fmla="*/ 23 h 75"/>
                <a:gd name="T26" fmla="*/ 667 w 900"/>
                <a:gd name="T27" fmla="*/ 3 h 75"/>
                <a:gd name="T28" fmla="*/ 648 w 900"/>
                <a:gd name="T29" fmla="*/ 3 h 75"/>
                <a:gd name="T30" fmla="*/ 631 w 900"/>
                <a:gd name="T31" fmla="*/ 24 h 75"/>
                <a:gd name="T32" fmla="*/ 616 w 900"/>
                <a:gd name="T33" fmla="*/ 54 h 75"/>
                <a:gd name="T34" fmla="*/ 605 w 900"/>
                <a:gd name="T35" fmla="*/ 66 h 75"/>
                <a:gd name="T36" fmla="*/ 587 w 900"/>
                <a:gd name="T37" fmla="*/ 74 h 75"/>
                <a:gd name="T38" fmla="*/ 569 w 900"/>
                <a:gd name="T39" fmla="*/ 65 h 75"/>
                <a:gd name="T40" fmla="*/ 547 w 900"/>
                <a:gd name="T41" fmla="*/ 24 h 75"/>
                <a:gd name="T42" fmla="*/ 529 w 900"/>
                <a:gd name="T43" fmla="*/ 3 h 75"/>
                <a:gd name="T44" fmla="*/ 513 w 900"/>
                <a:gd name="T45" fmla="*/ 2 h 75"/>
                <a:gd name="T46" fmla="*/ 497 w 900"/>
                <a:gd name="T47" fmla="*/ 16 h 75"/>
                <a:gd name="T48" fmla="*/ 484 w 900"/>
                <a:gd name="T49" fmla="*/ 41 h 75"/>
                <a:gd name="T50" fmla="*/ 465 w 900"/>
                <a:gd name="T51" fmla="*/ 68 h 75"/>
                <a:gd name="T52" fmla="*/ 451 w 900"/>
                <a:gd name="T53" fmla="*/ 75 h 75"/>
                <a:gd name="T54" fmla="*/ 433 w 900"/>
                <a:gd name="T55" fmla="*/ 68 h 75"/>
                <a:gd name="T56" fmla="*/ 420 w 900"/>
                <a:gd name="T57" fmla="*/ 46 h 75"/>
                <a:gd name="T58" fmla="*/ 406 w 900"/>
                <a:gd name="T59" fmla="*/ 18 h 75"/>
                <a:gd name="T60" fmla="*/ 395 w 900"/>
                <a:gd name="T61" fmla="*/ 6 h 75"/>
                <a:gd name="T62" fmla="*/ 387 w 900"/>
                <a:gd name="T63" fmla="*/ 2 h 75"/>
                <a:gd name="T64" fmla="*/ 376 w 900"/>
                <a:gd name="T65" fmla="*/ 3 h 75"/>
                <a:gd name="T66" fmla="*/ 365 w 900"/>
                <a:gd name="T67" fmla="*/ 8 h 75"/>
                <a:gd name="T68" fmla="*/ 351 w 900"/>
                <a:gd name="T69" fmla="*/ 28 h 75"/>
                <a:gd name="T70" fmla="*/ 337 w 900"/>
                <a:gd name="T71" fmla="*/ 57 h 75"/>
                <a:gd name="T72" fmla="*/ 322 w 900"/>
                <a:gd name="T73" fmla="*/ 71 h 75"/>
                <a:gd name="T74" fmla="*/ 320 w 900"/>
                <a:gd name="T75" fmla="*/ 72 h 75"/>
                <a:gd name="T76" fmla="*/ 313 w 900"/>
                <a:gd name="T77" fmla="*/ 75 h 75"/>
                <a:gd name="T78" fmla="*/ 299 w 900"/>
                <a:gd name="T79" fmla="*/ 70 h 75"/>
                <a:gd name="T80" fmla="*/ 283 w 900"/>
                <a:gd name="T81" fmla="*/ 50 h 75"/>
                <a:gd name="T82" fmla="*/ 262 w 900"/>
                <a:gd name="T83" fmla="*/ 15 h 75"/>
                <a:gd name="T84" fmla="*/ 243 w 900"/>
                <a:gd name="T85" fmla="*/ 2 h 75"/>
                <a:gd name="T86" fmla="*/ 227 w 900"/>
                <a:gd name="T87" fmla="*/ 9 h 75"/>
                <a:gd name="T88" fmla="*/ 209 w 900"/>
                <a:gd name="T89" fmla="*/ 34 h 75"/>
                <a:gd name="T90" fmla="*/ 194 w 900"/>
                <a:gd name="T91" fmla="*/ 63 h 75"/>
                <a:gd name="T92" fmla="*/ 179 w 900"/>
                <a:gd name="T93" fmla="*/ 73 h 75"/>
                <a:gd name="T94" fmla="*/ 163 w 900"/>
                <a:gd name="T95" fmla="*/ 71 h 75"/>
                <a:gd name="T96" fmla="*/ 151 w 900"/>
                <a:gd name="T97" fmla="*/ 62 h 75"/>
                <a:gd name="T98" fmla="*/ 137 w 900"/>
                <a:gd name="T99" fmla="*/ 37 h 75"/>
                <a:gd name="T100" fmla="*/ 119 w 900"/>
                <a:gd name="T101" fmla="*/ 9 h 75"/>
                <a:gd name="T102" fmla="*/ 110 w 900"/>
                <a:gd name="T103" fmla="*/ 2 h 75"/>
                <a:gd name="T104" fmla="*/ 91 w 900"/>
                <a:gd name="T105" fmla="*/ 3 h 75"/>
                <a:gd name="T106" fmla="*/ 75 w 900"/>
                <a:gd name="T107" fmla="*/ 27 h 75"/>
                <a:gd name="T108" fmla="*/ 66 w 900"/>
                <a:gd name="T109" fmla="*/ 48 h 75"/>
                <a:gd name="T110" fmla="*/ 52 w 900"/>
                <a:gd name="T111" fmla="*/ 67 h 75"/>
                <a:gd name="T112" fmla="*/ 24 w 900"/>
                <a:gd name="T113" fmla="*/ 72 h 75"/>
                <a:gd name="T114" fmla="*/ 13 w 900"/>
                <a:gd name="T115" fmla="*/ 61 h 75"/>
                <a:gd name="T116" fmla="*/ 0 w 900"/>
                <a:gd name="T117" fmla="*/ 39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0"/>
                <a:gd name="T178" fmla="*/ 0 h 75"/>
                <a:gd name="T179" fmla="*/ 900 w 90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0" h="75">
                  <a:moveTo>
                    <a:pt x="900" y="36"/>
                  </a:moveTo>
                  <a:lnTo>
                    <a:pt x="895" y="46"/>
                  </a:lnTo>
                  <a:lnTo>
                    <a:pt x="889" y="59"/>
                  </a:lnTo>
                  <a:lnTo>
                    <a:pt x="884" y="65"/>
                  </a:lnTo>
                  <a:lnTo>
                    <a:pt x="878" y="71"/>
                  </a:lnTo>
                  <a:lnTo>
                    <a:pt x="871" y="74"/>
                  </a:lnTo>
                  <a:lnTo>
                    <a:pt x="864" y="74"/>
                  </a:lnTo>
                  <a:lnTo>
                    <a:pt x="858" y="73"/>
                  </a:lnTo>
                  <a:lnTo>
                    <a:pt x="851" y="69"/>
                  </a:lnTo>
                  <a:lnTo>
                    <a:pt x="845" y="63"/>
                  </a:lnTo>
                  <a:lnTo>
                    <a:pt x="840" y="56"/>
                  </a:lnTo>
                  <a:lnTo>
                    <a:pt x="835" y="46"/>
                  </a:lnTo>
                  <a:lnTo>
                    <a:pt x="830" y="34"/>
                  </a:lnTo>
                  <a:lnTo>
                    <a:pt x="825" y="23"/>
                  </a:lnTo>
                  <a:lnTo>
                    <a:pt x="818" y="13"/>
                  </a:lnTo>
                  <a:lnTo>
                    <a:pt x="813" y="7"/>
                  </a:lnTo>
                  <a:lnTo>
                    <a:pt x="805" y="3"/>
                  </a:lnTo>
                  <a:lnTo>
                    <a:pt x="796" y="1"/>
                  </a:lnTo>
                  <a:lnTo>
                    <a:pt x="792" y="2"/>
                  </a:lnTo>
                  <a:lnTo>
                    <a:pt x="787" y="3"/>
                  </a:lnTo>
                  <a:lnTo>
                    <a:pt x="777" y="9"/>
                  </a:lnTo>
                  <a:lnTo>
                    <a:pt x="779" y="9"/>
                  </a:lnTo>
                  <a:lnTo>
                    <a:pt x="772" y="16"/>
                  </a:lnTo>
                  <a:lnTo>
                    <a:pt x="766" y="28"/>
                  </a:lnTo>
                  <a:lnTo>
                    <a:pt x="760" y="39"/>
                  </a:lnTo>
                  <a:lnTo>
                    <a:pt x="754" y="50"/>
                  </a:lnTo>
                  <a:lnTo>
                    <a:pt x="748" y="58"/>
                  </a:lnTo>
                  <a:lnTo>
                    <a:pt x="741" y="65"/>
                  </a:lnTo>
                  <a:lnTo>
                    <a:pt x="733" y="71"/>
                  </a:lnTo>
                  <a:lnTo>
                    <a:pt x="724" y="73"/>
                  </a:lnTo>
                  <a:lnTo>
                    <a:pt x="718" y="71"/>
                  </a:lnTo>
                  <a:lnTo>
                    <a:pt x="715" y="69"/>
                  </a:lnTo>
                  <a:lnTo>
                    <a:pt x="711" y="65"/>
                  </a:lnTo>
                  <a:lnTo>
                    <a:pt x="707" y="61"/>
                  </a:lnTo>
                  <a:lnTo>
                    <a:pt x="701" y="52"/>
                  </a:lnTo>
                  <a:lnTo>
                    <a:pt x="694" y="40"/>
                  </a:lnTo>
                  <a:lnTo>
                    <a:pt x="691" y="32"/>
                  </a:lnTo>
                  <a:lnTo>
                    <a:pt x="686" y="23"/>
                  </a:lnTo>
                  <a:lnTo>
                    <a:pt x="680" y="13"/>
                  </a:lnTo>
                  <a:lnTo>
                    <a:pt x="672" y="6"/>
                  </a:lnTo>
                  <a:lnTo>
                    <a:pt x="667" y="3"/>
                  </a:lnTo>
                  <a:lnTo>
                    <a:pt x="661" y="1"/>
                  </a:lnTo>
                  <a:lnTo>
                    <a:pt x="654" y="1"/>
                  </a:lnTo>
                  <a:lnTo>
                    <a:pt x="648" y="3"/>
                  </a:lnTo>
                  <a:lnTo>
                    <a:pt x="642" y="8"/>
                  </a:lnTo>
                  <a:lnTo>
                    <a:pt x="636" y="15"/>
                  </a:lnTo>
                  <a:lnTo>
                    <a:pt x="631" y="24"/>
                  </a:lnTo>
                  <a:lnTo>
                    <a:pt x="625" y="38"/>
                  </a:lnTo>
                  <a:lnTo>
                    <a:pt x="619" y="49"/>
                  </a:lnTo>
                  <a:lnTo>
                    <a:pt x="616" y="54"/>
                  </a:lnTo>
                  <a:lnTo>
                    <a:pt x="612" y="59"/>
                  </a:lnTo>
                  <a:lnTo>
                    <a:pt x="607" y="64"/>
                  </a:lnTo>
                  <a:lnTo>
                    <a:pt x="605" y="66"/>
                  </a:lnTo>
                  <a:lnTo>
                    <a:pt x="599" y="70"/>
                  </a:lnTo>
                  <a:lnTo>
                    <a:pt x="593" y="73"/>
                  </a:lnTo>
                  <a:lnTo>
                    <a:pt x="587" y="74"/>
                  </a:lnTo>
                  <a:lnTo>
                    <a:pt x="583" y="73"/>
                  </a:lnTo>
                  <a:lnTo>
                    <a:pt x="576" y="70"/>
                  </a:lnTo>
                  <a:lnTo>
                    <a:pt x="569" y="65"/>
                  </a:lnTo>
                  <a:lnTo>
                    <a:pt x="562" y="53"/>
                  </a:lnTo>
                  <a:lnTo>
                    <a:pt x="553" y="36"/>
                  </a:lnTo>
                  <a:lnTo>
                    <a:pt x="547" y="24"/>
                  </a:lnTo>
                  <a:lnTo>
                    <a:pt x="541" y="16"/>
                  </a:lnTo>
                  <a:lnTo>
                    <a:pt x="537" y="11"/>
                  </a:lnTo>
                  <a:lnTo>
                    <a:pt x="529" y="3"/>
                  </a:lnTo>
                  <a:lnTo>
                    <a:pt x="525" y="2"/>
                  </a:lnTo>
                  <a:lnTo>
                    <a:pt x="520" y="0"/>
                  </a:lnTo>
                  <a:lnTo>
                    <a:pt x="513" y="2"/>
                  </a:lnTo>
                  <a:lnTo>
                    <a:pt x="507" y="5"/>
                  </a:lnTo>
                  <a:lnTo>
                    <a:pt x="502" y="10"/>
                  </a:lnTo>
                  <a:lnTo>
                    <a:pt x="497" y="16"/>
                  </a:lnTo>
                  <a:lnTo>
                    <a:pt x="493" y="24"/>
                  </a:lnTo>
                  <a:lnTo>
                    <a:pt x="489" y="33"/>
                  </a:lnTo>
                  <a:lnTo>
                    <a:pt x="484" y="41"/>
                  </a:lnTo>
                  <a:lnTo>
                    <a:pt x="478" y="52"/>
                  </a:lnTo>
                  <a:lnTo>
                    <a:pt x="471" y="63"/>
                  </a:lnTo>
                  <a:lnTo>
                    <a:pt x="465" y="68"/>
                  </a:lnTo>
                  <a:lnTo>
                    <a:pt x="458" y="71"/>
                  </a:lnTo>
                  <a:lnTo>
                    <a:pt x="455" y="73"/>
                  </a:lnTo>
                  <a:lnTo>
                    <a:pt x="451" y="75"/>
                  </a:lnTo>
                  <a:lnTo>
                    <a:pt x="446" y="75"/>
                  </a:lnTo>
                  <a:lnTo>
                    <a:pt x="439" y="71"/>
                  </a:lnTo>
                  <a:lnTo>
                    <a:pt x="433" y="68"/>
                  </a:lnTo>
                  <a:lnTo>
                    <a:pt x="430" y="65"/>
                  </a:lnTo>
                  <a:lnTo>
                    <a:pt x="427" y="59"/>
                  </a:lnTo>
                  <a:lnTo>
                    <a:pt x="420" y="46"/>
                  </a:lnTo>
                  <a:lnTo>
                    <a:pt x="414" y="33"/>
                  </a:lnTo>
                  <a:lnTo>
                    <a:pt x="410" y="24"/>
                  </a:lnTo>
                  <a:lnTo>
                    <a:pt x="406" y="18"/>
                  </a:lnTo>
                  <a:lnTo>
                    <a:pt x="400" y="10"/>
                  </a:lnTo>
                  <a:lnTo>
                    <a:pt x="395" y="6"/>
                  </a:lnTo>
                  <a:lnTo>
                    <a:pt x="393" y="5"/>
                  </a:lnTo>
                  <a:lnTo>
                    <a:pt x="389" y="3"/>
                  </a:lnTo>
                  <a:lnTo>
                    <a:pt x="387" y="2"/>
                  </a:lnTo>
                  <a:lnTo>
                    <a:pt x="383" y="1"/>
                  </a:lnTo>
                  <a:lnTo>
                    <a:pt x="379" y="2"/>
                  </a:lnTo>
                  <a:lnTo>
                    <a:pt x="376" y="3"/>
                  </a:lnTo>
                  <a:lnTo>
                    <a:pt x="371" y="4"/>
                  </a:lnTo>
                  <a:lnTo>
                    <a:pt x="368" y="6"/>
                  </a:lnTo>
                  <a:lnTo>
                    <a:pt x="365" y="8"/>
                  </a:lnTo>
                  <a:lnTo>
                    <a:pt x="362" y="11"/>
                  </a:lnTo>
                  <a:lnTo>
                    <a:pt x="357" y="17"/>
                  </a:lnTo>
                  <a:lnTo>
                    <a:pt x="351" y="28"/>
                  </a:lnTo>
                  <a:lnTo>
                    <a:pt x="345" y="40"/>
                  </a:lnTo>
                  <a:lnTo>
                    <a:pt x="340" y="51"/>
                  </a:lnTo>
                  <a:lnTo>
                    <a:pt x="337" y="57"/>
                  </a:lnTo>
                  <a:lnTo>
                    <a:pt x="332" y="63"/>
                  </a:lnTo>
                  <a:lnTo>
                    <a:pt x="325" y="69"/>
                  </a:lnTo>
                  <a:lnTo>
                    <a:pt x="322" y="71"/>
                  </a:lnTo>
                  <a:lnTo>
                    <a:pt x="319" y="72"/>
                  </a:lnTo>
                  <a:lnTo>
                    <a:pt x="319" y="73"/>
                  </a:lnTo>
                  <a:lnTo>
                    <a:pt x="320" y="72"/>
                  </a:lnTo>
                  <a:lnTo>
                    <a:pt x="316" y="74"/>
                  </a:lnTo>
                  <a:lnTo>
                    <a:pt x="313" y="75"/>
                  </a:lnTo>
                  <a:lnTo>
                    <a:pt x="306" y="74"/>
                  </a:lnTo>
                  <a:lnTo>
                    <a:pt x="302" y="72"/>
                  </a:lnTo>
                  <a:lnTo>
                    <a:pt x="299" y="70"/>
                  </a:lnTo>
                  <a:lnTo>
                    <a:pt x="294" y="66"/>
                  </a:lnTo>
                  <a:lnTo>
                    <a:pt x="287" y="58"/>
                  </a:lnTo>
                  <a:lnTo>
                    <a:pt x="283" y="50"/>
                  </a:lnTo>
                  <a:lnTo>
                    <a:pt x="276" y="38"/>
                  </a:lnTo>
                  <a:lnTo>
                    <a:pt x="269" y="24"/>
                  </a:lnTo>
                  <a:lnTo>
                    <a:pt x="262" y="15"/>
                  </a:lnTo>
                  <a:lnTo>
                    <a:pt x="255" y="5"/>
                  </a:lnTo>
                  <a:lnTo>
                    <a:pt x="249" y="3"/>
                  </a:lnTo>
                  <a:lnTo>
                    <a:pt x="243" y="2"/>
                  </a:lnTo>
                  <a:lnTo>
                    <a:pt x="235" y="3"/>
                  </a:lnTo>
                  <a:lnTo>
                    <a:pt x="229" y="8"/>
                  </a:lnTo>
                  <a:lnTo>
                    <a:pt x="227" y="9"/>
                  </a:lnTo>
                  <a:lnTo>
                    <a:pt x="220" y="17"/>
                  </a:lnTo>
                  <a:lnTo>
                    <a:pt x="213" y="27"/>
                  </a:lnTo>
                  <a:lnTo>
                    <a:pt x="209" y="34"/>
                  </a:lnTo>
                  <a:lnTo>
                    <a:pt x="205" y="44"/>
                  </a:lnTo>
                  <a:lnTo>
                    <a:pt x="200" y="53"/>
                  </a:lnTo>
                  <a:lnTo>
                    <a:pt x="194" y="63"/>
                  </a:lnTo>
                  <a:lnTo>
                    <a:pt x="186" y="69"/>
                  </a:lnTo>
                  <a:lnTo>
                    <a:pt x="182" y="71"/>
                  </a:lnTo>
                  <a:lnTo>
                    <a:pt x="179" y="73"/>
                  </a:lnTo>
                  <a:lnTo>
                    <a:pt x="174" y="74"/>
                  </a:lnTo>
                  <a:lnTo>
                    <a:pt x="168" y="73"/>
                  </a:lnTo>
                  <a:lnTo>
                    <a:pt x="163" y="71"/>
                  </a:lnTo>
                  <a:lnTo>
                    <a:pt x="159" y="69"/>
                  </a:lnTo>
                  <a:lnTo>
                    <a:pt x="154" y="65"/>
                  </a:lnTo>
                  <a:lnTo>
                    <a:pt x="151" y="62"/>
                  </a:lnTo>
                  <a:lnTo>
                    <a:pt x="148" y="55"/>
                  </a:lnTo>
                  <a:lnTo>
                    <a:pt x="143" y="48"/>
                  </a:lnTo>
                  <a:lnTo>
                    <a:pt x="137" y="37"/>
                  </a:lnTo>
                  <a:lnTo>
                    <a:pt x="132" y="28"/>
                  </a:lnTo>
                  <a:lnTo>
                    <a:pt x="126" y="18"/>
                  </a:lnTo>
                  <a:lnTo>
                    <a:pt x="119" y="9"/>
                  </a:lnTo>
                  <a:lnTo>
                    <a:pt x="115" y="5"/>
                  </a:lnTo>
                  <a:lnTo>
                    <a:pt x="110" y="2"/>
                  </a:lnTo>
                  <a:lnTo>
                    <a:pt x="104" y="0"/>
                  </a:lnTo>
                  <a:lnTo>
                    <a:pt x="97" y="2"/>
                  </a:lnTo>
                  <a:lnTo>
                    <a:pt x="91" y="3"/>
                  </a:lnTo>
                  <a:lnTo>
                    <a:pt x="86" y="8"/>
                  </a:lnTo>
                  <a:lnTo>
                    <a:pt x="80" y="16"/>
                  </a:lnTo>
                  <a:lnTo>
                    <a:pt x="75" y="27"/>
                  </a:lnTo>
                  <a:lnTo>
                    <a:pt x="72" y="34"/>
                  </a:lnTo>
                  <a:lnTo>
                    <a:pt x="69" y="42"/>
                  </a:lnTo>
                  <a:lnTo>
                    <a:pt x="66" y="48"/>
                  </a:lnTo>
                  <a:lnTo>
                    <a:pt x="61" y="57"/>
                  </a:lnTo>
                  <a:lnTo>
                    <a:pt x="56" y="63"/>
                  </a:lnTo>
                  <a:lnTo>
                    <a:pt x="52" y="67"/>
                  </a:lnTo>
                  <a:lnTo>
                    <a:pt x="41" y="72"/>
                  </a:lnTo>
                  <a:lnTo>
                    <a:pt x="31" y="75"/>
                  </a:lnTo>
                  <a:lnTo>
                    <a:pt x="24" y="72"/>
                  </a:lnTo>
                  <a:lnTo>
                    <a:pt x="21" y="71"/>
                  </a:lnTo>
                  <a:lnTo>
                    <a:pt x="17" y="67"/>
                  </a:lnTo>
                  <a:lnTo>
                    <a:pt x="13" y="61"/>
                  </a:lnTo>
                  <a:lnTo>
                    <a:pt x="6" y="51"/>
                  </a:lnTo>
                  <a:lnTo>
                    <a:pt x="2" y="43"/>
                  </a:lnTo>
                  <a:lnTo>
                    <a:pt x="0" y="39"/>
                  </a:lnTo>
                </a:path>
              </a:pathLst>
            </a:custGeom>
            <a:noFill/>
            <a:ln w="15875">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2878" name="Freeform 44"/>
            <p:cNvSpPr>
              <a:spLocks/>
            </p:cNvSpPr>
            <p:nvPr/>
          </p:nvSpPr>
          <p:spPr bwMode="auto">
            <a:xfrm>
              <a:off x="2992" y="1301"/>
              <a:ext cx="901" cy="75"/>
            </a:xfrm>
            <a:custGeom>
              <a:avLst/>
              <a:gdLst>
                <a:gd name="T0" fmla="*/ 890 w 901"/>
                <a:gd name="T1" fmla="*/ 16 h 75"/>
                <a:gd name="T2" fmla="*/ 873 w 901"/>
                <a:gd name="T3" fmla="*/ 1 h 75"/>
                <a:gd name="T4" fmla="*/ 853 w 901"/>
                <a:gd name="T5" fmla="*/ 6 h 75"/>
                <a:gd name="T6" fmla="*/ 836 w 901"/>
                <a:gd name="T7" fmla="*/ 30 h 75"/>
                <a:gd name="T8" fmla="*/ 819 w 901"/>
                <a:gd name="T9" fmla="*/ 62 h 75"/>
                <a:gd name="T10" fmla="*/ 806 w 901"/>
                <a:gd name="T11" fmla="*/ 73 h 75"/>
                <a:gd name="T12" fmla="*/ 788 w 901"/>
                <a:gd name="T13" fmla="*/ 73 h 75"/>
                <a:gd name="T14" fmla="*/ 773 w 901"/>
                <a:gd name="T15" fmla="*/ 59 h 75"/>
                <a:gd name="T16" fmla="*/ 754 w 901"/>
                <a:gd name="T17" fmla="*/ 25 h 75"/>
                <a:gd name="T18" fmla="*/ 734 w 901"/>
                <a:gd name="T19" fmla="*/ 5 h 75"/>
                <a:gd name="T20" fmla="*/ 716 w 901"/>
                <a:gd name="T21" fmla="*/ 6 h 75"/>
                <a:gd name="T22" fmla="*/ 702 w 901"/>
                <a:gd name="T23" fmla="*/ 23 h 75"/>
                <a:gd name="T24" fmla="*/ 688 w 901"/>
                <a:gd name="T25" fmla="*/ 52 h 75"/>
                <a:gd name="T26" fmla="*/ 667 w 901"/>
                <a:gd name="T27" fmla="*/ 73 h 75"/>
                <a:gd name="T28" fmla="*/ 649 w 901"/>
                <a:gd name="T29" fmla="*/ 72 h 75"/>
                <a:gd name="T30" fmla="*/ 633 w 901"/>
                <a:gd name="T31" fmla="*/ 51 h 75"/>
                <a:gd name="T32" fmla="*/ 617 w 901"/>
                <a:gd name="T33" fmla="*/ 21 h 75"/>
                <a:gd name="T34" fmla="*/ 606 w 901"/>
                <a:gd name="T35" fmla="*/ 9 h 75"/>
                <a:gd name="T36" fmla="*/ 589 w 901"/>
                <a:gd name="T37" fmla="*/ 1 h 75"/>
                <a:gd name="T38" fmla="*/ 570 w 901"/>
                <a:gd name="T39" fmla="*/ 11 h 75"/>
                <a:gd name="T40" fmla="*/ 548 w 901"/>
                <a:gd name="T41" fmla="*/ 51 h 75"/>
                <a:gd name="T42" fmla="*/ 531 w 901"/>
                <a:gd name="T43" fmla="*/ 72 h 75"/>
                <a:gd name="T44" fmla="*/ 514 w 901"/>
                <a:gd name="T45" fmla="*/ 74 h 75"/>
                <a:gd name="T46" fmla="*/ 498 w 901"/>
                <a:gd name="T47" fmla="*/ 59 h 75"/>
                <a:gd name="T48" fmla="*/ 486 w 901"/>
                <a:gd name="T49" fmla="*/ 34 h 75"/>
                <a:gd name="T50" fmla="*/ 466 w 901"/>
                <a:gd name="T51" fmla="*/ 7 h 75"/>
                <a:gd name="T52" fmla="*/ 451 w 901"/>
                <a:gd name="T53" fmla="*/ 0 h 75"/>
                <a:gd name="T54" fmla="*/ 435 w 901"/>
                <a:gd name="T55" fmla="*/ 7 h 75"/>
                <a:gd name="T56" fmla="*/ 420 w 901"/>
                <a:gd name="T57" fmla="*/ 30 h 75"/>
                <a:gd name="T58" fmla="*/ 407 w 901"/>
                <a:gd name="T59" fmla="*/ 57 h 75"/>
                <a:gd name="T60" fmla="*/ 396 w 901"/>
                <a:gd name="T61" fmla="*/ 69 h 75"/>
                <a:gd name="T62" fmla="*/ 387 w 901"/>
                <a:gd name="T63" fmla="*/ 73 h 75"/>
                <a:gd name="T64" fmla="*/ 377 w 901"/>
                <a:gd name="T65" fmla="*/ 73 h 75"/>
                <a:gd name="T66" fmla="*/ 367 w 901"/>
                <a:gd name="T67" fmla="*/ 68 h 75"/>
                <a:gd name="T68" fmla="*/ 352 w 901"/>
                <a:gd name="T69" fmla="*/ 48 h 75"/>
                <a:gd name="T70" fmla="*/ 337 w 901"/>
                <a:gd name="T71" fmla="*/ 19 h 75"/>
                <a:gd name="T72" fmla="*/ 323 w 901"/>
                <a:gd name="T73" fmla="*/ 4 h 75"/>
                <a:gd name="T74" fmla="*/ 322 w 901"/>
                <a:gd name="T75" fmla="*/ 3 h 75"/>
                <a:gd name="T76" fmla="*/ 313 w 901"/>
                <a:gd name="T77" fmla="*/ 0 h 75"/>
                <a:gd name="T78" fmla="*/ 300 w 901"/>
                <a:gd name="T79" fmla="*/ 5 h 75"/>
                <a:gd name="T80" fmla="*/ 285 w 901"/>
                <a:gd name="T81" fmla="*/ 25 h 75"/>
                <a:gd name="T82" fmla="*/ 264 w 901"/>
                <a:gd name="T83" fmla="*/ 61 h 75"/>
                <a:gd name="T84" fmla="*/ 245 w 901"/>
                <a:gd name="T85" fmla="*/ 74 h 75"/>
                <a:gd name="T86" fmla="*/ 228 w 901"/>
                <a:gd name="T87" fmla="*/ 66 h 75"/>
                <a:gd name="T88" fmla="*/ 210 w 901"/>
                <a:gd name="T89" fmla="*/ 41 h 75"/>
                <a:gd name="T90" fmla="*/ 196 w 901"/>
                <a:gd name="T91" fmla="*/ 12 h 75"/>
                <a:gd name="T92" fmla="*/ 179 w 901"/>
                <a:gd name="T93" fmla="*/ 2 h 75"/>
                <a:gd name="T94" fmla="*/ 165 w 901"/>
                <a:gd name="T95" fmla="*/ 4 h 75"/>
                <a:gd name="T96" fmla="*/ 152 w 901"/>
                <a:gd name="T97" fmla="*/ 13 h 75"/>
                <a:gd name="T98" fmla="*/ 139 w 901"/>
                <a:gd name="T99" fmla="*/ 38 h 75"/>
                <a:gd name="T100" fmla="*/ 121 w 901"/>
                <a:gd name="T101" fmla="*/ 66 h 75"/>
                <a:gd name="T102" fmla="*/ 111 w 901"/>
                <a:gd name="T103" fmla="*/ 74 h 75"/>
                <a:gd name="T104" fmla="*/ 92 w 901"/>
                <a:gd name="T105" fmla="*/ 71 h 75"/>
                <a:gd name="T106" fmla="*/ 76 w 901"/>
                <a:gd name="T107" fmla="*/ 49 h 75"/>
                <a:gd name="T108" fmla="*/ 67 w 901"/>
                <a:gd name="T109" fmla="*/ 27 h 75"/>
                <a:gd name="T110" fmla="*/ 53 w 901"/>
                <a:gd name="T111" fmla="*/ 8 h 75"/>
                <a:gd name="T112" fmla="*/ 26 w 901"/>
                <a:gd name="T113" fmla="*/ 2 h 75"/>
                <a:gd name="T114" fmla="*/ 13 w 901"/>
                <a:gd name="T115" fmla="*/ 14 h 75"/>
                <a:gd name="T116" fmla="*/ 0 w 901"/>
                <a:gd name="T117" fmla="*/ 3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1"/>
                <a:gd name="T178" fmla="*/ 0 h 75"/>
                <a:gd name="T179" fmla="*/ 901 w 901"/>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1" h="75">
                  <a:moveTo>
                    <a:pt x="901" y="39"/>
                  </a:moveTo>
                  <a:lnTo>
                    <a:pt x="897" y="29"/>
                  </a:lnTo>
                  <a:lnTo>
                    <a:pt x="890" y="16"/>
                  </a:lnTo>
                  <a:lnTo>
                    <a:pt x="886" y="10"/>
                  </a:lnTo>
                  <a:lnTo>
                    <a:pt x="880" y="5"/>
                  </a:lnTo>
                  <a:lnTo>
                    <a:pt x="873" y="1"/>
                  </a:lnTo>
                  <a:lnTo>
                    <a:pt x="866" y="1"/>
                  </a:lnTo>
                  <a:lnTo>
                    <a:pt x="860" y="2"/>
                  </a:lnTo>
                  <a:lnTo>
                    <a:pt x="853" y="6"/>
                  </a:lnTo>
                  <a:lnTo>
                    <a:pt x="847" y="12"/>
                  </a:lnTo>
                  <a:lnTo>
                    <a:pt x="842" y="19"/>
                  </a:lnTo>
                  <a:lnTo>
                    <a:pt x="836" y="30"/>
                  </a:lnTo>
                  <a:lnTo>
                    <a:pt x="831" y="42"/>
                  </a:lnTo>
                  <a:lnTo>
                    <a:pt x="826" y="52"/>
                  </a:lnTo>
                  <a:lnTo>
                    <a:pt x="819" y="62"/>
                  </a:lnTo>
                  <a:lnTo>
                    <a:pt x="813" y="68"/>
                  </a:lnTo>
                  <a:lnTo>
                    <a:pt x="806" y="73"/>
                  </a:lnTo>
                  <a:lnTo>
                    <a:pt x="798" y="74"/>
                  </a:lnTo>
                  <a:lnTo>
                    <a:pt x="792" y="74"/>
                  </a:lnTo>
                  <a:lnTo>
                    <a:pt x="788" y="73"/>
                  </a:lnTo>
                  <a:lnTo>
                    <a:pt x="779" y="66"/>
                  </a:lnTo>
                  <a:lnTo>
                    <a:pt x="780" y="67"/>
                  </a:lnTo>
                  <a:lnTo>
                    <a:pt x="773" y="59"/>
                  </a:lnTo>
                  <a:lnTo>
                    <a:pt x="767" y="47"/>
                  </a:lnTo>
                  <a:lnTo>
                    <a:pt x="760" y="37"/>
                  </a:lnTo>
                  <a:lnTo>
                    <a:pt x="754" y="25"/>
                  </a:lnTo>
                  <a:lnTo>
                    <a:pt x="749" y="18"/>
                  </a:lnTo>
                  <a:lnTo>
                    <a:pt x="742" y="10"/>
                  </a:lnTo>
                  <a:lnTo>
                    <a:pt x="734" y="5"/>
                  </a:lnTo>
                  <a:lnTo>
                    <a:pt x="725" y="2"/>
                  </a:lnTo>
                  <a:lnTo>
                    <a:pt x="719" y="5"/>
                  </a:lnTo>
                  <a:lnTo>
                    <a:pt x="716" y="6"/>
                  </a:lnTo>
                  <a:lnTo>
                    <a:pt x="712" y="11"/>
                  </a:lnTo>
                  <a:lnTo>
                    <a:pt x="708" y="14"/>
                  </a:lnTo>
                  <a:lnTo>
                    <a:pt x="702" y="23"/>
                  </a:lnTo>
                  <a:lnTo>
                    <a:pt x="696" y="36"/>
                  </a:lnTo>
                  <a:lnTo>
                    <a:pt x="691" y="43"/>
                  </a:lnTo>
                  <a:lnTo>
                    <a:pt x="688" y="52"/>
                  </a:lnTo>
                  <a:lnTo>
                    <a:pt x="681" y="62"/>
                  </a:lnTo>
                  <a:lnTo>
                    <a:pt x="673" y="69"/>
                  </a:lnTo>
                  <a:lnTo>
                    <a:pt x="667" y="73"/>
                  </a:lnTo>
                  <a:lnTo>
                    <a:pt x="662" y="74"/>
                  </a:lnTo>
                  <a:lnTo>
                    <a:pt x="654" y="74"/>
                  </a:lnTo>
                  <a:lnTo>
                    <a:pt x="649" y="72"/>
                  </a:lnTo>
                  <a:lnTo>
                    <a:pt x="643" y="68"/>
                  </a:lnTo>
                  <a:lnTo>
                    <a:pt x="638" y="61"/>
                  </a:lnTo>
                  <a:lnTo>
                    <a:pt x="633" y="51"/>
                  </a:lnTo>
                  <a:lnTo>
                    <a:pt x="626" y="37"/>
                  </a:lnTo>
                  <a:lnTo>
                    <a:pt x="621" y="26"/>
                  </a:lnTo>
                  <a:lnTo>
                    <a:pt x="617" y="21"/>
                  </a:lnTo>
                  <a:lnTo>
                    <a:pt x="614" y="16"/>
                  </a:lnTo>
                  <a:lnTo>
                    <a:pt x="608" y="12"/>
                  </a:lnTo>
                  <a:lnTo>
                    <a:pt x="606" y="9"/>
                  </a:lnTo>
                  <a:lnTo>
                    <a:pt x="601" y="6"/>
                  </a:lnTo>
                  <a:lnTo>
                    <a:pt x="595" y="2"/>
                  </a:lnTo>
                  <a:lnTo>
                    <a:pt x="589" y="1"/>
                  </a:lnTo>
                  <a:lnTo>
                    <a:pt x="584" y="2"/>
                  </a:lnTo>
                  <a:lnTo>
                    <a:pt x="577" y="5"/>
                  </a:lnTo>
                  <a:lnTo>
                    <a:pt x="570" y="11"/>
                  </a:lnTo>
                  <a:lnTo>
                    <a:pt x="564" y="22"/>
                  </a:lnTo>
                  <a:lnTo>
                    <a:pt x="554" y="39"/>
                  </a:lnTo>
                  <a:lnTo>
                    <a:pt x="548" y="51"/>
                  </a:lnTo>
                  <a:lnTo>
                    <a:pt x="543" y="59"/>
                  </a:lnTo>
                  <a:lnTo>
                    <a:pt x="539" y="64"/>
                  </a:lnTo>
                  <a:lnTo>
                    <a:pt x="531" y="72"/>
                  </a:lnTo>
                  <a:lnTo>
                    <a:pt x="526" y="74"/>
                  </a:lnTo>
                  <a:lnTo>
                    <a:pt x="521" y="75"/>
                  </a:lnTo>
                  <a:lnTo>
                    <a:pt x="514" y="74"/>
                  </a:lnTo>
                  <a:lnTo>
                    <a:pt x="507" y="70"/>
                  </a:lnTo>
                  <a:lnTo>
                    <a:pt x="503" y="65"/>
                  </a:lnTo>
                  <a:lnTo>
                    <a:pt x="498" y="59"/>
                  </a:lnTo>
                  <a:lnTo>
                    <a:pt x="494" y="51"/>
                  </a:lnTo>
                  <a:lnTo>
                    <a:pt x="490" y="43"/>
                  </a:lnTo>
                  <a:lnTo>
                    <a:pt x="486" y="34"/>
                  </a:lnTo>
                  <a:lnTo>
                    <a:pt x="480" y="23"/>
                  </a:lnTo>
                  <a:lnTo>
                    <a:pt x="473" y="12"/>
                  </a:lnTo>
                  <a:lnTo>
                    <a:pt x="466" y="7"/>
                  </a:lnTo>
                  <a:lnTo>
                    <a:pt x="460" y="4"/>
                  </a:lnTo>
                  <a:lnTo>
                    <a:pt x="456" y="2"/>
                  </a:lnTo>
                  <a:lnTo>
                    <a:pt x="451" y="0"/>
                  </a:lnTo>
                  <a:lnTo>
                    <a:pt x="447" y="0"/>
                  </a:lnTo>
                  <a:lnTo>
                    <a:pt x="440" y="3"/>
                  </a:lnTo>
                  <a:lnTo>
                    <a:pt x="435" y="7"/>
                  </a:lnTo>
                  <a:lnTo>
                    <a:pt x="431" y="11"/>
                  </a:lnTo>
                  <a:lnTo>
                    <a:pt x="428" y="16"/>
                  </a:lnTo>
                  <a:lnTo>
                    <a:pt x="420" y="30"/>
                  </a:lnTo>
                  <a:lnTo>
                    <a:pt x="415" y="43"/>
                  </a:lnTo>
                  <a:lnTo>
                    <a:pt x="411" y="50"/>
                  </a:lnTo>
                  <a:lnTo>
                    <a:pt x="407" y="57"/>
                  </a:lnTo>
                  <a:lnTo>
                    <a:pt x="401" y="65"/>
                  </a:lnTo>
                  <a:lnTo>
                    <a:pt x="396" y="69"/>
                  </a:lnTo>
                  <a:lnTo>
                    <a:pt x="394" y="70"/>
                  </a:lnTo>
                  <a:lnTo>
                    <a:pt x="391" y="72"/>
                  </a:lnTo>
                  <a:lnTo>
                    <a:pt x="387" y="73"/>
                  </a:lnTo>
                  <a:lnTo>
                    <a:pt x="385" y="74"/>
                  </a:lnTo>
                  <a:lnTo>
                    <a:pt x="380" y="74"/>
                  </a:lnTo>
                  <a:lnTo>
                    <a:pt x="377" y="73"/>
                  </a:lnTo>
                  <a:lnTo>
                    <a:pt x="373" y="71"/>
                  </a:lnTo>
                  <a:lnTo>
                    <a:pt x="368" y="69"/>
                  </a:lnTo>
                  <a:lnTo>
                    <a:pt x="367" y="68"/>
                  </a:lnTo>
                  <a:lnTo>
                    <a:pt x="362" y="64"/>
                  </a:lnTo>
                  <a:lnTo>
                    <a:pt x="358" y="58"/>
                  </a:lnTo>
                  <a:lnTo>
                    <a:pt x="352" y="48"/>
                  </a:lnTo>
                  <a:lnTo>
                    <a:pt x="347" y="35"/>
                  </a:lnTo>
                  <a:lnTo>
                    <a:pt x="342" y="25"/>
                  </a:lnTo>
                  <a:lnTo>
                    <a:pt x="337" y="19"/>
                  </a:lnTo>
                  <a:lnTo>
                    <a:pt x="333" y="12"/>
                  </a:lnTo>
                  <a:lnTo>
                    <a:pt x="326" y="6"/>
                  </a:lnTo>
                  <a:lnTo>
                    <a:pt x="323" y="4"/>
                  </a:lnTo>
                  <a:lnTo>
                    <a:pt x="320" y="2"/>
                  </a:lnTo>
                  <a:lnTo>
                    <a:pt x="319" y="2"/>
                  </a:lnTo>
                  <a:lnTo>
                    <a:pt x="322" y="3"/>
                  </a:lnTo>
                  <a:lnTo>
                    <a:pt x="317" y="1"/>
                  </a:lnTo>
                  <a:lnTo>
                    <a:pt x="313" y="0"/>
                  </a:lnTo>
                  <a:lnTo>
                    <a:pt x="308" y="1"/>
                  </a:lnTo>
                  <a:lnTo>
                    <a:pt x="304" y="3"/>
                  </a:lnTo>
                  <a:lnTo>
                    <a:pt x="300" y="5"/>
                  </a:lnTo>
                  <a:lnTo>
                    <a:pt x="296" y="9"/>
                  </a:lnTo>
                  <a:lnTo>
                    <a:pt x="289" y="18"/>
                  </a:lnTo>
                  <a:lnTo>
                    <a:pt x="285" y="25"/>
                  </a:lnTo>
                  <a:lnTo>
                    <a:pt x="278" y="37"/>
                  </a:lnTo>
                  <a:lnTo>
                    <a:pt x="271" y="51"/>
                  </a:lnTo>
                  <a:lnTo>
                    <a:pt x="264" y="61"/>
                  </a:lnTo>
                  <a:lnTo>
                    <a:pt x="256" y="70"/>
                  </a:lnTo>
                  <a:lnTo>
                    <a:pt x="250" y="72"/>
                  </a:lnTo>
                  <a:lnTo>
                    <a:pt x="245" y="74"/>
                  </a:lnTo>
                  <a:lnTo>
                    <a:pt x="236" y="72"/>
                  </a:lnTo>
                  <a:lnTo>
                    <a:pt x="230" y="68"/>
                  </a:lnTo>
                  <a:lnTo>
                    <a:pt x="228" y="66"/>
                  </a:lnTo>
                  <a:lnTo>
                    <a:pt x="222" y="58"/>
                  </a:lnTo>
                  <a:lnTo>
                    <a:pt x="215" y="49"/>
                  </a:lnTo>
                  <a:lnTo>
                    <a:pt x="210" y="41"/>
                  </a:lnTo>
                  <a:lnTo>
                    <a:pt x="206" y="31"/>
                  </a:lnTo>
                  <a:lnTo>
                    <a:pt x="201" y="22"/>
                  </a:lnTo>
                  <a:lnTo>
                    <a:pt x="196" y="12"/>
                  </a:lnTo>
                  <a:lnTo>
                    <a:pt x="188" y="6"/>
                  </a:lnTo>
                  <a:lnTo>
                    <a:pt x="183" y="4"/>
                  </a:lnTo>
                  <a:lnTo>
                    <a:pt x="179" y="2"/>
                  </a:lnTo>
                  <a:lnTo>
                    <a:pt x="175" y="1"/>
                  </a:lnTo>
                  <a:lnTo>
                    <a:pt x="170" y="2"/>
                  </a:lnTo>
                  <a:lnTo>
                    <a:pt x="165" y="4"/>
                  </a:lnTo>
                  <a:lnTo>
                    <a:pt x="159" y="6"/>
                  </a:lnTo>
                  <a:lnTo>
                    <a:pt x="155" y="11"/>
                  </a:lnTo>
                  <a:lnTo>
                    <a:pt x="152" y="13"/>
                  </a:lnTo>
                  <a:lnTo>
                    <a:pt x="148" y="20"/>
                  </a:lnTo>
                  <a:lnTo>
                    <a:pt x="144" y="27"/>
                  </a:lnTo>
                  <a:lnTo>
                    <a:pt x="139" y="38"/>
                  </a:lnTo>
                  <a:lnTo>
                    <a:pt x="133" y="48"/>
                  </a:lnTo>
                  <a:lnTo>
                    <a:pt x="127" y="57"/>
                  </a:lnTo>
                  <a:lnTo>
                    <a:pt x="121" y="66"/>
                  </a:lnTo>
                  <a:lnTo>
                    <a:pt x="115" y="70"/>
                  </a:lnTo>
                  <a:lnTo>
                    <a:pt x="111" y="74"/>
                  </a:lnTo>
                  <a:lnTo>
                    <a:pt x="104" y="75"/>
                  </a:lnTo>
                  <a:lnTo>
                    <a:pt x="98" y="74"/>
                  </a:lnTo>
                  <a:lnTo>
                    <a:pt x="92" y="71"/>
                  </a:lnTo>
                  <a:lnTo>
                    <a:pt x="88" y="68"/>
                  </a:lnTo>
                  <a:lnTo>
                    <a:pt x="82" y="59"/>
                  </a:lnTo>
                  <a:lnTo>
                    <a:pt x="76" y="49"/>
                  </a:lnTo>
                  <a:lnTo>
                    <a:pt x="72" y="41"/>
                  </a:lnTo>
                  <a:lnTo>
                    <a:pt x="70" y="33"/>
                  </a:lnTo>
                  <a:lnTo>
                    <a:pt x="67" y="27"/>
                  </a:lnTo>
                  <a:lnTo>
                    <a:pt x="63" y="19"/>
                  </a:lnTo>
                  <a:lnTo>
                    <a:pt x="57" y="12"/>
                  </a:lnTo>
                  <a:lnTo>
                    <a:pt x="53" y="8"/>
                  </a:lnTo>
                  <a:lnTo>
                    <a:pt x="43" y="3"/>
                  </a:lnTo>
                  <a:lnTo>
                    <a:pt x="32" y="0"/>
                  </a:lnTo>
                  <a:lnTo>
                    <a:pt x="26" y="2"/>
                  </a:lnTo>
                  <a:lnTo>
                    <a:pt x="22" y="4"/>
                  </a:lnTo>
                  <a:lnTo>
                    <a:pt x="18" y="8"/>
                  </a:lnTo>
                  <a:lnTo>
                    <a:pt x="13" y="14"/>
                  </a:lnTo>
                  <a:lnTo>
                    <a:pt x="7" y="25"/>
                  </a:lnTo>
                  <a:lnTo>
                    <a:pt x="3" y="32"/>
                  </a:lnTo>
                  <a:lnTo>
                    <a:pt x="0" y="37"/>
                  </a:lnTo>
                </a:path>
              </a:pathLst>
            </a:custGeom>
            <a:noFill/>
            <a:ln w="6350">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72801" name="Group 45"/>
          <p:cNvGrpSpPr>
            <a:grpSpLocks/>
          </p:cNvGrpSpPr>
          <p:nvPr/>
        </p:nvGrpSpPr>
        <p:grpSpPr bwMode="auto">
          <a:xfrm rot="-1983750">
            <a:off x="1103313" y="2216150"/>
            <a:ext cx="501650" cy="74613"/>
            <a:chOff x="2990" y="1301"/>
            <a:chExt cx="903" cy="78"/>
          </a:xfrm>
        </p:grpSpPr>
        <p:sp>
          <p:nvSpPr>
            <p:cNvPr id="672875" name="Freeform 46"/>
            <p:cNvSpPr>
              <a:spLocks/>
            </p:cNvSpPr>
            <p:nvPr/>
          </p:nvSpPr>
          <p:spPr bwMode="auto">
            <a:xfrm>
              <a:off x="2990" y="1304"/>
              <a:ext cx="900" cy="75"/>
            </a:xfrm>
            <a:custGeom>
              <a:avLst/>
              <a:gdLst>
                <a:gd name="T0" fmla="*/ 889 w 900"/>
                <a:gd name="T1" fmla="*/ 59 h 75"/>
                <a:gd name="T2" fmla="*/ 871 w 900"/>
                <a:gd name="T3" fmla="*/ 74 h 75"/>
                <a:gd name="T4" fmla="*/ 851 w 900"/>
                <a:gd name="T5" fmla="*/ 69 h 75"/>
                <a:gd name="T6" fmla="*/ 835 w 900"/>
                <a:gd name="T7" fmla="*/ 46 h 75"/>
                <a:gd name="T8" fmla="*/ 818 w 900"/>
                <a:gd name="T9" fmla="*/ 13 h 75"/>
                <a:gd name="T10" fmla="*/ 805 w 900"/>
                <a:gd name="T11" fmla="*/ 3 h 75"/>
                <a:gd name="T12" fmla="*/ 787 w 900"/>
                <a:gd name="T13" fmla="*/ 3 h 75"/>
                <a:gd name="T14" fmla="*/ 772 w 900"/>
                <a:gd name="T15" fmla="*/ 16 h 75"/>
                <a:gd name="T16" fmla="*/ 754 w 900"/>
                <a:gd name="T17" fmla="*/ 50 h 75"/>
                <a:gd name="T18" fmla="*/ 733 w 900"/>
                <a:gd name="T19" fmla="*/ 71 h 75"/>
                <a:gd name="T20" fmla="*/ 715 w 900"/>
                <a:gd name="T21" fmla="*/ 69 h 75"/>
                <a:gd name="T22" fmla="*/ 701 w 900"/>
                <a:gd name="T23" fmla="*/ 52 h 75"/>
                <a:gd name="T24" fmla="*/ 686 w 900"/>
                <a:gd name="T25" fmla="*/ 23 h 75"/>
                <a:gd name="T26" fmla="*/ 667 w 900"/>
                <a:gd name="T27" fmla="*/ 3 h 75"/>
                <a:gd name="T28" fmla="*/ 648 w 900"/>
                <a:gd name="T29" fmla="*/ 3 h 75"/>
                <a:gd name="T30" fmla="*/ 631 w 900"/>
                <a:gd name="T31" fmla="*/ 24 h 75"/>
                <a:gd name="T32" fmla="*/ 616 w 900"/>
                <a:gd name="T33" fmla="*/ 54 h 75"/>
                <a:gd name="T34" fmla="*/ 605 w 900"/>
                <a:gd name="T35" fmla="*/ 66 h 75"/>
                <a:gd name="T36" fmla="*/ 587 w 900"/>
                <a:gd name="T37" fmla="*/ 74 h 75"/>
                <a:gd name="T38" fmla="*/ 569 w 900"/>
                <a:gd name="T39" fmla="*/ 65 h 75"/>
                <a:gd name="T40" fmla="*/ 547 w 900"/>
                <a:gd name="T41" fmla="*/ 24 h 75"/>
                <a:gd name="T42" fmla="*/ 529 w 900"/>
                <a:gd name="T43" fmla="*/ 3 h 75"/>
                <a:gd name="T44" fmla="*/ 513 w 900"/>
                <a:gd name="T45" fmla="*/ 2 h 75"/>
                <a:gd name="T46" fmla="*/ 497 w 900"/>
                <a:gd name="T47" fmla="*/ 16 h 75"/>
                <a:gd name="T48" fmla="*/ 484 w 900"/>
                <a:gd name="T49" fmla="*/ 41 h 75"/>
                <a:gd name="T50" fmla="*/ 465 w 900"/>
                <a:gd name="T51" fmla="*/ 68 h 75"/>
                <a:gd name="T52" fmla="*/ 451 w 900"/>
                <a:gd name="T53" fmla="*/ 75 h 75"/>
                <a:gd name="T54" fmla="*/ 433 w 900"/>
                <a:gd name="T55" fmla="*/ 68 h 75"/>
                <a:gd name="T56" fmla="*/ 420 w 900"/>
                <a:gd name="T57" fmla="*/ 46 h 75"/>
                <a:gd name="T58" fmla="*/ 406 w 900"/>
                <a:gd name="T59" fmla="*/ 18 h 75"/>
                <a:gd name="T60" fmla="*/ 395 w 900"/>
                <a:gd name="T61" fmla="*/ 6 h 75"/>
                <a:gd name="T62" fmla="*/ 387 w 900"/>
                <a:gd name="T63" fmla="*/ 2 h 75"/>
                <a:gd name="T64" fmla="*/ 376 w 900"/>
                <a:gd name="T65" fmla="*/ 3 h 75"/>
                <a:gd name="T66" fmla="*/ 365 w 900"/>
                <a:gd name="T67" fmla="*/ 8 h 75"/>
                <a:gd name="T68" fmla="*/ 351 w 900"/>
                <a:gd name="T69" fmla="*/ 28 h 75"/>
                <a:gd name="T70" fmla="*/ 337 w 900"/>
                <a:gd name="T71" fmla="*/ 57 h 75"/>
                <a:gd name="T72" fmla="*/ 322 w 900"/>
                <a:gd name="T73" fmla="*/ 71 h 75"/>
                <a:gd name="T74" fmla="*/ 320 w 900"/>
                <a:gd name="T75" fmla="*/ 72 h 75"/>
                <a:gd name="T76" fmla="*/ 313 w 900"/>
                <a:gd name="T77" fmla="*/ 75 h 75"/>
                <a:gd name="T78" fmla="*/ 299 w 900"/>
                <a:gd name="T79" fmla="*/ 70 h 75"/>
                <a:gd name="T80" fmla="*/ 283 w 900"/>
                <a:gd name="T81" fmla="*/ 50 h 75"/>
                <a:gd name="T82" fmla="*/ 262 w 900"/>
                <a:gd name="T83" fmla="*/ 15 h 75"/>
                <a:gd name="T84" fmla="*/ 243 w 900"/>
                <a:gd name="T85" fmla="*/ 2 h 75"/>
                <a:gd name="T86" fmla="*/ 227 w 900"/>
                <a:gd name="T87" fmla="*/ 9 h 75"/>
                <a:gd name="T88" fmla="*/ 209 w 900"/>
                <a:gd name="T89" fmla="*/ 34 h 75"/>
                <a:gd name="T90" fmla="*/ 194 w 900"/>
                <a:gd name="T91" fmla="*/ 63 h 75"/>
                <a:gd name="T92" fmla="*/ 179 w 900"/>
                <a:gd name="T93" fmla="*/ 73 h 75"/>
                <a:gd name="T94" fmla="*/ 163 w 900"/>
                <a:gd name="T95" fmla="*/ 71 h 75"/>
                <a:gd name="T96" fmla="*/ 151 w 900"/>
                <a:gd name="T97" fmla="*/ 62 h 75"/>
                <a:gd name="T98" fmla="*/ 137 w 900"/>
                <a:gd name="T99" fmla="*/ 37 h 75"/>
                <a:gd name="T100" fmla="*/ 119 w 900"/>
                <a:gd name="T101" fmla="*/ 9 h 75"/>
                <a:gd name="T102" fmla="*/ 110 w 900"/>
                <a:gd name="T103" fmla="*/ 2 h 75"/>
                <a:gd name="T104" fmla="*/ 91 w 900"/>
                <a:gd name="T105" fmla="*/ 3 h 75"/>
                <a:gd name="T106" fmla="*/ 75 w 900"/>
                <a:gd name="T107" fmla="*/ 27 h 75"/>
                <a:gd name="T108" fmla="*/ 66 w 900"/>
                <a:gd name="T109" fmla="*/ 48 h 75"/>
                <a:gd name="T110" fmla="*/ 52 w 900"/>
                <a:gd name="T111" fmla="*/ 67 h 75"/>
                <a:gd name="T112" fmla="*/ 24 w 900"/>
                <a:gd name="T113" fmla="*/ 72 h 75"/>
                <a:gd name="T114" fmla="*/ 13 w 900"/>
                <a:gd name="T115" fmla="*/ 61 h 75"/>
                <a:gd name="T116" fmla="*/ 0 w 900"/>
                <a:gd name="T117" fmla="*/ 39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0"/>
                <a:gd name="T178" fmla="*/ 0 h 75"/>
                <a:gd name="T179" fmla="*/ 900 w 90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0" h="75">
                  <a:moveTo>
                    <a:pt x="900" y="36"/>
                  </a:moveTo>
                  <a:lnTo>
                    <a:pt x="895" y="46"/>
                  </a:lnTo>
                  <a:lnTo>
                    <a:pt x="889" y="59"/>
                  </a:lnTo>
                  <a:lnTo>
                    <a:pt x="884" y="65"/>
                  </a:lnTo>
                  <a:lnTo>
                    <a:pt x="878" y="71"/>
                  </a:lnTo>
                  <a:lnTo>
                    <a:pt x="871" y="74"/>
                  </a:lnTo>
                  <a:lnTo>
                    <a:pt x="864" y="74"/>
                  </a:lnTo>
                  <a:lnTo>
                    <a:pt x="858" y="73"/>
                  </a:lnTo>
                  <a:lnTo>
                    <a:pt x="851" y="69"/>
                  </a:lnTo>
                  <a:lnTo>
                    <a:pt x="845" y="63"/>
                  </a:lnTo>
                  <a:lnTo>
                    <a:pt x="840" y="56"/>
                  </a:lnTo>
                  <a:lnTo>
                    <a:pt x="835" y="46"/>
                  </a:lnTo>
                  <a:lnTo>
                    <a:pt x="830" y="34"/>
                  </a:lnTo>
                  <a:lnTo>
                    <a:pt x="825" y="23"/>
                  </a:lnTo>
                  <a:lnTo>
                    <a:pt x="818" y="13"/>
                  </a:lnTo>
                  <a:lnTo>
                    <a:pt x="813" y="7"/>
                  </a:lnTo>
                  <a:lnTo>
                    <a:pt x="805" y="3"/>
                  </a:lnTo>
                  <a:lnTo>
                    <a:pt x="796" y="1"/>
                  </a:lnTo>
                  <a:lnTo>
                    <a:pt x="792" y="2"/>
                  </a:lnTo>
                  <a:lnTo>
                    <a:pt x="787" y="3"/>
                  </a:lnTo>
                  <a:lnTo>
                    <a:pt x="777" y="9"/>
                  </a:lnTo>
                  <a:lnTo>
                    <a:pt x="779" y="9"/>
                  </a:lnTo>
                  <a:lnTo>
                    <a:pt x="772" y="16"/>
                  </a:lnTo>
                  <a:lnTo>
                    <a:pt x="766" y="28"/>
                  </a:lnTo>
                  <a:lnTo>
                    <a:pt x="760" y="39"/>
                  </a:lnTo>
                  <a:lnTo>
                    <a:pt x="754" y="50"/>
                  </a:lnTo>
                  <a:lnTo>
                    <a:pt x="748" y="58"/>
                  </a:lnTo>
                  <a:lnTo>
                    <a:pt x="741" y="65"/>
                  </a:lnTo>
                  <a:lnTo>
                    <a:pt x="733" y="71"/>
                  </a:lnTo>
                  <a:lnTo>
                    <a:pt x="724" y="73"/>
                  </a:lnTo>
                  <a:lnTo>
                    <a:pt x="718" y="71"/>
                  </a:lnTo>
                  <a:lnTo>
                    <a:pt x="715" y="69"/>
                  </a:lnTo>
                  <a:lnTo>
                    <a:pt x="711" y="65"/>
                  </a:lnTo>
                  <a:lnTo>
                    <a:pt x="707" y="61"/>
                  </a:lnTo>
                  <a:lnTo>
                    <a:pt x="701" y="52"/>
                  </a:lnTo>
                  <a:lnTo>
                    <a:pt x="694" y="40"/>
                  </a:lnTo>
                  <a:lnTo>
                    <a:pt x="691" y="32"/>
                  </a:lnTo>
                  <a:lnTo>
                    <a:pt x="686" y="23"/>
                  </a:lnTo>
                  <a:lnTo>
                    <a:pt x="680" y="13"/>
                  </a:lnTo>
                  <a:lnTo>
                    <a:pt x="672" y="6"/>
                  </a:lnTo>
                  <a:lnTo>
                    <a:pt x="667" y="3"/>
                  </a:lnTo>
                  <a:lnTo>
                    <a:pt x="661" y="1"/>
                  </a:lnTo>
                  <a:lnTo>
                    <a:pt x="654" y="1"/>
                  </a:lnTo>
                  <a:lnTo>
                    <a:pt x="648" y="3"/>
                  </a:lnTo>
                  <a:lnTo>
                    <a:pt x="642" y="8"/>
                  </a:lnTo>
                  <a:lnTo>
                    <a:pt x="636" y="15"/>
                  </a:lnTo>
                  <a:lnTo>
                    <a:pt x="631" y="24"/>
                  </a:lnTo>
                  <a:lnTo>
                    <a:pt x="625" y="38"/>
                  </a:lnTo>
                  <a:lnTo>
                    <a:pt x="619" y="49"/>
                  </a:lnTo>
                  <a:lnTo>
                    <a:pt x="616" y="54"/>
                  </a:lnTo>
                  <a:lnTo>
                    <a:pt x="612" y="59"/>
                  </a:lnTo>
                  <a:lnTo>
                    <a:pt x="607" y="64"/>
                  </a:lnTo>
                  <a:lnTo>
                    <a:pt x="605" y="66"/>
                  </a:lnTo>
                  <a:lnTo>
                    <a:pt x="599" y="70"/>
                  </a:lnTo>
                  <a:lnTo>
                    <a:pt x="593" y="73"/>
                  </a:lnTo>
                  <a:lnTo>
                    <a:pt x="587" y="74"/>
                  </a:lnTo>
                  <a:lnTo>
                    <a:pt x="583" y="73"/>
                  </a:lnTo>
                  <a:lnTo>
                    <a:pt x="576" y="70"/>
                  </a:lnTo>
                  <a:lnTo>
                    <a:pt x="569" y="65"/>
                  </a:lnTo>
                  <a:lnTo>
                    <a:pt x="562" y="53"/>
                  </a:lnTo>
                  <a:lnTo>
                    <a:pt x="553" y="36"/>
                  </a:lnTo>
                  <a:lnTo>
                    <a:pt x="547" y="24"/>
                  </a:lnTo>
                  <a:lnTo>
                    <a:pt x="541" y="16"/>
                  </a:lnTo>
                  <a:lnTo>
                    <a:pt x="537" y="11"/>
                  </a:lnTo>
                  <a:lnTo>
                    <a:pt x="529" y="3"/>
                  </a:lnTo>
                  <a:lnTo>
                    <a:pt x="525" y="2"/>
                  </a:lnTo>
                  <a:lnTo>
                    <a:pt x="520" y="0"/>
                  </a:lnTo>
                  <a:lnTo>
                    <a:pt x="513" y="2"/>
                  </a:lnTo>
                  <a:lnTo>
                    <a:pt x="507" y="5"/>
                  </a:lnTo>
                  <a:lnTo>
                    <a:pt x="502" y="10"/>
                  </a:lnTo>
                  <a:lnTo>
                    <a:pt x="497" y="16"/>
                  </a:lnTo>
                  <a:lnTo>
                    <a:pt x="493" y="24"/>
                  </a:lnTo>
                  <a:lnTo>
                    <a:pt x="489" y="33"/>
                  </a:lnTo>
                  <a:lnTo>
                    <a:pt x="484" y="41"/>
                  </a:lnTo>
                  <a:lnTo>
                    <a:pt x="478" y="52"/>
                  </a:lnTo>
                  <a:lnTo>
                    <a:pt x="471" y="63"/>
                  </a:lnTo>
                  <a:lnTo>
                    <a:pt x="465" y="68"/>
                  </a:lnTo>
                  <a:lnTo>
                    <a:pt x="458" y="71"/>
                  </a:lnTo>
                  <a:lnTo>
                    <a:pt x="455" y="73"/>
                  </a:lnTo>
                  <a:lnTo>
                    <a:pt x="451" y="75"/>
                  </a:lnTo>
                  <a:lnTo>
                    <a:pt x="446" y="75"/>
                  </a:lnTo>
                  <a:lnTo>
                    <a:pt x="439" y="71"/>
                  </a:lnTo>
                  <a:lnTo>
                    <a:pt x="433" y="68"/>
                  </a:lnTo>
                  <a:lnTo>
                    <a:pt x="430" y="65"/>
                  </a:lnTo>
                  <a:lnTo>
                    <a:pt x="427" y="59"/>
                  </a:lnTo>
                  <a:lnTo>
                    <a:pt x="420" y="46"/>
                  </a:lnTo>
                  <a:lnTo>
                    <a:pt x="414" y="33"/>
                  </a:lnTo>
                  <a:lnTo>
                    <a:pt x="410" y="24"/>
                  </a:lnTo>
                  <a:lnTo>
                    <a:pt x="406" y="18"/>
                  </a:lnTo>
                  <a:lnTo>
                    <a:pt x="400" y="10"/>
                  </a:lnTo>
                  <a:lnTo>
                    <a:pt x="395" y="6"/>
                  </a:lnTo>
                  <a:lnTo>
                    <a:pt x="393" y="5"/>
                  </a:lnTo>
                  <a:lnTo>
                    <a:pt x="389" y="3"/>
                  </a:lnTo>
                  <a:lnTo>
                    <a:pt x="387" y="2"/>
                  </a:lnTo>
                  <a:lnTo>
                    <a:pt x="383" y="1"/>
                  </a:lnTo>
                  <a:lnTo>
                    <a:pt x="379" y="2"/>
                  </a:lnTo>
                  <a:lnTo>
                    <a:pt x="376" y="3"/>
                  </a:lnTo>
                  <a:lnTo>
                    <a:pt x="371" y="4"/>
                  </a:lnTo>
                  <a:lnTo>
                    <a:pt x="368" y="6"/>
                  </a:lnTo>
                  <a:lnTo>
                    <a:pt x="365" y="8"/>
                  </a:lnTo>
                  <a:lnTo>
                    <a:pt x="362" y="11"/>
                  </a:lnTo>
                  <a:lnTo>
                    <a:pt x="357" y="17"/>
                  </a:lnTo>
                  <a:lnTo>
                    <a:pt x="351" y="28"/>
                  </a:lnTo>
                  <a:lnTo>
                    <a:pt x="345" y="40"/>
                  </a:lnTo>
                  <a:lnTo>
                    <a:pt x="340" y="51"/>
                  </a:lnTo>
                  <a:lnTo>
                    <a:pt x="337" y="57"/>
                  </a:lnTo>
                  <a:lnTo>
                    <a:pt x="332" y="63"/>
                  </a:lnTo>
                  <a:lnTo>
                    <a:pt x="325" y="69"/>
                  </a:lnTo>
                  <a:lnTo>
                    <a:pt x="322" y="71"/>
                  </a:lnTo>
                  <a:lnTo>
                    <a:pt x="319" y="72"/>
                  </a:lnTo>
                  <a:lnTo>
                    <a:pt x="319" y="73"/>
                  </a:lnTo>
                  <a:lnTo>
                    <a:pt x="320" y="72"/>
                  </a:lnTo>
                  <a:lnTo>
                    <a:pt x="316" y="74"/>
                  </a:lnTo>
                  <a:lnTo>
                    <a:pt x="313" y="75"/>
                  </a:lnTo>
                  <a:lnTo>
                    <a:pt x="306" y="74"/>
                  </a:lnTo>
                  <a:lnTo>
                    <a:pt x="302" y="72"/>
                  </a:lnTo>
                  <a:lnTo>
                    <a:pt x="299" y="70"/>
                  </a:lnTo>
                  <a:lnTo>
                    <a:pt x="294" y="66"/>
                  </a:lnTo>
                  <a:lnTo>
                    <a:pt x="287" y="58"/>
                  </a:lnTo>
                  <a:lnTo>
                    <a:pt x="283" y="50"/>
                  </a:lnTo>
                  <a:lnTo>
                    <a:pt x="276" y="38"/>
                  </a:lnTo>
                  <a:lnTo>
                    <a:pt x="269" y="24"/>
                  </a:lnTo>
                  <a:lnTo>
                    <a:pt x="262" y="15"/>
                  </a:lnTo>
                  <a:lnTo>
                    <a:pt x="255" y="5"/>
                  </a:lnTo>
                  <a:lnTo>
                    <a:pt x="249" y="3"/>
                  </a:lnTo>
                  <a:lnTo>
                    <a:pt x="243" y="2"/>
                  </a:lnTo>
                  <a:lnTo>
                    <a:pt x="235" y="3"/>
                  </a:lnTo>
                  <a:lnTo>
                    <a:pt x="229" y="8"/>
                  </a:lnTo>
                  <a:lnTo>
                    <a:pt x="227" y="9"/>
                  </a:lnTo>
                  <a:lnTo>
                    <a:pt x="220" y="17"/>
                  </a:lnTo>
                  <a:lnTo>
                    <a:pt x="213" y="27"/>
                  </a:lnTo>
                  <a:lnTo>
                    <a:pt x="209" y="34"/>
                  </a:lnTo>
                  <a:lnTo>
                    <a:pt x="205" y="44"/>
                  </a:lnTo>
                  <a:lnTo>
                    <a:pt x="200" y="53"/>
                  </a:lnTo>
                  <a:lnTo>
                    <a:pt x="194" y="63"/>
                  </a:lnTo>
                  <a:lnTo>
                    <a:pt x="186" y="69"/>
                  </a:lnTo>
                  <a:lnTo>
                    <a:pt x="182" y="71"/>
                  </a:lnTo>
                  <a:lnTo>
                    <a:pt x="179" y="73"/>
                  </a:lnTo>
                  <a:lnTo>
                    <a:pt x="174" y="74"/>
                  </a:lnTo>
                  <a:lnTo>
                    <a:pt x="168" y="73"/>
                  </a:lnTo>
                  <a:lnTo>
                    <a:pt x="163" y="71"/>
                  </a:lnTo>
                  <a:lnTo>
                    <a:pt x="159" y="69"/>
                  </a:lnTo>
                  <a:lnTo>
                    <a:pt x="154" y="65"/>
                  </a:lnTo>
                  <a:lnTo>
                    <a:pt x="151" y="62"/>
                  </a:lnTo>
                  <a:lnTo>
                    <a:pt x="148" y="55"/>
                  </a:lnTo>
                  <a:lnTo>
                    <a:pt x="143" y="48"/>
                  </a:lnTo>
                  <a:lnTo>
                    <a:pt x="137" y="37"/>
                  </a:lnTo>
                  <a:lnTo>
                    <a:pt x="132" y="28"/>
                  </a:lnTo>
                  <a:lnTo>
                    <a:pt x="126" y="18"/>
                  </a:lnTo>
                  <a:lnTo>
                    <a:pt x="119" y="9"/>
                  </a:lnTo>
                  <a:lnTo>
                    <a:pt x="115" y="5"/>
                  </a:lnTo>
                  <a:lnTo>
                    <a:pt x="110" y="2"/>
                  </a:lnTo>
                  <a:lnTo>
                    <a:pt x="104" y="0"/>
                  </a:lnTo>
                  <a:lnTo>
                    <a:pt x="97" y="2"/>
                  </a:lnTo>
                  <a:lnTo>
                    <a:pt x="91" y="3"/>
                  </a:lnTo>
                  <a:lnTo>
                    <a:pt x="86" y="8"/>
                  </a:lnTo>
                  <a:lnTo>
                    <a:pt x="80" y="16"/>
                  </a:lnTo>
                  <a:lnTo>
                    <a:pt x="75" y="27"/>
                  </a:lnTo>
                  <a:lnTo>
                    <a:pt x="72" y="34"/>
                  </a:lnTo>
                  <a:lnTo>
                    <a:pt x="69" y="42"/>
                  </a:lnTo>
                  <a:lnTo>
                    <a:pt x="66" y="48"/>
                  </a:lnTo>
                  <a:lnTo>
                    <a:pt x="61" y="57"/>
                  </a:lnTo>
                  <a:lnTo>
                    <a:pt x="56" y="63"/>
                  </a:lnTo>
                  <a:lnTo>
                    <a:pt x="52" y="67"/>
                  </a:lnTo>
                  <a:lnTo>
                    <a:pt x="41" y="72"/>
                  </a:lnTo>
                  <a:lnTo>
                    <a:pt x="31" y="75"/>
                  </a:lnTo>
                  <a:lnTo>
                    <a:pt x="24" y="72"/>
                  </a:lnTo>
                  <a:lnTo>
                    <a:pt x="21" y="71"/>
                  </a:lnTo>
                  <a:lnTo>
                    <a:pt x="17" y="67"/>
                  </a:lnTo>
                  <a:lnTo>
                    <a:pt x="13" y="61"/>
                  </a:lnTo>
                  <a:lnTo>
                    <a:pt x="6" y="51"/>
                  </a:lnTo>
                  <a:lnTo>
                    <a:pt x="2" y="43"/>
                  </a:lnTo>
                  <a:lnTo>
                    <a:pt x="0" y="39"/>
                  </a:lnTo>
                </a:path>
              </a:pathLst>
            </a:custGeom>
            <a:noFill/>
            <a:ln w="15875">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2876" name="Freeform 47"/>
            <p:cNvSpPr>
              <a:spLocks/>
            </p:cNvSpPr>
            <p:nvPr/>
          </p:nvSpPr>
          <p:spPr bwMode="auto">
            <a:xfrm>
              <a:off x="2992" y="1301"/>
              <a:ext cx="901" cy="75"/>
            </a:xfrm>
            <a:custGeom>
              <a:avLst/>
              <a:gdLst>
                <a:gd name="T0" fmla="*/ 890 w 901"/>
                <a:gd name="T1" fmla="*/ 16 h 75"/>
                <a:gd name="T2" fmla="*/ 873 w 901"/>
                <a:gd name="T3" fmla="*/ 1 h 75"/>
                <a:gd name="T4" fmla="*/ 853 w 901"/>
                <a:gd name="T5" fmla="*/ 6 h 75"/>
                <a:gd name="T6" fmla="*/ 836 w 901"/>
                <a:gd name="T7" fmla="*/ 30 h 75"/>
                <a:gd name="T8" fmla="*/ 819 w 901"/>
                <a:gd name="T9" fmla="*/ 62 h 75"/>
                <a:gd name="T10" fmla="*/ 806 w 901"/>
                <a:gd name="T11" fmla="*/ 73 h 75"/>
                <a:gd name="T12" fmla="*/ 788 w 901"/>
                <a:gd name="T13" fmla="*/ 73 h 75"/>
                <a:gd name="T14" fmla="*/ 773 w 901"/>
                <a:gd name="T15" fmla="*/ 59 h 75"/>
                <a:gd name="T16" fmla="*/ 754 w 901"/>
                <a:gd name="T17" fmla="*/ 25 h 75"/>
                <a:gd name="T18" fmla="*/ 734 w 901"/>
                <a:gd name="T19" fmla="*/ 5 h 75"/>
                <a:gd name="T20" fmla="*/ 716 w 901"/>
                <a:gd name="T21" fmla="*/ 6 h 75"/>
                <a:gd name="T22" fmla="*/ 702 w 901"/>
                <a:gd name="T23" fmla="*/ 23 h 75"/>
                <a:gd name="T24" fmla="*/ 688 w 901"/>
                <a:gd name="T25" fmla="*/ 52 h 75"/>
                <a:gd name="T26" fmla="*/ 667 w 901"/>
                <a:gd name="T27" fmla="*/ 73 h 75"/>
                <a:gd name="T28" fmla="*/ 649 w 901"/>
                <a:gd name="T29" fmla="*/ 72 h 75"/>
                <a:gd name="T30" fmla="*/ 633 w 901"/>
                <a:gd name="T31" fmla="*/ 51 h 75"/>
                <a:gd name="T32" fmla="*/ 617 w 901"/>
                <a:gd name="T33" fmla="*/ 21 h 75"/>
                <a:gd name="T34" fmla="*/ 606 w 901"/>
                <a:gd name="T35" fmla="*/ 9 h 75"/>
                <a:gd name="T36" fmla="*/ 589 w 901"/>
                <a:gd name="T37" fmla="*/ 1 h 75"/>
                <a:gd name="T38" fmla="*/ 570 w 901"/>
                <a:gd name="T39" fmla="*/ 11 h 75"/>
                <a:gd name="T40" fmla="*/ 548 w 901"/>
                <a:gd name="T41" fmla="*/ 51 h 75"/>
                <a:gd name="T42" fmla="*/ 531 w 901"/>
                <a:gd name="T43" fmla="*/ 72 h 75"/>
                <a:gd name="T44" fmla="*/ 514 w 901"/>
                <a:gd name="T45" fmla="*/ 74 h 75"/>
                <a:gd name="T46" fmla="*/ 498 w 901"/>
                <a:gd name="T47" fmla="*/ 59 h 75"/>
                <a:gd name="T48" fmla="*/ 486 w 901"/>
                <a:gd name="T49" fmla="*/ 34 h 75"/>
                <a:gd name="T50" fmla="*/ 466 w 901"/>
                <a:gd name="T51" fmla="*/ 7 h 75"/>
                <a:gd name="T52" fmla="*/ 451 w 901"/>
                <a:gd name="T53" fmla="*/ 0 h 75"/>
                <a:gd name="T54" fmla="*/ 435 w 901"/>
                <a:gd name="T55" fmla="*/ 7 h 75"/>
                <a:gd name="T56" fmla="*/ 420 w 901"/>
                <a:gd name="T57" fmla="*/ 30 h 75"/>
                <a:gd name="T58" fmla="*/ 407 w 901"/>
                <a:gd name="T59" fmla="*/ 57 h 75"/>
                <a:gd name="T60" fmla="*/ 396 w 901"/>
                <a:gd name="T61" fmla="*/ 69 h 75"/>
                <a:gd name="T62" fmla="*/ 387 w 901"/>
                <a:gd name="T63" fmla="*/ 73 h 75"/>
                <a:gd name="T64" fmla="*/ 377 w 901"/>
                <a:gd name="T65" fmla="*/ 73 h 75"/>
                <a:gd name="T66" fmla="*/ 367 w 901"/>
                <a:gd name="T67" fmla="*/ 68 h 75"/>
                <a:gd name="T68" fmla="*/ 352 w 901"/>
                <a:gd name="T69" fmla="*/ 48 h 75"/>
                <a:gd name="T70" fmla="*/ 337 w 901"/>
                <a:gd name="T71" fmla="*/ 19 h 75"/>
                <a:gd name="T72" fmla="*/ 323 w 901"/>
                <a:gd name="T73" fmla="*/ 4 h 75"/>
                <a:gd name="T74" fmla="*/ 322 w 901"/>
                <a:gd name="T75" fmla="*/ 3 h 75"/>
                <a:gd name="T76" fmla="*/ 313 w 901"/>
                <a:gd name="T77" fmla="*/ 0 h 75"/>
                <a:gd name="T78" fmla="*/ 300 w 901"/>
                <a:gd name="T79" fmla="*/ 5 h 75"/>
                <a:gd name="T80" fmla="*/ 285 w 901"/>
                <a:gd name="T81" fmla="*/ 25 h 75"/>
                <a:gd name="T82" fmla="*/ 264 w 901"/>
                <a:gd name="T83" fmla="*/ 61 h 75"/>
                <a:gd name="T84" fmla="*/ 245 w 901"/>
                <a:gd name="T85" fmla="*/ 74 h 75"/>
                <a:gd name="T86" fmla="*/ 228 w 901"/>
                <a:gd name="T87" fmla="*/ 66 h 75"/>
                <a:gd name="T88" fmla="*/ 210 w 901"/>
                <a:gd name="T89" fmla="*/ 41 h 75"/>
                <a:gd name="T90" fmla="*/ 196 w 901"/>
                <a:gd name="T91" fmla="*/ 12 h 75"/>
                <a:gd name="T92" fmla="*/ 179 w 901"/>
                <a:gd name="T93" fmla="*/ 2 h 75"/>
                <a:gd name="T94" fmla="*/ 165 w 901"/>
                <a:gd name="T95" fmla="*/ 4 h 75"/>
                <a:gd name="T96" fmla="*/ 152 w 901"/>
                <a:gd name="T97" fmla="*/ 13 h 75"/>
                <a:gd name="T98" fmla="*/ 139 w 901"/>
                <a:gd name="T99" fmla="*/ 38 h 75"/>
                <a:gd name="T100" fmla="*/ 121 w 901"/>
                <a:gd name="T101" fmla="*/ 66 h 75"/>
                <a:gd name="T102" fmla="*/ 111 w 901"/>
                <a:gd name="T103" fmla="*/ 74 h 75"/>
                <a:gd name="T104" fmla="*/ 92 w 901"/>
                <a:gd name="T105" fmla="*/ 71 h 75"/>
                <a:gd name="T106" fmla="*/ 76 w 901"/>
                <a:gd name="T107" fmla="*/ 49 h 75"/>
                <a:gd name="T108" fmla="*/ 67 w 901"/>
                <a:gd name="T109" fmla="*/ 27 h 75"/>
                <a:gd name="T110" fmla="*/ 53 w 901"/>
                <a:gd name="T111" fmla="*/ 8 h 75"/>
                <a:gd name="T112" fmla="*/ 26 w 901"/>
                <a:gd name="T113" fmla="*/ 2 h 75"/>
                <a:gd name="T114" fmla="*/ 13 w 901"/>
                <a:gd name="T115" fmla="*/ 14 h 75"/>
                <a:gd name="T116" fmla="*/ 0 w 901"/>
                <a:gd name="T117" fmla="*/ 3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1"/>
                <a:gd name="T178" fmla="*/ 0 h 75"/>
                <a:gd name="T179" fmla="*/ 901 w 901"/>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1" h="75">
                  <a:moveTo>
                    <a:pt x="901" y="39"/>
                  </a:moveTo>
                  <a:lnTo>
                    <a:pt x="897" y="29"/>
                  </a:lnTo>
                  <a:lnTo>
                    <a:pt x="890" y="16"/>
                  </a:lnTo>
                  <a:lnTo>
                    <a:pt x="886" y="10"/>
                  </a:lnTo>
                  <a:lnTo>
                    <a:pt x="880" y="5"/>
                  </a:lnTo>
                  <a:lnTo>
                    <a:pt x="873" y="1"/>
                  </a:lnTo>
                  <a:lnTo>
                    <a:pt x="866" y="1"/>
                  </a:lnTo>
                  <a:lnTo>
                    <a:pt x="860" y="2"/>
                  </a:lnTo>
                  <a:lnTo>
                    <a:pt x="853" y="6"/>
                  </a:lnTo>
                  <a:lnTo>
                    <a:pt x="847" y="12"/>
                  </a:lnTo>
                  <a:lnTo>
                    <a:pt x="842" y="19"/>
                  </a:lnTo>
                  <a:lnTo>
                    <a:pt x="836" y="30"/>
                  </a:lnTo>
                  <a:lnTo>
                    <a:pt x="831" y="42"/>
                  </a:lnTo>
                  <a:lnTo>
                    <a:pt x="826" y="52"/>
                  </a:lnTo>
                  <a:lnTo>
                    <a:pt x="819" y="62"/>
                  </a:lnTo>
                  <a:lnTo>
                    <a:pt x="813" y="68"/>
                  </a:lnTo>
                  <a:lnTo>
                    <a:pt x="806" y="73"/>
                  </a:lnTo>
                  <a:lnTo>
                    <a:pt x="798" y="74"/>
                  </a:lnTo>
                  <a:lnTo>
                    <a:pt x="792" y="74"/>
                  </a:lnTo>
                  <a:lnTo>
                    <a:pt x="788" y="73"/>
                  </a:lnTo>
                  <a:lnTo>
                    <a:pt x="779" y="66"/>
                  </a:lnTo>
                  <a:lnTo>
                    <a:pt x="780" y="67"/>
                  </a:lnTo>
                  <a:lnTo>
                    <a:pt x="773" y="59"/>
                  </a:lnTo>
                  <a:lnTo>
                    <a:pt x="767" y="47"/>
                  </a:lnTo>
                  <a:lnTo>
                    <a:pt x="760" y="37"/>
                  </a:lnTo>
                  <a:lnTo>
                    <a:pt x="754" y="25"/>
                  </a:lnTo>
                  <a:lnTo>
                    <a:pt x="749" y="18"/>
                  </a:lnTo>
                  <a:lnTo>
                    <a:pt x="742" y="10"/>
                  </a:lnTo>
                  <a:lnTo>
                    <a:pt x="734" y="5"/>
                  </a:lnTo>
                  <a:lnTo>
                    <a:pt x="725" y="2"/>
                  </a:lnTo>
                  <a:lnTo>
                    <a:pt x="719" y="5"/>
                  </a:lnTo>
                  <a:lnTo>
                    <a:pt x="716" y="6"/>
                  </a:lnTo>
                  <a:lnTo>
                    <a:pt x="712" y="11"/>
                  </a:lnTo>
                  <a:lnTo>
                    <a:pt x="708" y="14"/>
                  </a:lnTo>
                  <a:lnTo>
                    <a:pt x="702" y="23"/>
                  </a:lnTo>
                  <a:lnTo>
                    <a:pt x="696" y="36"/>
                  </a:lnTo>
                  <a:lnTo>
                    <a:pt x="691" y="43"/>
                  </a:lnTo>
                  <a:lnTo>
                    <a:pt x="688" y="52"/>
                  </a:lnTo>
                  <a:lnTo>
                    <a:pt x="681" y="62"/>
                  </a:lnTo>
                  <a:lnTo>
                    <a:pt x="673" y="69"/>
                  </a:lnTo>
                  <a:lnTo>
                    <a:pt x="667" y="73"/>
                  </a:lnTo>
                  <a:lnTo>
                    <a:pt x="662" y="74"/>
                  </a:lnTo>
                  <a:lnTo>
                    <a:pt x="654" y="74"/>
                  </a:lnTo>
                  <a:lnTo>
                    <a:pt x="649" y="72"/>
                  </a:lnTo>
                  <a:lnTo>
                    <a:pt x="643" y="68"/>
                  </a:lnTo>
                  <a:lnTo>
                    <a:pt x="638" y="61"/>
                  </a:lnTo>
                  <a:lnTo>
                    <a:pt x="633" y="51"/>
                  </a:lnTo>
                  <a:lnTo>
                    <a:pt x="626" y="37"/>
                  </a:lnTo>
                  <a:lnTo>
                    <a:pt x="621" y="26"/>
                  </a:lnTo>
                  <a:lnTo>
                    <a:pt x="617" y="21"/>
                  </a:lnTo>
                  <a:lnTo>
                    <a:pt x="614" y="16"/>
                  </a:lnTo>
                  <a:lnTo>
                    <a:pt x="608" y="12"/>
                  </a:lnTo>
                  <a:lnTo>
                    <a:pt x="606" y="9"/>
                  </a:lnTo>
                  <a:lnTo>
                    <a:pt x="601" y="6"/>
                  </a:lnTo>
                  <a:lnTo>
                    <a:pt x="595" y="2"/>
                  </a:lnTo>
                  <a:lnTo>
                    <a:pt x="589" y="1"/>
                  </a:lnTo>
                  <a:lnTo>
                    <a:pt x="584" y="2"/>
                  </a:lnTo>
                  <a:lnTo>
                    <a:pt x="577" y="5"/>
                  </a:lnTo>
                  <a:lnTo>
                    <a:pt x="570" y="11"/>
                  </a:lnTo>
                  <a:lnTo>
                    <a:pt x="564" y="22"/>
                  </a:lnTo>
                  <a:lnTo>
                    <a:pt x="554" y="39"/>
                  </a:lnTo>
                  <a:lnTo>
                    <a:pt x="548" y="51"/>
                  </a:lnTo>
                  <a:lnTo>
                    <a:pt x="543" y="59"/>
                  </a:lnTo>
                  <a:lnTo>
                    <a:pt x="539" y="64"/>
                  </a:lnTo>
                  <a:lnTo>
                    <a:pt x="531" y="72"/>
                  </a:lnTo>
                  <a:lnTo>
                    <a:pt x="526" y="74"/>
                  </a:lnTo>
                  <a:lnTo>
                    <a:pt x="521" y="75"/>
                  </a:lnTo>
                  <a:lnTo>
                    <a:pt x="514" y="74"/>
                  </a:lnTo>
                  <a:lnTo>
                    <a:pt x="507" y="70"/>
                  </a:lnTo>
                  <a:lnTo>
                    <a:pt x="503" y="65"/>
                  </a:lnTo>
                  <a:lnTo>
                    <a:pt x="498" y="59"/>
                  </a:lnTo>
                  <a:lnTo>
                    <a:pt x="494" y="51"/>
                  </a:lnTo>
                  <a:lnTo>
                    <a:pt x="490" y="43"/>
                  </a:lnTo>
                  <a:lnTo>
                    <a:pt x="486" y="34"/>
                  </a:lnTo>
                  <a:lnTo>
                    <a:pt x="480" y="23"/>
                  </a:lnTo>
                  <a:lnTo>
                    <a:pt x="473" y="12"/>
                  </a:lnTo>
                  <a:lnTo>
                    <a:pt x="466" y="7"/>
                  </a:lnTo>
                  <a:lnTo>
                    <a:pt x="460" y="4"/>
                  </a:lnTo>
                  <a:lnTo>
                    <a:pt x="456" y="2"/>
                  </a:lnTo>
                  <a:lnTo>
                    <a:pt x="451" y="0"/>
                  </a:lnTo>
                  <a:lnTo>
                    <a:pt x="447" y="0"/>
                  </a:lnTo>
                  <a:lnTo>
                    <a:pt x="440" y="3"/>
                  </a:lnTo>
                  <a:lnTo>
                    <a:pt x="435" y="7"/>
                  </a:lnTo>
                  <a:lnTo>
                    <a:pt x="431" y="11"/>
                  </a:lnTo>
                  <a:lnTo>
                    <a:pt x="428" y="16"/>
                  </a:lnTo>
                  <a:lnTo>
                    <a:pt x="420" y="30"/>
                  </a:lnTo>
                  <a:lnTo>
                    <a:pt x="415" y="43"/>
                  </a:lnTo>
                  <a:lnTo>
                    <a:pt x="411" y="50"/>
                  </a:lnTo>
                  <a:lnTo>
                    <a:pt x="407" y="57"/>
                  </a:lnTo>
                  <a:lnTo>
                    <a:pt x="401" y="65"/>
                  </a:lnTo>
                  <a:lnTo>
                    <a:pt x="396" y="69"/>
                  </a:lnTo>
                  <a:lnTo>
                    <a:pt x="394" y="70"/>
                  </a:lnTo>
                  <a:lnTo>
                    <a:pt x="391" y="72"/>
                  </a:lnTo>
                  <a:lnTo>
                    <a:pt x="387" y="73"/>
                  </a:lnTo>
                  <a:lnTo>
                    <a:pt x="385" y="74"/>
                  </a:lnTo>
                  <a:lnTo>
                    <a:pt x="380" y="74"/>
                  </a:lnTo>
                  <a:lnTo>
                    <a:pt x="377" y="73"/>
                  </a:lnTo>
                  <a:lnTo>
                    <a:pt x="373" y="71"/>
                  </a:lnTo>
                  <a:lnTo>
                    <a:pt x="368" y="69"/>
                  </a:lnTo>
                  <a:lnTo>
                    <a:pt x="367" y="68"/>
                  </a:lnTo>
                  <a:lnTo>
                    <a:pt x="362" y="64"/>
                  </a:lnTo>
                  <a:lnTo>
                    <a:pt x="358" y="58"/>
                  </a:lnTo>
                  <a:lnTo>
                    <a:pt x="352" y="48"/>
                  </a:lnTo>
                  <a:lnTo>
                    <a:pt x="347" y="35"/>
                  </a:lnTo>
                  <a:lnTo>
                    <a:pt x="342" y="25"/>
                  </a:lnTo>
                  <a:lnTo>
                    <a:pt x="337" y="19"/>
                  </a:lnTo>
                  <a:lnTo>
                    <a:pt x="333" y="12"/>
                  </a:lnTo>
                  <a:lnTo>
                    <a:pt x="326" y="6"/>
                  </a:lnTo>
                  <a:lnTo>
                    <a:pt x="323" y="4"/>
                  </a:lnTo>
                  <a:lnTo>
                    <a:pt x="320" y="2"/>
                  </a:lnTo>
                  <a:lnTo>
                    <a:pt x="319" y="2"/>
                  </a:lnTo>
                  <a:lnTo>
                    <a:pt x="322" y="3"/>
                  </a:lnTo>
                  <a:lnTo>
                    <a:pt x="317" y="1"/>
                  </a:lnTo>
                  <a:lnTo>
                    <a:pt x="313" y="0"/>
                  </a:lnTo>
                  <a:lnTo>
                    <a:pt x="308" y="1"/>
                  </a:lnTo>
                  <a:lnTo>
                    <a:pt x="304" y="3"/>
                  </a:lnTo>
                  <a:lnTo>
                    <a:pt x="300" y="5"/>
                  </a:lnTo>
                  <a:lnTo>
                    <a:pt x="296" y="9"/>
                  </a:lnTo>
                  <a:lnTo>
                    <a:pt x="289" y="18"/>
                  </a:lnTo>
                  <a:lnTo>
                    <a:pt x="285" y="25"/>
                  </a:lnTo>
                  <a:lnTo>
                    <a:pt x="278" y="37"/>
                  </a:lnTo>
                  <a:lnTo>
                    <a:pt x="271" y="51"/>
                  </a:lnTo>
                  <a:lnTo>
                    <a:pt x="264" y="61"/>
                  </a:lnTo>
                  <a:lnTo>
                    <a:pt x="256" y="70"/>
                  </a:lnTo>
                  <a:lnTo>
                    <a:pt x="250" y="72"/>
                  </a:lnTo>
                  <a:lnTo>
                    <a:pt x="245" y="74"/>
                  </a:lnTo>
                  <a:lnTo>
                    <a:pt x="236" y="72"/>
                  </a:lnTo>
                  <a:lnTo>
                    <a:pt x="230" y="68"/>
                  </a:lnTo>
                  <a:lnTo>
                    <a:pt x="228" y="66"/>
                  </a:lnTo>
                  <a:lnTo>
                    <a:pt x="222" y="58"/>
                  </a:lnTo>
                  <a:lnTo>
                    <a:pt x="215" y="49"/>
                  </a:lnTo>
                  <a:lnTo>
                    <a:pt x="210" y="41"/>
                  </a:lnTo>
                  <a:lnTo>
                    <a:pt x="206" y="31"/>
                  </a:lnTo>
                  <a:lnTo>
                    <a:pt x="201" y="22"/>
                  </a:lnTo>
                  <a:lnTo>
                    <a:pt x="196" y="12"/>
                  </a:lnTo>
                  <a:lnTo>
                    <a:pt x="188" y="6"/>
                  </a:lnTo>
                  <a:lnTo>
                    <a:pt x="183" y="4"/>
                  </a:lnTo>
                  <a:lnTo>
                    <a:pt x="179" y="2"/>
                  </a:lnTo>
                  <a:lnTo>
                    <a:pt x="175" y="1"/>
                  </a:lnTo>
                  <a:lnTo>
                    <a:pt x="170" y="2"/>
                  </a:lnTo>
                  <a:lnTo>
                    <a:pt x="165" y="4"/>
                  </a:lnTo>
                  <a:lnTo>
                    <a:pt x="159" y="6"/>
                  </a:lnTo>
                  <a:lnTo>
                    <a:pt x="155" y="11"/>
                  </a:lnTo>
                  <a:lnTo>
                    <a:pt x="152" y="13"/>
                  </a:lnTo>
                  <a:lnTo>
                    <a:pt x="148" y="20"/>
                  </a:lnTo>
                  <a:lnTo>
                    <a:pt x="144" y="27"/>
                  </a:lnTo>
                  <a:lnTo>
                    <a:pt x="139" y="38"/>
                  </a:lnTo>
                  <a:lnTo>
                    <a:pt x="133" y="48"/>
                  </a:lnTo>
                  <a:lnTo>
                    <a:pt x="127" y="57"/>
                  </a:lnTo>
                  <a:lnTo>
                    <a:pt x="121" y="66"/>
                  </a:lnTo>
                  <a:lnTo>
                    <a:pt x="115" y="70"/>
                  </a:lnTo>
                  <a:lnTo>
                    <a:pt x="111" y="74"/>
                  </a:lnTo>
                  <a:lnTo>
                    <a:pt x="104" y="75"/>
                  </a:lnTo>
                  <a:lnTo>
                    <a:pt x="98" y="74"/>
                  </a:lnTo>
                  <a:lnTo>
                    <a:pt x="92" y="71"/>
                  </a:lnTo>
                  <a:lnTo>
                    <a:pt x="88" y="68"/>
                  </a:lnTo>
                  <a:lnTo>
                    <a:pt x="82" y="59"/>
                  </a:lnTo>
                  <a:lnTo>
                    <a:pt x="76" y="49"/>
                  </a:lnTo>
                  <a:lnTo>
                    <a:pt x="72" y="41"/>
                  </a:lnTo>
                  <a:lnTo>
                    <a:pt x="70" y="33"/>
                  </a:lnTo>
                  <a:lnTo>
                    <a:pt x="67" y="27"/>
                  </a:lnTo>
                  <a:lnTo>
                    <a:pt x="63" y="19"/>
                  </a:lnTo>
                  <a:lnTo>
                    <a:pt x="57" y="12"/>
                  </a:lnTo>
                  <a:lnTo>
                    <a:pt x="53" y="8"/>
                  </a:lnTo>
                  <a:lnTo>
                    <a:pt x="43" y="3"/>
                  </a:lnTo>
                  <a:lnTo>
                    <a:pt x="32" y="0"/>
                  </a:lnTo>
                  <a:lnTo>
                    <a:pt x="26" y="2"/>
                  </a:lnTo>
                  <a:lnTo>
                    <a:pt x="22" y="4"/>
                  </a:lnTo>
                  <a:lnTo>
                    <a:pt x="18" y="8"/>
                  </a:lnTo>
                  <a:lnTo>
                    <a:pt x="13" y="14"/>
                  </a:lnTo>
                  <a:lnTo>
                    <a:pt x="7" y="25"/>
                  </a:lnTo>
                  <a:lnTo>
                    <a:pt x="3" y="32"/>
                  </a:lnTo>
                  <a:lnTo>
                    <a:pt x="0" y="37"/>
                  </a:lnTo>
                </a:path>
              </a:pathLst>
            </a:custGeom>
            <a:noFill/>
            <a:ln w="6350">
              <a:solidFill>
                <a:srgbClr val="00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672802" name="Picture 48" descr="Mesh_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688" y="2260600"/>
            <a:ext cx="331787"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03" name="Picture 49" descr="Mesh_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8438" y="2039938"/>
            <a:ext cx="331787"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04" name="Picture 50" descr="Mesh_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8" y="2032000"/>
            <a:ext cx="331787"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05" name="Picture 51" descr="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1225" y="2820988"/>
            <a:ext cx="249238"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06" name="Picture 52" descr="lapt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7388" y="2519363"/>
            <a:ext cx="2492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07" name="Picture 53" descr="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38" y="2605088"/>
            <a:ext cx="24923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08" name="Picture 54" descr="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100" y="2820988"/>
            <a:ext cx="2476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1" name="Rectangle 55"/>
          <p:cNvSpPr>
            <a:spLocks noGrp="1" noChangeArrowheads="1"/>
          </p:cNvSpPr>
          <p:nvPr>
            <p:ph type="title"/>
          </p:nvPr>
        </p:nvSpPr>
        <p:spPr>
          <a:xfrm>
            <a:off x="363538" y="404813"/>
            <a:ext cx="8583612" cy="635000"/>
          </a:xfrm>
        </p:spPr>
        <p:txBody>
          <a:bodyPr/>
          <a:lstStyle/>
          <a:p>
            <a:pPr eaLnBrk="1" fontAlgn="auto" hangingPunct="1">
              <a:spcAft>
                <a:spcPts val="0"/>
              </a:spcAft>
              <a:defRPr/>
            </a:pPr>
            <a:r>
              <a:rPr dirty="0" err="1" smtClean="0">
                <a:solidFill>
                  <a:schemeClr val="tx1"/>
                </a:solidFill>
              </a:rPr>
              <a:t>FlexConnect</a:t>
            </a:r>
            <a:r>
              <a:rPr dirty="0" smtClean="0">
                <a:solidFill>
                  <a:schemeClr val="tx1"/>
                </a:solidFill>
              </a:rPr>
              <a:t> (H-REAP)</a:t>
            </a:r>
            <a:br>
              <a:rPr dirty="0" smtClean="0">
                <a:solidFill>
                  <a:schemeClr val="tx1"/>
                </a:solidFill>
              </a:rPr>
            </a:br>
            <a:r>
              <a:rPr lang="en-US" sz="2000" dirty="0" smtClean="0">
                <a:solidFill>
                  <a:schemeClr val="tx1"/>
                </a:solidFill>
              </a:rPr>
              <a:t>Only Control Traffic Flows To Controller – Data Traffic Dropped Locally</a:t>
            </a:r>
            <a:endParaRPr sz="2000" dirty="0" smtClean="0">
              <a:solidFill>
                <a:schemeClr val="tx1"/>
              </a:solidFill>
            </a:endParaRPr>
          </a:p>
        </p:txBody>
      </p:sp>
      <p:sp>
        <p:nvSpPr>
          <p:cNvPr id="672810" name="Line 56"/>
          <p:cNvSpPr>
            <a:spLocks noChangeShapeType="1"/>
          </p:cNvSpPr>
          <p:nvPr/>
        </p:nvSpPr>
        <p:spPr bwMode="auto">
          <a:xfrm flipH="1" flipV="1">
            <a:off x="7065963" y="4983163"/>
            <a:ext cx="0" cy="533400"/>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811" name="Line 57"/>
          <p:cNvSpPr>
            <a:spLocks noChangeShapeType="1"/>
          </p:cNvSpPr>
          <p:nvPr/>
        </p:nvSpPr>
        <p:spPr bwMode="auto">
          <a:xfrm>
            <a:off x="5854700" y="1828800"/>
            <a:ext cx="0" cy="167640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812" name="Rectangle 58"/>
          <p:cNvSpPr>
            <a:spLocks noChangeArrowheads="1"/>
          </p:cNvSpPr>
          <p:nvPr/>
        </p:nvSpPr>
        <p:spPr bwMode="auto">
          <a:xfrm>
            <a:off x="3949700" y="242570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814388" eaLnBrk="0" hangingPunct="0">
              <a:lnSpc>
                <a:spcPct val="90000"/>
              </a:lnSpc>
            </a:pPr>
            <a:r>
              <a:rPr lang="en-US" altLang="ja-JP" sz="1400" b="0">
                <a:solidFill>
                  <a:srgbClr val="0096D6"/>
                </a:solidFill>
                <a:ea typeface="Batang" pitchFamily="18" charset="-127"/>
              </a:rPr>
              <a:t>Central Office</a:t>
            </a:r>
            <a:endParaRPr lang="en-US" sz="1400" b="0">
              <a:solidFill>
                <a:srgbClr val="0096D6"/>
              </a:solidFill>
            </a:endParaRPr>
          </a:p>
        </p:txBody>
      </p:sp>
      <p:sp>
        <p:nvSpPr>
          <p:cNvPr id="672813" name="Rectangle 59"/>
          <p:cNvSpPr>
            <a:spLocks noChangeArrowheads="1"/>
          </p:cNvSpPr>
          <p:nvPr/>
        </p:nvSpPr>
        <p:spPr bwMode="auto">
          <a:xfrm>
            <a:off x="6630988" y="6391275"/>
            <a:ext cx="13271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814388" eaLnBrk="0" hangingPunct="0">
              <a:lnSpc>
                <a:spcPct val="90000"/>
              </a:lnSpc>
            </a:pPr>
            <a:r>
              <a:rPr lang="en-US" altLang="ja-JP" sz="1400" b="0" dirty="0">
                <a:solidFill>
                  <a:srgbClr val="000000"/>
                </a:solidFill>
                <a:ea typeface="Batang" pitchFamily="18" charset="-127"/>
              </a:rPr>
              <a:t>Regional Office</a:t>
            </a:r>
          </a:p>
        </p:txBody>
      </p:sp>
      <p:sp>
        <p:nvSpPr>
          <p:cNvPr id="672814" name="Rectangle 60"/>
          <p:cNvSpPr>
            <a:spLocks noChangeArrowheads="1"/>
          </p:cNvSpPr>
          <p:nvPr/>
        </p:nvSpPr>
        <p:spPr bwMode="auto">
          <a:xfrm>
            <a:off x="1143000" y="6324600"/>
            <a:ext cx="121443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814388" eaLnBrk="0" hangingPunct="0">
              <a:lnSpc>
                <a:spcPct val="90000"/>
              </a:lnSpc>
            </a:pPr>
            <a:r>
              <a:rPr lang="en-US" altLang="ja-JP" sz="1400" b="0" dirty="0">
                <a:solidFill>
                  <a:srgbClr val="000000"/>
                </a:solidFill>
                <a:ea typeface="Batang" pitchFamily="18" charset="-127"/>
              </a:rPr>
              <a:t>Branch Office</a:t>
            </a:r>
          </a:p>
        </p:txBody>
      </p:sp>
      <p:pic>
        <p:nvPicPr>
          <p:cNvPr id="672815" name="Picture 61" descr="Mesh_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7388" y="1828800"/>
            <a:ext cx="331787"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816" name="Rectangle 62"/>
          <p:cNvSpPr>
            <a:spLocks noChangeArrowheads="1"/>
          </p:cNvSpPr>
          <p:nvPr/>
        </p:nvSpPr>
        <p:spPr bwMode="auto">
          <a:xfrm>
            <a:off x="3568700" y="6172200"/>
            <a:ext cx="121443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814388" eaLnBrk="0" hangingPunct="0">
              <a:lnSpc>
                <a:spcPct val="90000"/>
              </a:lnSpc>
            </a:pPr>
            <a:r>
              <a:rPr lang="en-US" altLang="ja-JP" sz="1400" b="0">
                <a:solidFill>
                  <a:srgbClr val="0096D6"/>
                </a:solidFill>
                <a:ea typeface="Batang" pitchFamily="18" charset="-127"/>
              </a:rPr>
              <a:t>Remote Office</a:t>
            </a:r>
            <a:endParaRPr lang="en-US" sz="1400" b="0">
              <a:solidFill>
                <a:srgbClr val="0096D6"/>
              </a:solidFill>
            </a:endParaRPr>
          </a:p>
        </p:txBody>
      </p:sp>
      <p:sp>
        <p:nvSpPr>
          <p:cNvPr id="672817" name="Rectangle 63"/>
          <p:cNvSpPr>
            <a:spLocks noChangeArrowheads="1"/>
          </p:cNvSpPr>
          <p:nvPr/>
        </p:nvSpPr>
        <p:spPr bwMode="auto">
          <a:xfrm>
            <a:off x="3913188" y="1198563"/>
            <a:ext cx="1371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3548" tIns="51774" rIns="103548" bIns="51774">
            <a:spAutoFit/>
          </a:bodyPr>
          <a:lstStyle/>
          <a:p>
            <a:pPr algn="ctr" defTabSz="1028700" eaLnBrk="0" hangingPunct="0">
              <a:spcBef>
                <a:spcPct val="50000"/>
              </a:spcBef>
            </a:pPr>
            <a:r>
              <a:rPr lang="en-US" sz="1400" b="0">
                <a:solidFill>
                  <a:srgbClr val="0096D6"/>
                </a:solidFill>
              </a:rPr>
              <a:t>Controller</a:t>
            </a:r>
          </a:p>
        </p:txBody>
      </p:sp>
      <p:sp>
        <p:nvSpPr>
          <p:cNvPr id="672818" name="Rectangle 64"/>
          <p:cNvSpPr>
            <a:spLocks noChangeArrowheads="1"/>
          </p:cNvSpPr>
          <p:nvPr/>
        </p:nvSpPr>
        <p:spPr bwMode="auto">
          <a:xfrm>
            <a:off x="1371600" y="1525588"/>
            <a:ext cx="16129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3548" tIns="51774" rIns="103548" bIns="51774">
            <a:spAutoFit/>
          </a:bodyPr>
          <a:lstStyle/>
          <a:p>
            <a:pPr algn="ctr" defTabSz="1028700" eaLnBrk="0" hangingPunct="0">
              <a:spcBef>
                <a:spcPct val="50000"/>
              </a:spcBef>
            </a:pPr>
            <a:r>
              <a:rPr lang="en-US" sz="1400" b="0">
                <a:solidFill>
                  <a:srgbClr val="0096D6"/>
                </a:solidFill>
              </a:rPr>
              <a:t>Outdoor Mesh</a:t>
            </a:r>
          </a:p>
        </p:txBody>
      </p:sp>
      <p:sp>
        <p:nvSpPr>
          <p:cNvPr id="672819" name="Rectangle 65"/>
          <p:cNvSpPr>
            <a:spLocks noChangeArrowheads="1"/>
          </p:cNvSpPr>
          <p:nvPr/>
        </p:nvSpPr>
        <p:spPr bwMode="auto">
          <a:xfrm>
            <a:off x="6851478" y="4388386"/>
            <a:ext cx="1524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548" tIns="51774" rIns="103548" bIns="51774">
            <a:spAutoFit/>
          </a:bodyPr>
          <a:lstStyle/>
          <a:p>
            <a:pPr algn="ctr" defTabSz="1028700" eaLnBrk="0" hangingPunct="0">
              <a:spcBef>
                <a:spcPct val="50000"/>
              </a:spcBef>
            </a:pPr>
            <a:r>
              <a:rPr lang="en-US" sz="1400" b="0" dirty="0">
                <a:solidFill>
                  <a:srgbClr val="0096D6"/>
                </a:solidFill>
              </a:rPr>
              <a:t>Controller</a:t>
            </a:r>
          </a:p>
        </p:txBody>
      </p:sp>
      <p:pic>
        <p:nvPicPr>
          <p:cNvPr id="672820" name="Picture 66" descr="lap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900" y="2586038"/>
            <a:ext cx="249238"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2821" name="Group 67"/>
          <p:cNvGrpSpPr>
            <a:grpSpLocks/>
          </p:cNvGrpSpPr>
          <p:nvPr/>
        </p:nvGrpSpPr>
        <p:grpSpPr bwMode="auto">
          <a:xfrm>
            <a:off x="368300" y="5513388"/>
            <a:ext cx="914400" cy="630237"/>
            <a:chOff x="144" y="3473"/>
            <a:chExt cx="576" cy="397"/>
          </a:xfrm>
        </p:grpSpPr>
        <p:sp>
          <p:nvSpPr>
            <p:cNvPr id="672872" name="Oval 68"/>
            <p:cNvSpPr>
              <a:spLocks noChangeArrowheads="1"/>
            </p:cNvSpPr>
            <p:nvPr/>
          </p:nvSpPr>
          <p:spPr bwMode="auto">
            <a:xfrm>
              <a:off x="144" y="3648"/>
              <a:ext cx="576" cy="167"/>
            </a:xfrm>
            <a:prstGeom prst="ellipse">
              <a:avLst/>
            </a:pr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873" name="AutoShape 69"/>
            <p:cNvSpPr>
              <a:spLocks noChangeArrowheads="1"/>
            </p:cNvSpPr>
            <p:nvPr/>
          </p:nvSpPr>
          <p:spPr bwMode="auto">
            <a:xfrm flipV="1">
              <a:off x="152" y="3473"/>
              <a:ext cx="568" cy="2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10 w 21600"/>
                <a:gd name="T13" fmla="*/ 5261 h 21600"/>
                <a:gd name="T14" fmla="*/ 16390 w 21600"/>
                <a:gd name="T15" fmla="*/ 16339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EABFC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pic>
          <p:nvPicPr>
            <p:cNvPr id="672874" name="Picture 70" descr="lap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600"/>
              <a:ext cx="28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2822" name="Oval 71"/>
          <p:cNvSpPr>
            <a:spLocks noChangeArrowheads="1"/>
          </p:cNvSpPr>
          <p:nvPr/>
        </p:nvSpPr>
        <p:spPr bwMode="auto">
          <a:xfrm>
            <a:off x="1054100" y="5873750"/>
            <a:ext cx="914400" cy="296863"/>
          </a:xfrm>
          <a:prstGeom prst="ellipse">
            <a:avLst/>
          </a:pr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823" name="AutoShape 72"/>
          <p:cNvSpPr>
            <a:spLocks noChangeArrowheads="1"/>
          </p:cNvSpPr>
          <p:nvPr/>
        </p:nvSpPr>
        <p:spPr bwMode="auto">
          <a:xfrm flipV="1">
            <a:off x="1066800" y="5562600"/>
            <a:ext cx="901700" cy="48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sp>
        <p:nvSpPr>
          <p:cNvPr id="672824" name="Oval 74"/>
          <p:cNvSpPr>
            <a:spLocks noChangeArrowheads="1"/>
          </p:cNvSpPr>
          <p:nvPr/>
        </p:nvSpPr>
        <p:spPr bwMode="auto">
          <a:xfrm>
            <a:off x="1739900" y="5764213"/>
            <a:ext cx="914400" cy="265112"/>
          </a:xfrm>
          <a:prstGeom prst="ellipse">
            <a:avLst/>
          </a:prstGeom>
          <a:solidFill>
            <a:srgbClr val="FF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825" name="AutoShape 75"/>
          <p:cNvSpPr>
            <a:spLocks noChangeArrowheads="1"/>
          </p:cNvSpPr>
          <p:nvPr/>
        </p:nvSpPr>
        <p:spPr bwMode="auto">
          <a:xfrm flipV="1">
            <a:off x="1752600" y="5486400"/>
            <a:ext cx="901700" cy="4302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FFFF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pic>
        <p:nvPicPr>
          <p:cNvPr id="672826" name="Picture 76" descr="lap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0" y="5688013"/>
            <a:ext cx="457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827" name="Line 77"/>
          <p:cNvSpPr>
            <a:spLocks noChangeShapeType="1"/>
          </p:cNvSpPr>
          <p:nvPr/>
        </p:nvSpPr>
        <p:spPr bwMode="auto">
          <a:xfrm flipH="1">
            <a:off x="6532563" y="4983163"/>
            <a:ext cx="381000" cy="546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sp>
        <p:nvSpPr>
          <p:cNvPr id="672828" name="Line 78"/>
          <p:cNvSpPr>
            <a:spLocks noChangeShapeType="1"/>
          </p:cNvSpPr>
          <p:nvPr/>
        </p:nvSpPr>
        <p:spPr bwMode="auto">
          <a:xfrm>
            <a:off x="7294563" y="5059363"/>
            <a:ext cx="355600" cy="48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grpSp>
        <p:nvGrpSpPr>
          <p:cNvPr id="672829" name="Group 79"/>
          <p:cNvGrpSpPr>
            <a:grpSpLocks/>
          </p:cNvGrpSpPr>
          <p:nvPr/>
        </p:nvGrpSpPr>
        <p:grpSpPr bwMode="auto">
          <a:xfrm>
            <a:off x="5999163" y="5619750"/>
            <a:ext cx="914400" cy="630238"/>
            <a:chOff x="144" y="3473"/>
            <a:chExt cx="576" cy="397"/>
          </a:xfrm>
        </p:grpSpPr>
        <p:sp>
          <p:nvSpPr>
            <p:cNvPr id="672869" name="Oval 80"/>
            <p:cNvSpPr>
              <a:spLocks noChangeArrowheads="1"/>
            </p:cNvSpPr>
            <p:nvPr/>
          </p:nvSpPr>
          <p:spPr bwMode="auto">
            <a:xfrm>
              <a:off x="144" y="3648"/>
              <a:ext cx="576" cy="167"/>
            </a:xfrm>
            <a:prstGeom prst="ellipse">
              <a:avLst/>
            </a:pr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870" name="AutoShape 81"/>
            <p:cNvSpPr>
              <a:spLocks noChangeArrowheads="1"/>
            </p:cNvSpPr>
            <p:nvPr/>
          </p:nvSpPr>
          <p:spPr bwMode="auto">
            <a:xfrm flipV="1">
              <a:off x="152" y="3473"/>
              <a:ext cx="568" cy="2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10 w 21600"/>
                <a:gd name="T13" fmla="*/ 5261 h 21600"/>
                <a:gd name="T14" fmla="*/ 16390 w 21600"/>
                <a:gd name="T15" fmla="*/ 16339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EABFC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pic>
          <p:nvPicPr>
            <p:cNvPr id="672871" name="Picture 82" descr="lap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600"/>
              <a:ext cx="28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2830" name="Oval 83"/>
          <p:cNvSpPr>
            <a:spLocks noChangeArrowheads="1"/>
          </p:cNvSpPr>
          <p:nvPr/>
        </p:nvSpPr>
        <p:spPr bwMode="auto">
          <a:xfrm>
            <a:off x="6684963" y="5980113"/>
            <a:ext cx="914400" cy="296862"/>
          </a:xfrm>
          <a:prstGeom prst="ellipse">
            <a:avLst/>
          </a:pr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831" name="AutoShape 84"/>
          <p:cNvSpPr>
            <a:spLocks noChangeArrowheads="1"/>
          </p:cNvSpPr>
          <p:nvPr/>
        </p:nvSpPr>
        <p:spPr bwMode="auto">
          <a:xfrm flipV="1">
            <a:off x="6697663" y="5668963"/>
            <a:ext cx="901700" cy="48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sp>
        <p:nvSpPr>
          <p:cNvPr id="672832" name="Oval 85"/>
          <p:cNvSpPr>
            <a:spLocks noChangeArrowheads="1"/>
          </p:cNvSpPr>
          <p:nvPr/>
        </p:nvSpPr>
        <p:spPr bwMode="auto">
          <a:xfrm>
            <a:off x="7370763" y="5870575"/>
            <a:ext cx="914400" cy="265113"/>
          </a:xfrm>
          <a:prstGeom prst="ellipse">
            <a:avLst/>
          </a:prstGeom>
          <a:solidFill>
            <a:srgbClr val="FF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833" name="AutoShape 86"/>
          <p:cNvSpPr>
            <a:spLocks noChangeArrowheads="1"/>
          </p:cNvSpPr>
          <p:nvPr/>
        </p:nvSpPr>
        <p:spPr bwMode="auto">
          <a:xfrm flipV="1">
            <a:off x="7383463" y="5592763"/>
            <a:ext cx="901700" cy="4302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FFFF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pic>
        <p:nvPicPr>
          <p:cNvPr id="672834" name="Picture 87" descr="lap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9363" y="5794375"/>
            <a:ext cx="457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35" name="Picture 88" descr="DualMode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3963" y="5440363"/>
            <a:ext cx="381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36" name="Picture 89" descr="DualMode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3563" y="5516563"/>
            <a:ext cx="381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37" name="Picture 90" descr="DualMode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9363" y="5440363"/>
            <a:ext cx="381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38" name="Picture 91" descr="lap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3563" y="5897563"/>
            <a:ext cx="457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839" name="Oval 92"/>
          <p:cNvSpPr>
            <a:spLocks noChangeArrowheads="1"/>
          </p:cNvSpPr>
          <p:nvPr/>
        </p:nvSpPr>
        <p:spPr bwMode="auto">
          <a:xfrm>
            <a:off x="3644900" y="5797550"/>
            <a:ext cx="914400" cy="296863"/>
          </a:xfrm>
          <a:prstGeom prst="ellipse">
            <a:avLst/>
          </a:prstGeom>
          <a:solidFill>
            <a:srgbClr val="00FF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672840" name="AutoShape 93"/>
          <p:cNvSpPr>
            <a:spLocks noChangeArrowheads="1"/>
          </p:cNvSpPr>
          <p:nvPr/>
        </p:nvSpPr>
        <p:spPr bwMode="auto">
          <a:xfrm flipV="1">
            <a:off x="3657600" y="5638800"/>
            <a:ext cx="901700" cy="330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22 w 21600"/>
              <a:gd name="T13" fmla="*/ 5222 h 21600"/>
              <a:gd name="T14" fmla="*/ 16378 w 21600"/>
              <a:gd name="T15" fmla="*/ 16378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CC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pic>
        <p:nvPicPr>
          <p:cNvPr id="672841" name="Picture 94" descr="lap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500" y="5715000"/>
            <a:ext cx="457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842" name="Freeform 95"/>
          <p:cNvSpPr>
            <a:spLocks/>
          </p:cNvSpPr>
          <p:nvPr/>
        </p:nvSpPr>
        <p:spPr bwMode="auto">
          <a:xfrm>
            <a:off x="4102100" y="4403725"/>
            <a:ext cx="322263" cy="704850"/>
          </a:xfrm>
          <a:custGeom>
            <a:avLst/>
            <a:gdLst>
              <a:gd name="T0" fmla="*/ 2147483647 w 203"/>
              <a:gd name="T1" fmla="*/ 2147483647 h 444"/>
              <a:gd name="T2" fmla="*/ 2147483647 w 203"/>
              <a:gd name="T3" fmla="*/ 2147483647 h 444"/>
              <a:gd name="T4" fmla="*/ 2147483647 w 203"/>
              <a:gd name="T5" fmla="*/ 2147483647 h 444"/>
              <a:gd name="T6" fmla="*/ 2147483647 w 203"/>
              <a:gd name="T7" fmla="*/ 0 h 444"/>
              <a:gd name="T8" fmla="*/ 0 60000 65536"/>
              <a:gd name="T9" fmla="*/ 0 60000 65536"/>
              <a:gd name="T10" fmla="*/ 0 60000 65536"/>
              <a:gd name="T11" fmla="*/ 0 60000 65536"/>
              <a:gd name="T12" fmla="*/ 0 w 203"/>
              <a:gd name="T13" fmla="*/ 0 h 444"/>
              <a:gd name="T14" fmla="*/ 203 w 203"/>
              <a:gd name="T15" fmla="*/ 444 h 444"/>
            </a:gdLst>
            <a:ahLst/>
            <a:cxnLst>
              <a:cxn ang="T8">
                <a:pos x="T0" y="T1"/>
              </a:cxn>
              <a:cxn ang="T9">
                <a:pos x="T2" y="T3"/>
              </a:cxn>
              <a:cxn ang="T10">
                <a:pos x="T4" y="T5"/>
              </a:cxn>
              <a:cxn ang="T11">
                <a:pos x="T6" y="T7"/>
              </a:cxn>
            </a:cxnLst>
            <a:rect l="T12" t="T13" r="T14" b="T15"/>
            <a:pathLst>
              <a:path w="203" h="444">
                <a:moveTo>
                  <a:pt x="17" y="444"/>
                </a:moveTo>
                <a:cubicBezTo>
                  <a:pt x="17" y="418"/>
                  <a:pt x="0" y="313"/>
                  <a:pt x="26" y="287"/>
                </a:cubicBezTo>
                <a:cubicBezTo>
                  <a:pt x="52" y="261"/>
                  <a:pt x="145" y="335"/>
                  <a:pt x="174" y="287"/>
                </a:cubicBezTo>
                <a:cubicBezTo>
                  <a:pt x="203" y="239"/>
                  <a:pt x="195" y="60"/>
                  <a:pt x="200" y="0"/>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82124" tIns="41061" rIns="82124" bIns="41061" anchor="ctr"/>
          <a:lstStyle/>
          <a:p>
            <a:endParaRPr lang="en-US"/>
          </a:p>
        </p:txBody>
      </p:sp>
      <p:sp>
        <p:nvSpPr>
          <p:cNvPr id="672843" name="Cloud"/>
          <p:cNvSpPr>
            <a:spLocks noChangeAspect="1" noEditPoints="1" noChangeArrowheads="1"/>
          </p:cNvSpPr>
          <p:nvPr/>
        </p:nvSpPr>
        <p:spPr bwMode="auto">
          <a:xfrm>
            <a:off x="3416300" y="3352800"/>
            <a:ext cx="1752600" cy="10048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0">
              <a:alpha val="56862"/>
            </a:srgbClr>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72844" name="Rectangle 97"/>
          <p:cNvSpPr>
            <a:spLocks noChangeArrowheads="1"/>
          </p:cNvSpPr>
          <p:nvPr/>
        </p:nvSpPr>
        <p:spPr bwMode="auto">
          <a:xfrm>
            <a:off x="4025900" y="3657600"/>
            <a:ext cx="68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814388" eaLnBrk="0" hangingPunct="0">
              <a:lnSpc>
                <a:spcPct val="90000"/>
              </a:lnSpc>
            </a:pPr>
            <a:r>
              <a:rPr lang="en-US" altLang="ja-JP" sz="2000">
                <a:solidFill>
                  <a:srgbClr val="001722"/>
                </a:solidFill>
                <a:ea typeface="Batang" pitchFamily="18" charset="-127"/>
              </a:rPr>
              <a:t>WAN</a:t>
            </a:r>
            <a:endParaRPr lang="en-US" sz="2000">
              <a:solidFill>
                <a:srgbClr val="001722"/>
              </a:solidFill>
            </a:endParaRPr>
          </a:p>
        </p:txBody>
      </p:sp>
      <p:sp>
        <p:nvSpPr>
          <p:cNvPr id="672845" name="Line 98"/>
          <p:cNvSpPr>
            <a:spLocks noChangeShapeType="1"/>
          </p:cNvSpPr>
          <p:nvPr/>
        </p:nvSpPr>
        <p:spPr bwMode="auto">
          <a:xfrm>
            <a:off x="2349500" y="1905000"/>
            <a:ext cx="1676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82124" tIns="41061" rIns="82124" bIns="41061" anchor="ctr"/>
          <a:lstStyle/>
          <a:p>
            <a:endParaRPr lang="en-US"/>
          </a:p>
        </p:txBody>
      </p:sp>
      <p:pic>
        <p:nvPicPr>
          <p:cNvPr id="672846" name="Picture 99" descr="MKF0580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819" t="34158" r="11111" b="36893"/>
          <a:stretch>
            <a:fillRect/>
          </a:stretch>
        </p:blipFill>
        <p:spPr bwMode="auto">
          <a:xfrm>
            <a:off x="6380163" y="4678363"/>
            <a:ext cx="1447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847" name="Text Box 100"/>
          <p:cNvSpPr txBox="1">
            <a:spLocks noChangeArrowheads="1"/>
          </p:cNvSpPr>
          <p:nvPr/>
        </p:nvSpPr>
        <p:spPr bwMode="auto">
          <a:xfrm>
            <a:off x="5959475" y="3810000"/>
            <a:ext cx="31845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387" tIns="25193" rIns="50387" bIns="25193"/>
          <a:lstStyle>
            <a:lvl1pPr defTabSz="814388" eaLnBrk="0" hangingPunct="0">
              <a:defRPr sz="2400" b="1">
                <a:solidFill>
                  <a:schemeClr val="tx1"/>
                </a:solidFill>
                <a:latin typeface="Arial" pitchFamily="34" charset="0"/>
              </a:defRPr>
            </a:lvl1pPr>
            <a:lvl2pPr marL="742950" indent="-285750" defTabSz="814388" eaLnBrk="0" hangingPunct="0">
              <a:defRPr sz="2400" b="1">
                <a:solidFill>
                  <a:schemeClr val="tx1"/>
                </a:solidFill>
                <a:latin typeface="Arial" pitchFamily="34" charset="0"/>
              </a:defRPr>
            </a:lvl2pPr>
            <a:lvl3pPr marL="1143000" indent="-228600" defTabSz="814388" eaLnBrk="0" hangingPunct="0">
              <a:defRPr sz="2400" b="1">
                <a:solidFill>
                  <a:schemeClr val="tx1"/>
                </a:solidFill>
                <a:latin typeface="Arial" pitchFamily="34" charset="0"/>
              </a:defRPr>
            </a:lvl3pPr>
            <a:lvl4pPr marL="1600200" indent="-228600" defTabSz="814388" eaLnBrk="0" hangingPunct="0">
              <a:defRPr sz="2400" b="1">
                <a:solidFill>
                  <a:schemeClr val="tx1"/>
                </a:solidFill>
                <a:latin typeface="Arial" pitchFamily="34" charset="0"/>
              </a:defRPr>
            </a:lvl4pPr>
            <a:lvl5pPr marL="2057400" indent="-228600" defTabSz="814388" eaLnBrk="0" hangingPunct="0">
              <a:defRPr sz="2400" b="1">
                <a:solidFill>
                  <a:schemeClr val="tx1"/>
                </a:solidFill>
                <a:latin typeface="Arial" pitchFamily="34" charset="0"/>
              </a:defRPr>
            </a:lvl5pPr>
            <a:lvl6pPr marL="2514600" indent="-228600" defTabSz="814388" eaLnBrk="0" fontAlgn="base" hangingPunct="0">
              <a:spcBef>
                <a:spcPct val="0"/>
              </a:spcBef>
              <a:spcAft>
                <a:spcPct val="0"/>
              </a:spcAft>
              <a:defRPr sz="2400" b="1">
                <a:solidFill>
                  <a:schemeClr val="tx1"/>
                </a:solidFill>
                <a:latin typeface="Arial" pitchFamily="34" charset="0"/>
              </a:defRPr>
            </a:lvl6pPr>
            <a:lvl7pPr marL="2971800" indent="-228600" defTabSz="814388" eaLnBrk="0" fontAlgn="base" hangingPunct="0">
              <a:spcBef>
                <a:spcPct val="0"/>
              </a:spcBef>
              <a:spcAft>
                <a:spcPct val="0"/>
              </a:spcAft>
              <a:defRPr sz="2400" b="1">
                <a:solidFill>
                  <a:schemeClr val="tx1"/>
                </a:solidFill>
                <a:latin typeface="Arial" pitchFamily="34" charset="0"/>
              </a:defRPr>
            </a:lvl7pPr>
            <a:lvl8pPr marL="3429000" indent="-228600" defTabSz="814388" eaLnBrk="0" fontAlgn="base" hangingPunct="0">
              <a:spcBef>
                <a:spcPct val="0"/>
              </a:spcBef>
              <a:spcAft>
                <a:spcPct val="0"/>
              </a:spcAft>
              <a:defRPr sz="2400" b="1">
                <a:solidFill>
                  <a:schemeClr val="tx1"/>
                </a:solidFill>
                <a:latin typeface="Arial" pitchFamily="34" charset="0"/>
              </a:defRPr>
            </a:lvl8pPr>
            <a:lvl9pPr marL="3886200" indent="-228600" defTabSz="814388" eaLnBrk="0" fontAlgn="base" hangingPunct="0">
              <a:spcBef>
                <a:spcPct val="0"/>
              </a:spcBef>
              <a:spcAft>
                <a:spcPct val="0"/>
              </a:spcAft>
              <a:defRPr sz="2400" b="1">
                <a:solidFill>
                  <a:schemeClr val="tx1"/>
                </a:solidFill>
                <a:latin typeface="Arial" pitchFamily="34" charset="0"/>
              </a:defRPr>
            </a:lvl9pPr>
          </a:lstStyle>
          <a:p>
            <a:pPr>
              <a:lnSpc>
                <a:spcPct val="90000"/>
              </a:lnSpc>
            </a:pPr>
            <a:r>
              <a:rPr lang="en-US" altLang="ja-JP" sz="1400" b="0">
                <a:solidFill>
                  <a:srgbClr val="0096D6"/>
                </a:solidFill>
                <a:ea typeface="Batang" pitchFamily="18" charset="-127"/>
              </a:rPr>
              <a:t>Mobility Services Engine (MSE)</a:t>
            </a:r>
            <a:endParaRPr lang="en-US" sz="1400" b="0">
              <a:solidFill>
                <a:srgbClr val="0096D6"/>
              </a:solidFill>
            </a:endParaRPr>
          </a:p>
        </p:txBody>
      </p:sp>
      <p:pic>
        <p:nvPicPr>
          <p:cNvPr id="672848" name="Picture 1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1900" y="3276600"/>
            <a:ext cx="1300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72849" name="Text Box 102"/>
          <p:cNvSpPr txBox="1">
            <a:spLocks noChangeArrowheads="1"/>
          </p:cNvSpPr>
          <p:nvPr/>
        </p:nvSpPr>
        <p:spPr bwMode="auto">
          <a:xfrm>
            <a:off x="5968692" y="2917825"/>
            <a:ext cx="295751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387" tIns="25193" rIns="50387" bIns="25193"/>
          <a:lstStyle>
            <a:lvl1pPr defTabSz="814388" eaLnBrk="0" hangingPunct="0">
              <a:defRPr sz="2400" b="1">
                <a:solidFill>
                  <a:schemeClr val="tx1"/>
                </a:solidFill>
                <a:latin typeface="Arial" pitchFamily="34" charset="0"/>
              </a:defRPr>
            </a:lvl1pPr>
            <a:lvl2pPr marL="742950" indent="-285750" defTabSz="814388" eaLnBrk="0" hangingPunct="0">
              <a:defRPr sz="2400" b="1">
                <a:solidFill>
                  <a:schemeClr val="tx1"/>
                </a:solidFill>
                <a:latin typeface="Arial" pitchFamily="34" charset="0"/>
              </a:defRPr>
            </a:lvl2pPr>
            <a:lvl3pPr marL="1143000" indent="-228600" defTabSz="814388" eaLnBrk="0" hangingPunct="0">
              <a:defRPr sz="2400" b="1">
                <a:solidFill>
                  <a:schemeClr val="tx1"/>
                </a:solidFill>
                <a:latin typeface="Arial" pitchFamily="34" charset="0"/>
              </a:defRPr>
            </a:lvl3pPr>
            <a:lvl4pPr marL="1600200" indent="-228600" defTabSz="814388" eaLnBrk="0" hangingPunct="0">
              <a:defRPr sz="2400" b="1">
                <a:solidFill>
                  <a:schemeClr val="tx1"/>
                </a:solidFill>
                <a:latin typeface="Arial" pitchFamily="34" charset="0"/>
              </a:defRPr>
            </a:lvl4pPr>
            <a:lvl5pPr marL="2057400" indent="-228600" defTabSz="814388" eaLnBrk="0" hangingPunct="0">
              <a:defRPr sz="2400" b="1">
                <a:solidFill>
                  <a:schemeClr val="tx1"/>
                </a:solidFill>
                <a:latin typeface="Arial" pitchFamily="34" charset="0"/>
              </a:defRPr>
            </a:lvl5pPr>
            <a:lvl6pPr marL="2514600" indent="-228600" defTabSz="814388" eaLnBrk="0" fontAlgn="base" hangingPunct="0">
              <a:spcBef>
                <a:spcPct val="0"/>
              </a:spcBef>
              <a:spcAft>
                <a:spcPct val="0"/>
              </a:spcAft>
              <a:defRPr sz="2400" b="1">
                <a:solidFill>
                  <a:schemeClr val="tx1"/>
                </a:solidFill>
                <a:latin typeface="Arial" pitchFamily="34" charset="0"/>
              </a:defRPr>
            </a:lvl6pPr>
            <a:lvl7pPr marL="2971800" indent="-228600" defTabSz="814388" eaLnBrk="0" fontAlgn="base" hangingPunct="0">
              <a:spcBef>
                <a:spcPct val="0"/>
              </a:spcBef>
              <a:spcAft>
                <a:spcPct val="0"/>
              </a:spcAft>
              <a:defRPr sz="2400" b="1">
                <a:solidFill>
                  <a:schemeClr val="tx1"/>
                </a:solidFill>
                <a:latin typeface="Arial" pitchFamily="34" charset="0"/>
              </a:defRPr>
            </a:lvl7pPr>
            <a:lvl8pPr marL="3429000" indent="-228600" defTabSz="814388" eaLnBrk="0" fontAlgn="base" hangingPunct="0">
              <a:spcBef>
                <a:spcPct val="0"/>
              </a:spcBef>
              <a:spcAft>
                <a:spcPct val="0"/>
              </a:spcAft>
              <a:defRPr sz="2400" b="1">
                <a:solidFill>
                  <a:schemeClr val="tx1"/>
                </a:solidFill>
                <a:latin typeface="Arial" pitchFamily="34" charset="0"/>
              </a:defRPr>
            </a:lvl8pPr>
            <a:lvl9pPr marL="3886200" indent="-228600" defTabSz="814388" eaLnBrk="0" fontAlgn="base" hangingPunct="0">
              <a:spcBef>
                <a:spcPct val="0"/>
              </a:spcBef>
              <a:spcAft>
                <a:spcPct val="0"/>
              </a:spcAft>
              <a:defRPr sz="2400" b="1">
                <a:solidFill>
                  <a:schemeClr val="tx1"/>
                </a:solidFill>
                <a:latin typeface="Arial" pitchFamily="34" charset="0"/>
              </a:defRPr>
            </a:lvl9pPr>
          </a:lstStyle>
          <a:p>
            <a:pPr>
              <a:lnSpc>
                <a:spcPct val="90000"/>
              </a:lnSpc>
            </a:pPr>
            <a:r>
              <a:rPr lang="en-US" altLang="ja-JP" sz="1400" b="0" dirty="0" smtClean="0">
                <a:solidFill>
                  <a:srgbClr val="0096D6"/>
                </a:solidFill>
                <a:ea typeface="Batang" pitchFamily="18" charset="-127"/>
              </a:rPr>
              <a:t>PRIME Infrastructure</a:t>
            </a:r>
            <a:endParaRPr lang="en-US" sz="1400" b="0" dirty="0">
              <a:solidFill>
                <a:srgbClr val="0096D6"/>
              </a:solidFill>
            </a:endParaRPr>
          </a:p>
        </p:txBody>
      </p:sp>
      <p:grpSp>
        <p:nvGrpSpPr>
          <p:cNvPr id="672850" name="Group 103"/>
          <p:cNvGrpSpPr>
            <a:grpSpLocks/>
          </p:cNvGrpSpPr>
          <p:nvPr/>
        </p:nvGrpSpPr>
        <p:grpSpPr bwMode="auto">
          <a:xfrm>
            <a:off x="6540500" y="2057400"/>
            <a:ext cx="1143000" cy="847725"/>
            <a:chOff x="4455" y="1670"/>
            <a:chExt cx="585" cy="521"/>
          </a:xfrm>
        </p:grpSpPr>
        <p:pic>
          <p:nvPicPr>
            <p:cNvPr id="672867" name="Picture 104" descr="d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5" y="1670"/>
              <a:ext cx="585"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68" name="Picture 10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8" y="1702"/>
              <a:ext cx="286"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2851" name="Picture 106" descr="Mesh_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6700" y="2286000"/>
            <a:ext cx="331788"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852" name="Line 107"/>
          <p:cNvSpPr>
            <a:spLocks noChangeShapeType="1"/>
          </p:cNvSpPr>
          <p:nvPr/>
        </p:nvSpPr>
        <p:spPr bwMode="auto">
          <a:xfrm flipV="1">
            <a:off x="1498600" y="4876800"/>
            <a:ext cx="12700" cy="582613"/>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2853" name="Line 108"/>
          <p:cNvSpPr>
            <a:spLocks noChangeShapeType="1"/>
          </p:cNvSpPr>
          <p:nvPr/>
        </p:nvSpPr>
        <p:spPr bwMode="auto">
          <a:xfrm flipH="1">
            <a:off x="901700" y="4876800"/>
            <a:ext cx="533400" cy="546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sp>
        <p:nvSpPr>
          <p:cNvPr id="672854" name="Line 109"/>
          <p:cNvSpPr>
            <a:spLocks noChangeShapeType="1"/>
          </p:cNvSpPr>
          <p:nvPr/>
        </p:nvSpPr>
        <p:spPr bwMode="auto">
          <a:xfrm>
            <a:off x="1663700" y="4876800"/>
            <a:ext cx="355600" cy="55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pic>
        <p:nvPicPr>
          <p:cNvPr id="672855" name="Picture 110" descr="DualMode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100" y="5334000"/>
            <a:ext cx="381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56" name="Picture 111" descr="DualMode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8500" y="5334000"/>
            <a:ext cx="381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857" name="Line 114"/>
          <p:cNvSpPr>
            <a:spLocks noChangeShapeType="1"/>
          </p:cNvSpPr>
          <p:nvPr/>
        </p:nvSpPr>
        <p:spPr bwMode="auto">
          <a:xfrm>
            <a:off x="1511300" y="50292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124" tIns="41061" rIns="82124" bIns="41061"/>
          <a:lstStyle/>
          <a:p>
            <a:endParaRPr lang="en-US"/>
          </a:p>
        </p:txBody>
      </p:sp>
      <p:pic>
        <p:nvPicPr>
          <p:cNvPr id="672858" name="Picture 115" descr="DualMode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2700" y="5410200"/>
            <a:ext cx="381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59" name="Picture 116" descr="DualMode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9700" y="5346700"/>
            <a:ext cx="439738"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860" name="Rectangle 117"/>
          <p:cNvSpPr>
            <a:spLocks noChangeArrowheads="1"/>
          </p:cNvSpPr>
          <p:nvPr/>
        </p:nvSpPr>
        <p:spPr bwMode="auto">
          <a:xfrm>
            <a:off x="3568700" y="5168900"/>
            <a:ext cx="21018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814388" eaLnBrk="0" hangingPunct="0">
              <a:lnSpc>
                <a:spcPct val="90000"/>
              </a:lnSpc>
            </a:pPr>
            <a:r>
              <a:rPr lang="en-US" altLang="ja-JP" sz="1400" b="0">
                <a:solidFill>
                  <a:srgbClr val="0096D6"/>
                </a:solidFill>
                <a:ea typeface="Batang" pitchFamily="18" charset="-127"/>
              </a:rPr>
              <a:t>Flexconnect AP</a:t>
            </a:r>
          </a:p>
        </p:txBody>
      </p:sp>
      <p:sp>
        <p:nvSpPr>
          <p:cNvPr id="672861" name="Rectangle 118"/>
          <p:cNvSpPr>
            <a:spLocks noChangeArrowheads="1"/>
          </p:cNvSpPr>
          <p:nvPr/>
        </p:nvSpPr>
        <p:spPr bwMode="auto">
          <a:xfrm>
            <a:off x="733178" y="4641850"/>
            <a:ext cx="1812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814388" eaLnBrk="0" hangingPunct="0">
              <a:lnSpc>
                <a:spcPct val="90000"/>
              </a:lnSpc>
            </a:pPr>
            <a:r>
              <a:rPr lang="en-US" altLang="ja-JP" sz="1400" b="0" dirty="0" err="1">
                <a:solidFill>
                  <a:srgbClr val="0096D6"/>
                </a:solidFill>
                <a:ea typeface="Batang" pitchFamily="18" charset="-127"/>
              </a:rPr>
              <a:t>Flexconnect</a:t>
            </a:r>
            <a:r>
              <a:rPr lang="en-US" altLang="ja-JP" sz="1400" b="0" dirty="0">
                <a:solidFill>
                  <a:srgbClr val="0096D6"/>
                </a:solidFill>
                <a:ea typeface="Batang" pitchFamily="18" charset="-127"/>
              </a:rPr>
              <a:t> APs</a:t>
            </a:r>
          </a:p>
        </p:txBody>
      </p:sp>
      <p:pic>
        <p:nvPicPr>
          <p:cNvPr id="672862" name="Picture 70" descr="lap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0" y="5821363"/>
            <a:ext cx="457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863" name="Picture 1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0988" y="1174750"/>
            <a:ext cx="1300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72864" name="Text Box 100"/>
          <p:cNvSpPr txBox="1">
            <a:spLocks noChangeArrowheads="1"/>
          </p:cNvSpPr>
          <p:nvPr/>
        </p:nvSpPr>
        <p:spPr bwMode="auto">
          <a:xfrm>
            <a:off x="6223000" y="1698625"/>
            <a:ext cx="31845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387" tIns="25193" rIns="50387" bIns="25193"/>
          <a:lstStyle>
            <a:lvl1pPr defTabSz="814388" eaLnBrk="0" hangingPunct="0">
              <a:defRPr sz="2400" b="1">
                <a:solidFill>
                  <a:schemeClr val="tx1"/>
                </a:solidFill>
                <a:latin typeface="Arial" pitchFamily="34" charset="0"/>
              </a:defRPr>
            </a:lvl1pPr>
            <a:lvl2pPr marL="742950" indent="-285750" defTabSz="814388" eaLnBrk="0" hangingPunct="0">
              <a:defRPr sz="2400" b="1">
                <a:solidFill>
                  <a:schemeClr val="tx1"/>
                </a:solidFill>
                <a:latin typeface="Arial" pitchFamily="34" charset="0"/>
              </a:defRPr>
            </a:lvl2pPr>
            <a:lvl3pPr marL="1143000" indent="-228600" defTabSz="814388" eaLnBrk="0" hangingPunct="0">
              <a:defRPr sz="2400" b="1">
                <a:solidFill>
                  <a:schemeClr val="tx1"/>
                </a:solidFill>
                <a:latin typeface="Arial" pitchFamily="34" charset="0"/>
              </a:defRPr>
            </a:lvl3pPr>
            <a:lvl4pPr marL="1600200" indent="-228600" defTabSz="814388" eaLnBrk="0" hangingPunct="0">
              <a:defRPr sz="2400" b="1">
                <a:solidFill>
                  <a:schemeClr val="tx1"/>
                </a:solidFill>
                <a:latin typeface="Arial" pitchFamily="34" charset="0"/>
              </a:defRPr>
            </a:lvl4pPr>
            <a:lvl5pPr marL="2057400" indent="-228600" defTabSz="814388" eaLnBrk="0" hangingPunct="0">
              <a:defRPr sz="2400" b="1">
                <a:solidFill>
                  <a:schemeClr val="tx1"/>
                </a:solidFill>
                <a:latin typeface="Arial" pitchFamily="34" charset="0"/>
              </a:defRPr>
            </a:lvl5pPr>
            <a:lvl6pPr marL="2514600" indent="-228600" defTabSz="814388" eaLnBrk="0" fontAlgn="base" hangingPunct="0">
              <a:spcBef>
                <a:spcPct val="0"/>
              </a:spcBef>
              <a:spcAft>
                <a:spcPct val="0"/>
              </a:spcAft>
              <a:defRPr sz="2400" b="1">
                <a:solidFill>
                  <a:schemeClr val="tx1"/>
                </a:solidFill>
                <a:latin typeface="Arial" pitchFamily="34" charset="0"/>
              </a:defRPr>
            </a:lvl6pPr>
            <a:lvl7pPr marL="2971800" indent="-228600" defTabSz="814388" eaLnBrk="0" fontAlgn="base" hangingPunct="0">
              <a:spcBef>
                <a:spcPct val="0"/>
              </a:spcBef>
              <a:spcAft>
                <a:spcPct val="0"/>
              </a:spcAft>
              <a:defRPr sz="2400" b="1">
                <a:solidFill>
                  <a:schemeClr val="tx1"/>
                </a:solidFill>
                <a:latin typeface="Arial" pitchFamily="34" charset="0"/>
              </a:defRPr>
            </a:lvl7pPr>
            <a:lvl8pPr marL="3429000" indent="-228600" defTabSz="814388" eaLnBrk="0" fontAlgn="base" hangingPunct="0">
              <a:spcBef>
                <a:spcPct val="0"/>
              </a:spcBef>
              <a:spcAft>
                <a:spcPct val="0"/>
              </a:spcAft>
              <a:defRPr sz="2400" b="1">
                <a:solidFill>
                  <a:schemeClr val="tx1"/>
                </a:solidFill>
                <a:latin typeface="Arial" pitchFamily="34" charset="0"/>
              </a:defRPr>
            </a:lvl8pPr>
            <a:lvl9pPr marL="3886200" indent="-228600" defTabSz="814388" eaLnBrk="0" fontAlgn="base" hangingPunct="0">
              <a:spcBef>
                <a:spcPct val="0"/>
              </a:spcBef>
              <a:spcAft>
                <a:spcPct val="0"/>
              </a:spcAft>
              <a:defRPr sz="2400" b="1">
                <a:solidFill>
                  <a:schemeClr val="tx1"/>
                </a:solidFill>
                <a:latin typeface="Arial" pitchFamily="34" charset="0"/>
              </a:defRPr>
            </a:lvl9pPr>
          </a:lstStyle>
          <a:p>
            <a:pPr>
              <a:lnSpc>
                <a:spcPct val="90000"/>
              </a:lnSpc>
            </a:pPr>
            <a:r>
              <a:rPr lang="en-US" altLang="ja-JP" sz="1400" b="0">
                <a:solidFill>
                  <a:srgbClr val="0096D6"/>
                </a:solidFill>
                <a:ea typeface="Batang" pitchFamily="18" charset="-127"/>
              </a:rPr>
              <a:t>Identity Services Engine (ISE)</a:t>
            </a:r>
            <a:endParaRPr lang="en-US" sz="1400" b="0">
              <a:solidFill>
                <a:srgbClr val="0096D6"/>
              </a:solidFill>
            </a:endParaRPr>
          </a:p>
        </p:txBody>
      </p:sp>
      <p:sp>
        <p:nvSpPr>
          <p:cNvPr id="672865" name="Line 7"/>
          <p:cNvSpPr>
            <a:spLocks noChangeShapeType="1"/>
          </p:cNvSpPr>
          <p:nvPr/>
        </p:nvSpPr>
        <p:spPr bwMode="auto">
          <a:xfrm flipV="1">
            <a:off x="5854700" y="1525588"/>
            <a:ext cx="1058863" cy="627062"/>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 name="Elbow Connector 2"/>
          <p:cNvCxnSpPr/>
          <p:nvPr/>
        </p:nvCxnSpPr>
        <p:spPr>
          <a:xfrm rot="16200000" flipH="1">
            <a:off x="4964907" y="2386806"/>
            <a:ext cx="1244600" cy="534987"/>
          </a:xfrm>
          <a:prstGeom prst="bentConnector3">
            <a:avLst/>
          </a:prstGeom>
        </p:spPr>
        <p:style>
          <a:lnRef idx="2">
            <a:schemeClr val="dk1"/>
          </a:lnRef>
          <a:fillRef idx="0">
            <a:schemeClr val="dk1"/>
          </a:fillRef>
          <a:effectRef idx="1">
            <a:schemeClr val="dk1"/>
          </a:effectRef>
          <a:fontRef idx="minor">
            <a:schemeClr val="tx1"/>
          </a:fontRef>
        </p:style>
      </p:cxnSp>
      <p:pic>
        <p:nvPicPr>
          <p:cNvPr id="130" name="Picture 1" descr="\\.PSF\.Mac\Volumes\BLUEBIFF8GB\IOS-Based_WLAN_Controller_Dark.png"/>
          <p:cNvPicPr>
            <a:picLocks noChangeAspect="1" noChangeArrowheads="1"/>
          </p:cNvPicPr>
          <p:nvPr/>
        </p:nvPicPr>
        <p:blipFill>
          <a:blip r:embed="rId13"/>
          <a:srcRect/>
          <a:stretch>
            <a:fillRect/>
          </a:stretch>
        </p:blipFill>
        <p:spPr bwMode="auto">
          <a:xfrm>
            <a:off x="1320789" y="4845765"/>
            <a:ext cx="520711" cy="325444"/>
          </a:xfrm>
          <a:prstGeom prst="rect">
            <a:avLst/>
          </a:prstGeom>
          <a:noFill/>
          <a:effectLst>
            <a:outerShdw blurRad="63500" dist="63500" dir="2700000" algn="tl" rotWithShape="0">
              <a:prstClr val="black">
                <a:alpha val="76000"/>
              </a:prstClr>
            </a:outerShdw>
          </a:effectLst>
        </p:spPr>
      </p:pic>
      <p:grpSp>
        <p:nvGrpSpPr>
          <p:cNvPr id="14" name="Group 13"/>
          <p:cNvGrpSpPr/>
          <p:nvPr/>
        </p:nvGrpSpPr>
        <p:grpSpPr>
          <a:xfrm>
            <a:off x="1486007" y="4724302"/>
            <a:ext cx="1887364" cy="1308363"/>
            <a:chOff x="1486007" y="4724302"/>
            <a:chExt cx="1887364" cy="1308363"/>
          </a:xfrm>
        </p:grpSpPr>
        <p:sp>
          <p:nvSpPr>
            <p:cNvPr id="11" name="Freeform 10"/>
            <p:cNvSpPr/>
            <p:nvPr/>
          </p:nvSpPr>
          <p:spPr>
            <a:xfrm>
              <a:off x="1486007" y="4724302"/>
              <a:ext cx="1090938" cy="1308363"/>
            </a:xfrm>
            <a:custGeom>
              <a:avLst/>
              <a:gdLst>
                <a:gd name="connsiteX0" fmla="*/ 10284 w 1090938"/>
                <a:gd name="connsiteY0" fmla="*/ 1308363 h 1308363"/>
                <a:gd name="connsiteX1" fmla="*/ 10284 w 1090938"/>
                <a:gd name="connsiteY1" fmla="*/ 726472 h 1308363"/>
                <a:gd name="connsiteX2" fmla="*/ 117162 w 1090938"/>
                <a:gd name="connsiteY2" fmla="*/ 13953 h 1308363"/>
                <a:gd name="connsiteX3" fmla="*/ 1090938 w 1090938"/>
                <a:gd name="connsiteY3" fmla="*/ 322711 h 1308363"/>
              </a:gdLst>
              <a:ahLst/>
              <a:cxnLst>
                <a:cxn ang="0">
                  <a:pos x="connsiteX0" y="connsiteY0"/>
                </a:cxn>
                <a:cxn ang="0">
                  <a:pos x="connsiteX1" y="connsiteY1"/>
                </a:cxn>
                <a:cxn ang="0">
                  <a:pos x="connsiteX2" y="connsiteY2"/>
                </a:cxn>
                <a:cxn ang="0">
                  <a:pos x="connsiteX3" y="connsiteY3"/>
                </a:cxn>
              </a:cxnLst>
              <a:rect l="l" t="t" r="r" b="b"/>
              <a:pathLst>
                <a:path w="1090938" h="1308363">
                  <a:moveTo>
                    <a:pt x="10284" y="1308363"/>
                  </a:moveTo>
                  <a:cubicBezTo>
                    <a:pt x="1377" y="1125285"/>
                    <a:pt x="-7529" y="942207"/>
                    <a:pt x="10284" y="726472"/>
                  </a:cubicBezTo>
                  <a:cubicBezTo>
                    <a:pt x="28097" y="510737"/>
                    <a:pt x="-62947" y="81246"/>
                    <a:pt x="117162" y="13953"/>
                  </a:cubicBezTo>
                  <a:cubicBezTo>
                    <a:pt x="297271" y="-53340"/>
                    <a:pt x="694104" y="134685"/>
                    <a:pt x="1090938" y="322711"/>
                  </a:cubicBezTo>
                </a:path>
              </a:pathLst>
            </a:cu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2353263" y="5059363"/>
              <a:ext cx="1020108" cy="461665"/>
            </a:xfrm>
            <a:prstGeom prst="rect">
              <a:avLst/>
            </a:prstGeom>
            <a:noFill/>
          </p:spPr>
          <p:txBody>
            <a:bodyPr wrap="square" rtlCol="0">
              <a:spAutoFit/>
            </a:bodyPr>
            <a:lstStyle/>
            <a:p>
              <a:r>
                <a:rPr lang="en-US" sz="1200" dirty="0" smtClean="0"/>
                <a:t>To Destination</a:t>
              </a:r>
              <a:endParaRPr lang="en-US" sz="1200" dirty="0"/>
            </a:p>
          </p:txBody>
        </p:sp>
        <p:cxnSp>
          <p:nvCxnSpPr>
            <p:cNvPr id="132" name="Straight Arrow Connector 131"/>
            <p:cNvCxnSpPr>
              <a:stCxn id="11" idx="3"/>
            </p:cNvCxnSpPr>
            <p:nvPr/>
          </p:nvCxnSpPr>
          <p:spPr>
            <a:xfrm>
              <a:off x="2576945" y="5047013"/>
              <a:ext cx="229755" cy="171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205919" y="4074467"/>
            <a:ext cx="1177544" cy="2670830"/>
            <a:chOff x="6205919" y="4074467"/>
            <a:chExt cx="1177544" cy="2670830"/>
          </a:xfrm>
        </p:grpSpPr>
        <p:grpSp>
          <p:nvGrpSpPr>
            <p:cNvPr id="12" name="Group 11"/>
            <p:cNvGrpSpPr/>
            <p:nvPr/>
          </p:nvGrpSpPr>
          <p:grpSpPr>
            <a:xfrm>
              <a:off x="6205919" y="4305300"/>
              <a:ext cx="541008" cy="2439997"/>
              <a:chOff x="6205919" y="4305300"/>
              <a:chExt cx="541008" cy="2439997"/>
            </a:xfrm>
          </p:grpSpPr>
          <p:sp>
            <p:nvSpPr>
              <p:cNvPr id="5" name="Arc 4"/>
              <p:cNvSpPr/>
              <p:nvPr/>
            </p:nvSpPr>
            <p:spPr>
              <a:xfrm flipH="1">
                <a:off x="6359980" y="4995853"/>
                <a:ext cx="381000" cy="1749444"/>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6412675" y="4453247"/>
                <a:ext cx="334252" cy="546265"/>
              </a:xfrm>
              <a:custGeom>
                <a:avLst/>
                <a:gdLst>
                  <a:gd name="connsiteX0" fmla="*/ 106878 w 334252"/>
                  <a:gd name="connsiteY0" fmla="*/ 546265 h 546265"/>
                  <a:gd name="connsiteX1" fmla="*/ 332509 w 334252"/>
                  <a:gd name="connsiteY1" fmla="*/ 332509 h 546265"/>
                  <a:gd name="connsiteX2" fmla="*/ 0 w 334252"/>
                  <a:gd name="connsiteY2" fmla="*/ 0 h 546265"/>
                  <a:gd name="connsiteX3" fmla="*/ 0 w 334252"/>
                  <a:gd name="connsiteY3" fmla="*/ 0 h 546265"/>
                </a:gdLst>
                <a:ahLst/>
                <a:cxnLst>
                  <a:cxn ang="0">
                    <a:pos x="connsiteX0" y="connsiteY0"/>
                  </a:cxn>
                  <a:cxn ang="0">
                    <a:pos x="connsiteX1" y="connsiteY1"/>
                  </a:cxn>
                  <a:cxn ang="0">
                    <a:pos x="connsiteX2" y="connsiteY2"/>
                  </a:cxn>
                  <a:cxn ang="0">
                    <a:pos x="connsiteX3" y="connsiteY3"/>
                  </a:cxn>
                </a:cxnLst>
                <a:rect l="l" t="t" r="r" b="b"/>
                <a:pathLst>
                  <a:path w="334252" h="546265">
                    <a:moveTo>
                      <a:pt x="106878" y="546265"/>
                    </a:moveTo>
                    <a:cubicBezTo>
                      <a:pt x="228600" y="484909"/>
                      <a:pt x="350322" y="423553"/>
                      <a:pt x="332509" y="332509"/>
                    </a:cubicBezTo>
                    <a:cubicBezTo>
                      <a:pt x="314696" y="241465"/>
                      <a:pt x="0" y="0"/>
                      <a:pt x="0" y="0"/>
                    </a:cubicBezTo>
                    <a:lnTo>
                      <a:pt x="0" y="0"/>
                    </a:lnTo>
                  </a:path>
                </a:pathLst>
              </a:cu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Arrow Connector 132"/>
              <p:cNvCxnSpPr>
                <a:stCxn id="7" idx="2"/>
              </p:cNvCxnSpPr>
              <p:nvPr/>
            </p:nvCxnSpPr>
            <p:spPr>
              <a:xfrm flipH="1" flipV="1">
                <a:off x="6205919" y="4305300"/>
                <a:ext cx="206756" cy="1479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35" name="TextBox 134"/>
            <p:cNvSpPr txBox="1"/>
            <p:nvPr/>
          </p:nvSpPr>
          <p:spPr>
            <a:xfrm>
              <a:off x="6363355" y="4074467"/>
              <a:ext cx="1020108" cy="461665"/>
            </a:xfrm>
            <a:prstGeom prst="rect">
              <a:avLst/>
            </a:prstGeom>
            <a:noFill/>
          </p:spPr>
          <p:txBody>
            <a:bodyPr wrap="square" rtlCol="0">
              <a:spAutoFit/>
            </a:bodyPr>
            <a:lstStyle/>
            <a:p>
              <a:r>
                <a:rPr lang="en-US" sz="1200" dirty="0" smtClean="0"/>
                <a:t>To Destination</a:t>
              </a:r>
              <a:endParaRPr lang="en-US" sz="1200" dirty="0"/>
            </a:p>
          </p:txBody>
        </p:sp>
      </p:grpSp>
    </p:spTree>
    <p:extLst>
      <p:ext uri="{BB962C8B-B14F-4D97-AF65-F5344CB8AC3E}">
        <p14:creationId xmlns:p14="http://schemas.microsoft.com/office/powerpoint/2010/main" val="33448077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ctangle 305"/>
          <p:cNvSpPr/>
          <p:nvPr/>
        </p:nvSpPr>
        <p:spPr>
          <a:xfrm rot="10800000">
            <a:off x="0" y="5762625"/>
            <a:ext cx="9144000" cy="77152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dirty="0">
              <a:solidFill>
                <a:srgbClr val="FF0000"/>
              </a:solidFill>
            </a:endParaRPr>
          </a:p>
        </p:txBody>
      </p:sp>
      <p:sp>
        <p:nvSpPr>
          <p:cNvPr id="109" name="Title 16"/>
          <p:cNvSpPr>
            <a:spLocks noGrp="1"/>
          </p:cNvSpPr>
          <p:nvPr>
            <p:ph type="title"/>
          </p:nvPr>
        </p:nvSpPr>
        <p:spPr/>
        <p:txBody>
          <a:bodyPr/>
          <a:lstStyle/>
          <a:p>
            <a:pPr eaLnBrk="1" fontAlgn="auto" hangingPunct="1">
              <a:spcAft>
                <a:spcPts val="0"/>
              </a:spcAft>
              <a:defRPr/>
            </a:pPr>
            <a:r>
              <a:rPr dirty="0" smtClean="0"/>
              <a:t>Converged Access Deployment Mode </a:t>
            </a:r>
            <a:r>
              <a:rPr lang="en-US" dirty="0" smtClean="0"/>
              <a:t>–</a:t>
            </a:r>
            <a:r>
              <a:rPr dirty="0" smtClean="0"/>
              <a:t> </a:t>
            </a:r>
            <a:r>
              <a:rPr sz="2000" dirty="0" smtClean="0">
                <a:solidFill>
                  <a:srgbClr val="546568"/>
                </a:solidFill>
              </a:rPr>
              <a:t/>
            </a:r>
            <a:br>
              <a:rPr sz="2000" dirty="0" smtClean="0">
                <a:solidFill>
                  <a:srgbClr val="546568"/>
                </a:solidFill>
              </a:rPr>
            </a:br>
            <a:endParaRPr sz="2800" dirty="0"/>
          </a:p>
        </p:txBody>
      </p:sp>
      <p:sp>
        <p:nvSpPr>
          <p:cNvPr id="283" name="Rounded Rectangle 282"/>
          <p:cNvSpPr/>
          <p:nvPr/>
        </p:nvSpPr>
        <p:spPr bwMode="auto">
          <a:xfrm>
            <a:off x="4007653" y="6115045"/>
            <a:ext cx="4612571" cy="378946"/>
          </a:xfrm>
          <a:prstGeom prst="roundRect">
            <a:avLst/>
          </a:prstGeom>
          <a:solidFill>
            <a:srgbClr val="0070C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ABDFF0">
                  <a:lumMod val="25000"/>
                </a:srgbClr>
              </a:solidFill>
            </a:endParaRPr>
          </a:p>
        </p:txBody>
      </p:sp>
      <p:sp>
        <p:nvSpPr>
          <p:cNvPr id="284" name="TextBox 64"/>
          <p:cNvSpPr txBox="1">
            <a:spLocks noChangeArrowheads="1"/>
          </p:cNvSpPr>
          <p:nvPr/>
        </p:nvSpPr>
        <p:spPr bwMode="auto">
          <a:xfrm>
            <a:off x="4196565" y="6148848"/>
            <a:ext cx="4190145" cy="311340"/>
          </a:xfrm>
          <a:prstGeom prst="rect">
            <a:avLst/>
          </a:prstGeom>
          <a:noFill/>
          <a:ln>
            <a:noFill/>
          </a:ln>
          <a:effectLst/>
          <a:extLst/>
        </p:spPr>
        <p:txBody>
          <a:bodyPr anchor="ctr">
            <a:spAutoFit/>
          </a:bodyPr>
          <a:lstStyle/>
          <a:p>
            <a:pPr algn="ctr" fontAlgn="auto">
              <a:spcBef>
                <a:spcPts val="0"/>
              </a:spcBef>
              <a:spcAft>
                <a:spcPts val="0"/>
              </a:spcAft>
              <a:defRPr/>
            </a:pPr>
            <a:r>
              <a:rPr lang="en-US" sz="1200" dirty="0">
                <a:solidFill>
                  <a:srgbClr val="FFFFFF"/>
                </a:solidFill>
                <a:effectLst>
                  <a:outerShdw blurRad="38100" dist="25400" dir="5400000" algn="t" rotWithShape="0">
                    <a:prstClr val="black">
                      <a:alpha val="30000"/>
                    </a:prstClr>
                  </a:outerShdw>
                </a:effectLst>
                <a:latin typeface="Arial"/>
              </a:rPr>
              <a:t>LARGE CAMPUS</a:t>
            </a:r>
          </a:p>
        </p:txBody>
      </p:sp>
      <p:pic>
        <p:nvPicPr>
          <p:cNvPr id="339" name="Picture 338" descr="Device_generic_building_3154_default_256.png"/>
          <p:cNvPicPr>
            <a:picLocks noChangeAspect="1"/>
          </p:cNvPicPr>
          <p:nvPr/>
        </p:nvPicPr>
        <p:blipFill rotWithShape="1">
          <a:blip r:embed="rId3" cstate="print">
            <a:duotone>
              <a:schemeClr val="bg2">
                <a:shade val="45000"/>
                <a:satMod val="135000"/>
              </a:schemeClr>
              <a:prstClr val="white"/>
            </a:duotone>
            <a:lum bright="7000" contrast="-3000"/>
          </a:blip>
          <a:srcRect l="30783" r="30260"/>
          <a:stretch/>
        </p:blipFill>
        <p:spPr bwMode="auto">
          <a:xfrm flipH="1">
            <a:off x="3996678" y="1891350"/>
            <a:ext cx="2232581" cy="4676808"/>
          </a:xfrm>
          <a:prstGeom prst="rect">
            <a:avLst/>
          </a:prstGeom>
          <a:noFill/>
          <a:ln>
            <a:noFill/>
          </a:ln>
          <a:effectLst>
            <a:outerShdw blurRad="63500" algn="ctr" rotWithShape="0">
              <a:srgbClr val="000000">
                <a:alpha val="40000"/>
              </a:srgbClr>
            </a:outerShdw>
          </a:effectLst>
        </p:spPr>
      </p:pic>
      <p:pic>
        <p:nvPicPr>
          <p:cNvPr id="340" name="Picture 339" descr="Device_generic_building_3154_default_256.png"/>
          <p:cNvPicPr>
            <a:picLocks noChangeAspect="1"/>
          </p:cNvPicPr>
          <p:nvPr/>
        </p:nvPicPr>
        <p:blipFill rotWithShape="1">
          <a:blip r:embed="rId3" cstate="print">
            <a:duotone>
              <a:schemeClr val="bg2">
                <a:shade val="45000"/>
                <a:satMod val="135000"/>
              </a:schemeClr>
              <a:prstClr val="white"/>
            </a:duotone>
            <a:lum bright="7000" contrast="-3000"/>
          </a:blip>
          <a:srcRect l="30783" r="30260"/>
          <a:stretch/>
        </p:blipFill>
        <p:spPr bwMode="auto">
          <a:xfrm flipH="1">
            <a:off x="6322524" y="1891350"/>
            <a:ext cx="2232581" cy="4676808"/>
          </a:xfrm>
          <a:prstGeom prst="rect">
            <a:avLst/>
          </a:prstGeom>
          <a:noFill/>
          <a:ln>
            <a:noFill/>
          </a:ln>
          <a:effectLst>
            <a:outerShdw blurRad="63500" algn="ctr" rotWithShape="0">
              <a:srgbClr val="000000">
                <a:alpha val="40000"/>
              </a:srgbClr>
            </a:outerShdw>
          </a:effectLst>
        </p:spPr>
      </p:pic>
      <p:sp>
        <p:nvSpPr>
          <p:cNvPr id="222" name="Rounded Rectangle 221"/>
          <p:cNvSpPr/>
          <p:nvPr/>
        </p:nvSpPr>
        <p:spPr bwMode="auto">
          <a:xfrm>
            <a:off x="4125722" y="1713580"/>
            <a:ext cx="4494504" cy="702740"/>
          </a:xfrm>
          <a:prstGeom prst="roundRect">
            <a:avLst/>
          </a:prstGeom>
          <a:solidFill>
            <a:schemeClr val="accent2">
              <a:alpha val="18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100" dirty="0">
              <a:solidFill>
                <a:srgbClr val="ABDFF0">
                  <a:lumMod val="25000"/>
                </a:srgbClr>
              </a:solidFill>
            </a:endParaRPr>
          </a:p>
        </p:txBody>
      </p:sp>
      <p:grpSp>
        <p:nvGrpSpPr>
          <p:cNvPr id="725102" name="Group 394"/>
          <p:cNvGrpSpPr>
            <a:grpSpLocks/>
          </p:cNvGrpSpPr>
          <p:nvPr/>
        </p:nvGrpSpPr>
        <p:grpSpPr bwMode="auto">
          <a:xfrm>
            <a:off x="636484" y="3829537"/>
            <a:ext cx="2614698" cy="1407919"/>
            <a:chOff x="1712975" y="6385738"/>
            <a:chExt cx="3485461" cy="1411864"/>
          </a:xfrm>
        </p:grpSpPr>
        <p:grpSp>
          <p:nvGrpSpPr>
            <p:cNvPr id="725106" name="Group 330"/>
            <p:cNvGrpSpPr>
              <a:grpSpLocks/>
            </p:cNvGrpSpPr>
            <p:nvPr/>
          </p:nvGrpSpPr>
          <p:grpSpPr bwMode="auto">
            <a:xfrm>
              <a:off x="1820832" y="6385738"/>
              <a:ext cx="2575414" cy="308639"/>
              <a:chOff x="1820832" y="6385738"/>
              <a:chExt cx="2575414" cy="308639"/>
            </a:xfrm>
          </p:grpSpPr>
          <p:sp>
            <p:nvSpPr>
              <p:cNvPr id="725113" name="TextBox 13"/>
              <p:cNvSpPr txBox="1">
                <a:spLocks noChangeArrowheads="1"/>
              </p:cNvSpPr>
              <p:nvPr/>
            </p:nvSpPr>
            <p:spPr bwMode="auto">
              <a:xfrm>
                <a:off x="2475775" y="6385738"/>
                <a:ext cx="1920471" cy="30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eaLnBrk="1" hangingPunct="1"/>
                <a:r>
                  <a:rPr lang="en-US" sz="1400" b="0" dirty="0" err="1">
                    <a:solidFill>
                      <a:srgbClr val="4D4D4D"/>
                    </a:solidFill>
                  </a:rPr>
                  <a:t>Capwap</a:t>
                </a:r>
                <a:r>
                  <a:rPr lang="en-US" sz="1400" b="0" dirty="0">
                    <a:solidFill>
                      <a:srgbClr val="4D4D4D"/>
                    </a:solidFill>
                  </a:rPr>
                  <a:t> Tunnel</a:t>
                </a:r>
              </a:p>
            </p:txBody>
          </p:sp>
          <p:sp>
            <p:nvSpPr>
              <p:cNvPr id="297" name="Freeform 296"/>
              <p:cNvSpPr/>
              <p:nvPr/>
            </p:nvSpPr>
            <p:spPr>
              <a:xfrm rot="5400000">
                <a:off x="1998825" y="6313159"/>
                <a:ext cx="125817" cy="481804"/>
              </a:xfrm>
              <a:custGeom>
                <a:avLst/>
                <a:gdLst>
                  <a:gd name="connsiteX0" fmla="*/ 0 w 0"/>
                  <a:gd name="connsiteY0" fmla="*/ 466725 h 466725"/>
                  <a:gd name="connsiteX1" fmla="*/ 0 w 0"/>
                  <a:gd name="connsiteY1" fmla="*/ 0 h 466725"/>
                </a:gdLst>
                <a:ahLst/>
                <a:cxnLst>
                  <a:cxn ang="0">
                    <a:pos x="connsiteX0" y="connsiteY0"/>
                  </a:cxn>
                  <a:cxn ang="0">
                    <a:pos x="connsiteX1" y="connsiteY1"/>
                  </a:cxn>
                </a:cxnLst>
                <a:rect l="l" t="t" r="r" b="b"/>
                <a:pathLst>
                  <a:path h="466725">
                    <a:moveTo>
                      <a:pt x="0" y="466725"/>
                    </a:moveTo>
                    <a:lnTo>
                      <a:pt x="0" y="0"/>
                    </a:lnTo>
                  </a:path>
                </a:pathLst>
              </a:custGeom>
              <a:ln>
                <a:solidFill>
                  <a:srgbClr val="FFFF00"/>
                </a:solidFill>
              </a:ln>
              <a:effectLst>
                <a:glow rad="635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400" i="1" dirty="0">
                  <a:solidFill>
                    <a:srgbClr val="FFFFFF"/>
                  </a:solidFill>
                </a:endParaRPr>
              </a:p>
            </p:txBody>
          </p:sp>
        </p:grpSp>
        <p:grpSp>
          <p:nvGrpSpPr>
            <p:cNvPr id="725107" name="Group 329"/>
            <p:cNvGrpSpPr>
              <a:grpSpLocks/>
            </p:cNvGrpSpPr>
            <p:nvPr/>
          </p:nvGrpSpPr>
          <p:grpSpPr bwMode="auto">
            <a:xfrm>
              <a:off x="1712975" y="6750268"/>
              <a:ext cx="3173157" cy="524686"/>
              <a:chOff x="3121360" y="6750268"/>
              <a:chExt cx="3173157" cy="524686"/>
            </a:xfrm>
          </p:grpSpPr>
          <p:sp>
            <p:nvSpPr>
              <p:cNvPr id="725111" name="TextBox 300"/>
              <p:cNvSpPr txBox="1">
                <a:spLocks noChangeArrowheads="1"/>
              </p:cNvSpPr>
              <p:nvPr/>
            </p:nvSpPr>
            <p:spPr bwMode="auto">
              <a:xfrm>
                <a:off x="3884159" y="6750268"/>
                <a:ext cx="2410358" cy="5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eaLnBrk="1" hangingPunct="1"/>
                <a:r>
                  <a:rPr lang="en-US" sz="1400" b="0">
                    <a:solidFill>
                      <a:srgbClr val="4D4D4D"/>
                    </a:solidFill>
                  </a:rPr>
                  <a:t>Standard Ethernet, No Tunnels</a:t>
                </a:r>
              </a:p>
            </p:txBody>
          </p:sp>
          <p:cxnSp>
            <p:nvCxnSpPr>
              <p:cNvPr id="300" name="Straight Connector 96"/>
              <p:cNvCxnSpPr>
                <a:cxnSpLocks noChangeShapeType="1"/>
              </p:cNvCxnSpPr>
              <p:nvPr/>
            </p:nvCxnSpPr>
            <p:spPr bwMode="auto">
              <a:xfrm flipH="1" flipV="1">
                <a:off x="3121360" y="6956119"/>
                <a:ext cx="476140" cy="0"/>
              </a:xfrm>
              <a:prstGeom prst="line">
                <a:avLst/>
              </a:prstGeom>
              <a:noFill/>
              <a:ln w="50800">
                <a:solidFill>
                  <a:schemeClr val="accent6"/>
                </a:solidFill>
                <a:round/>
                <a:headEnd/>
                <a:tailEnd/>
              </a:ln>
            </p:spPr>
          </p:cxnSp>
        </p:grpSp>
        <p:grpSp>
          <p:nvGrpSpPr>
            <p:cNvPr id="725108" name="Group 392"/>
            <p:cNvGrpSpPr>
              <a:grpSpLocks/>
            </p:cNvGrpSpPr>
            <p:nvPr/>
          </p:nvGrpSpPr>
          <p:grpSpPr bwMode="auto">
            <a:xfrm>
              <a:off x="1713584" y="7272916"/>
              <a:ext cx="3484852" cy="524686"/>
              <a:chOff x="3710550" y="7272916"/>
              <a:chExt cx="3484852" cy="524686"/>
            </a:xfrm>
          </p:grpSpPr>
          <p:sp>
            <p:nvSpPr>
              <p:cNvPr id="725109" name="TextBox 302"/>
              <p:cNvSpPr txBox="1">
                <a:spLocks noChangeArrowheads="1"/>
              </p:cNvSpPr>
              <p:nvPr/>
            </p:nvSpPr>
            <p:spPr bwMode="auto">
              <a:xfrm>
                <a:off x="4299601" y="7272916"/>
                <a:ext cx="2895801" cy="5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itchFamily="34" charset="0"/>
                  </a:defRPr>
                </a:lvl1pPr>
                <a:lvl2pPr marL="742950" indent="-285750" eaLnBrk="0" hangingPunct="0">
                  <a:defRPr sz="2400" b="1">
                    <a:solidFill>
                      <a:schemeClr val="tx1"/>
                    </a:solidFill>
                    <a:latin typeface="Arial" pitchFamily="34" charset="0"/>
                  </a:defRPr>
                </a:lvl2pPr>
                <a:lvl3pPr marL="1143000" indent="-228600" eaLnBrk="0" hangingPunct="0">
                  <a:defRPr sz="2400" b="1">
                    <a:solidFill>
                      <a:schemeClr val="tx1"/>
                    </a:solidFill>
                    <a:latin typeface="Arial" pitchFamily="34" charset="0"/>
                  </a:defRPr>
                </a:lvl3pPr>
                <a:lvl4pPr marL="1600200" indent="-228600" eaLnBrk="0" hangingPunct="0">
                  <a:defRPr sz="2400" b="1">
                    <a:solidFill>
                      <a:schemeClr val="tx1"/>
                    </a:solidFill>
                    <a:latin typeface="Arial" pitchFamily="34" charset="0"/>
                  </a:defRPr>
                </a:lvl4pPr>
                <a:lvl5pPr marL="2057400" indent="-228600" eaLnBrk="0" hangingPunct="0">
                  <a:defRPr sz="2400" b="1">
                    <a:solidFill>
                      <a:schemeClr val="tx1"/>
                    </a:solidFill>
                    <a:latin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defRPr>
                </a:lvl9pPr>
              </a:lstStyle>
              <a:p>
                <a:pPr eaLnBrk="1" hangingPunct="1"/>
                <a:r>
                  <a:rPr lang="en-US" sz="1400" b="0" dirty="0">
                    <a:solidFill>
                      <a:srgbClr val="4D4D4D"/>
                    </a:solidFill>
                  </a:rPr>
                  <a:t>Guest Tunnel from Switch to DMZ Controller</a:t>
                </a:r>
              </a:p>
            </p:txBody>
          </p:sp>
          <p:cxnSp>
            <p:nvCxnSpPr>
              <p:cNvPr id="725110" name="Straight Connector 96"/>
              <p:cNvCxnSpPr>
                <a:cxnSpLocks noChangeShapeType="1"/>
              </p:cNvCxnSpPr>
              <p:nvPr/>
            </p:nvCxnSpPr>
            <p:spPr bwMode="auto">
              <a:xfrm flipH="1" flipV="1">
                <a:off x="3710550" y="7581269"/>
                <a:ext cx="47553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sp>
        <p:nvSpPr>
          <p:cNvPr id="6" name="Rectangle 5"/>
          <p:cNvSpPr/>
          <p:nvPr/>
        </p:nvSpPr>
        <p:spPr>
          <a:xfrm>
            <a:off x="204414" y="1647266"/>
            <a:ext cx="3792264" cy="1569660"/>
          </a:xfrm>
          <a:prstGeom prst="rect">
            <a:avLst/>
          </a:prstGeom>
        </p:spPr>
        <p:txBody>
          <a:bodyPr wrap="square">
            <a:spAutoFit/>
          </a:bodyPr>
          <a:lstStyle/>
          <a:p>
            <a:pPr marL="285750" indent="-285750">
              <a:buFont typeface="Wingdings" panose="05000000000000000000" pitchFamily="2" charset="2"/>
              <a:buChar char="§"/>
            </a:pPr>
            <a:r>
              <a:rPr lang="en-US" dirty="0">
                <a:solidFill>
                  <a:srgbClr val="546568"/>
                </a:solidFill>
              </a:rPr>
              <a:t>Pushing Controller Functionality Out To The Switch </a:t>
            </a:r>
            <a:r>
              <a:rPr lang="en-US" dirty="0" smtClean="0">
                <a:solidFill>
                  <a:srgbClr val="546568"/>
                </a:solidFill>
              </a:rPr>
              <a:t>Port </a:t>
            </a:r>
          </a:p>
          <a:p>
            <a:pPr marL="285750" indent="-285750">
              <a:buFont typeface="Wingdings" panose="05000000000000000000" pitchFamily="2" charset="2"/>
              <a:buChar char="§"/>
            </a:pPr>
            <a:r>
              <a:rPr lang="en-US" dirty="0" smtClean="0">
                <a:solidFill>
                  <a:srgbClr val="546568"/>
                </a:solidFill>
              </a:rPr>
              <a:t>Drops all traffic local at switch</a:t>
            </a:r>
          </a:p>
          <a:p>
            <a:r>
              <a:rPr lang="en-US" sz="2400" dirty="0"/>
              <a:t/>
            </a:r>
            <a:br>
              <a:rPr lang="en-US" sz="2400" dirty="0"/>
            </a:br>
            <a:endParaRPr lang="en-US" dirty="0"/>
          </a:p>
        </p:txBody>
      </p:sp>
      <p:grpSp>
        <p:nvGrpSpPr>
          <p:cNvPr id="21" name="Group 20"/>
          <p:cNvGrpSpPr/>
          <p:nvPr/>
        </p:nvGrpSpPr>
        <p:grpSpPr>
          <a:xfrm>
            <a:off x="5082307" y="1306758"/>
            <a:ext cx="3860640" cy="4555656"/>
            <a:chOff x="5082307" y="1306758"/>
            <a:chExt cx="3860640" cy="4555656"/>
          </a:xfrm>
        </p:grpSpPr>
        <p:grpSp>
          <p:nvGrpSpPr>
            <p:cNvPr id="19" name="Group 18"/>
            <p:cNvGrpSpPr/>
            <p:nvPr/>
          </p:nvGrpSpPr>
          <p:grpSpPr>
            <a:xfrm>
              <a:off x="5082307" y="1306758"/>
              <a:ext cx="3798762" cy="2174443"/>
              <a:chOff x="5082307" y="1306758"/>
              <a:chExt cx="3798762" cy="2174443"/>
            </a:xfrm>
          </p:grpSpPr>
          <p:cxnSp>
            <p:nvCxnSpPr>
              <p:cNvPr id="197" name="Straight Connector 196"/>
              <p:cNvCxnSpPr/>
              <p:nvPr/>
            </p:nvCxnSpPr>
            <p:spPr bwMode="auto">
              <a:xfrm flipH="1">
                <a:off x="5403494" y="2711649"/>
                <a:ext cx="414554" cy="229501"/>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bwMode="auto">
              <a:xfrm flipV="1">
                <a:off x="6397899" y="2007130"/>
                <a:ext cx="700545" cy="581761"/>
              </a:xfrm>
              <a:prstGeom prst="line">
                <a:avLst/>
              </a:prstGeom>
              <a:ln w="25400" cmpd="sng">
                <a:solidFill>
                  <a:srgbClr val="4D4D4D"/>
                </a:solidFill>
              </a:ln>
              <a:effectLst/>
            </p:spPr>
            <p:style>
              <a:lnRef idx="2">
                <a:schemeClr val="accent1"/>
              </a:lnRef>
              <a:fillRef idx="0">
                <a:schemeClr val="accent1"/>
              </a:fillRef>
              <a:effectRef idx="1">
                <a:schemeClr val="accent1"/>
              </a:effectRef>
              <a:fontRef idx="minor">
                <a:schemeClr val="tx1"/>
              </a:fontRef>
            </p:style>
          </p:cxnSp>
          <p:cxnSp>
            <p:nvCxnSpPr>
              <p:cNvPr id="725153" name="Straight Connector 96"/>
              <p:cNvCxnSpPr>
                <a:cxnSpLocks noChangeShapeType="1"/>
              </p:cNvCxnSpPr>
              <p:nvPr/>
            </p:nvCxnSpPr>
            <p:spPr bwMode="auto">
              <a:xfrm flipH="1">
                <a:off x="5510807" y="2711109"/>
                <a:ext cx="308166" cy="24585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725154" name="Straight Connector 96"/>
              <p:cNvCxnSpPr>
                <a:cxnSpLocks noChangeShapeType="1"/>
              </p:cNvCxnSpPr>
              <p:nvPr/>
            </p:nvCxnSpPr>
            <p:spPr bwMode="auto">
              <a:xfrm>
                <a:off x="6829910" y="2711108"/>
                <a:ext cx="374309" cy="22416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pic>
            <p:nvPicPr>
              <p:cNvPr id="233" name="Picture 1017"/>
              <p:cNvPicPr>
                <a:picLocks noChangeAspect="1" noChangeArrowheads="1"/>
              </p:cNvPicPr>
              <p:nvPr/>
            </p:nvPicPr>
            <p:blipFill>
              <a:blip r:embed="rId4"/>
              <a:stretch>
                <a:fillRect/>
              </a:stretch>
            </p:blipFill>
            <p:spPr bwMode="auto">
              <a:xfrm>
                <a:off x="6941017" y="1836338"/>
                <a:ext cx="650693" cy="298887"/>
              </a:xfrm>
              <a:prstGeom prst="rect">
                <a:avLst/>
              </a:prstGeom>
              <a:noFill/>
              <a:effectLst>
                <a:outerShdw blurRad="50800" dist="38100" dir="2700000" algn="tl" rotWithShape="0">
                  <a:prstClr val="black">
                    <a:alpha val="40000"/>
                  </a:prstClr>
                </a:outerShdw>
              </a:effectLst>
            </p:spPr>
          </p:pic>
          <p:cxnSp>
            <p:nvCxnSpPr>
              <p:cNvPr id="234" name="Straight Connector 233"/>
              <p:cNvCxnSpPr/>
              <p:nvPr/>
            </p:nvCxnSpPr>
            <p:spPr bwMode="auto">
              <a:xfrm>
                <a:off x="5828544" y="1704685"/>
                <a:ext cx="335842" cy="841509"/>
              </a:xfrm>
              <a:prstGeom prst="line">
                <a:avLst/>
              </a:prstGeom>
              <a:ln w="25400" cmpd="sng">
                <a:solidFill>
                  <a:srgbClr val="4D4D4D"/>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bwMode="auto">
              <a:xfrm flipH="1">
                <a:off x="6319186" y="1791860"/>
                <a:ext cx="346336" cy="829055"/>
              </a:xfrm>
              <a:prstGeom prst="line">
                <a:avLst/>
              </a:prstGeom>
              <a:ln w="25400" cmpd="sng">
                <a:solidFill>
                  <a:srgbClr val="4D4D4D"/>
                </a:solidFill>
              </a:ln>
              <a:effectLst/>
            </p:spPr>
            <p:style>
              <a:lnRef idx="2">
                <a:schemeClr val="accent1"/>
              </a:lnRef>
              <a:fillRef idx="0">
                <a:schemeClr val="accent1"/>
              </a:fillRef>
              <a:effectRef idx="1">
                <a:schemeClr val="accent1"/>
              </a:effectRef>
              <a:fontRef idx="minor">
                <a:schemeClr val="tx1"/>
              </a:fontRef>
            </p:style>
          </p:cxnSp>
          <p:pic>
            <p:nvPicPr>
              <p:cNvPr id="725165" name="Picture 3"/>
              <p:cNvPicPr>
                <a:picLocks noChangeAspect="1" noChangeArrowheads="1"/>
              </p:cNvPicPr>
              <p:nvPr/>
            </p:nvPicPr>
            <p:blipFill>
              <a:blip r:embed="rId5">
                <a:extLst>
                  <a:ext uri="{28A0092B-C50C-407E-A947-70E740481C1C}">
                    <a14:useLocalDpi xmlns:a14="http://schemas.microsoft.com/office/drawing/2010/main" val="0"/>
                  </a:ext>
                </a:extLst>
              </a:blip>
              <a:srcRect t="30630" b="19724"/>
              <a:stretch>
                <a:fillRect/>
              </a:stretch>
            </p:blipFill>
            <p:spPr bwMode="auto">
              <a:xfrm>
                <a:off x="5082307" y="2397120"/>
                <a:ext cx="2415990" cy="108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Rounded Rectangle 240"/>
              <p:cNvSpPr/>
              <p:nvPr/>
            </p:nvSpPr>
            <p:spPr bwMode="auto">
              <a:xfrm>
                <a:off x="7012952" y="2206387"/>
                <a:ext cx="1868117" cy="28603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spAutoFit/>
              </a:bodyPr>
              <a:lstStyle/>
              <a:p>
                <a:pPr>
                  <a:lnSpc>
                    <a:spcPct val="90000"/>
                  </a:lnSpc>
                  <a:defRPr/>
                </a:pPr>
                <a:r>
                  <a:rPr lang="en-US" sz="1200" dirty="0" smtClean="0">
                    <a:solidFill>
                      <a:srgbClr val="ABDFF0">
                        <a:lumMod val="25000"/>
                      </a:srgbClr>
                    </a:solidFill>
                  </a:rPr>
                  <a:t>Controller</a:t>
                </a:r>
                <a:endParaRPr lang="en-US" sz="1200" dirty="0">
                  <a:solidFill>
                    <a:srgbClr val="ABDFF0">
                      <a:lumMod val="25000"/>
                    </a:srgbClr>
                  </a:solidFill>
                </a:endParaRPr>
              </a:p>
            </p:txBody>
          </p:sp>
          <p:cxnSp>
            <p:nvCxnSpPr>
              <p:cNvPr id="725168" name="Straight Connector 96"/>
              <p:cNvCxnSpPr>
                <a:cxnSpLocks noChangeShapeType="1"/>
              </p:cNvCxnSpPr>
              <p:nvPr/>
            </p:nvCxnSpPr>
            <p:spPr bwMode="auto">
              <a:xfrm>
                <a:off x="5950961" y="3015973"/>
                <a:ext cx="603503" cy="8317"/>
              </a:xfrm>
              <a:prstGeom prst="line">
                <a:avLst/>
              </a:prstGeom>
              <a:noFill/>
              <a:ln w="25400">
                <a:solidFill>
                  <a:srgbClr val="4D4D4D"/>
                </a:solidFill>
                <a:round/>
                <a:headEnd/>
                <a:tailEnd/>
              </a:ln>
              <a:extLst>
                <a:ext uri="{909E8E84-426E-40DD-AFC4-6F175D3DCCD1}">
                  <a14:hiddenFill xmlns:a14="http://schemas.microsoft.com/office/drawing/2010/main">
                    <a:noFill/>
                  </a14:hiddenFill>
                </a:ext>
              </a:extLst>
            </p:spPr>
          </p:cxnSp>
          <p:cxnSp>
            <p:nvCxnSpPr>
              <p:cNvPr id="725169" name="Straight Connector 96"/>
              <p:cNvCxnSpPr>
                <a:cxnSpLocks noChangeShapeType="1"/>
              </p:cNvCxnSpPr>
              <p:nvPr/>
            </p:nvCxnSpPr>
            <p:spPr bwMode="auto">
              <a:xfrm>
                <a:off x="5929845" y="3066220"/>
                <a:ext cx="603503" cy="8317"/>
              </a:xfrm>
              <a:prstGeom prst="line">
                <a:avLst/>
              </a:prstGeom>
              <a:noFill/>
              <a:ln w="25400">
                <a:solidFill>
                  <a:srgbClr val="4D4D4D"/>
                </a:solidFill>
                <a:round/>
                <a:headEnd/>
                <a:tailEnd/>
              </a:ln>
              <a:extLst>
                <a:ext uri="{909E8E84-426E-40DD-AFC4-6F175D3DCCD1}">
                  <a14:hiddenFill xmlns:a14="http://schemas.microsoft.com/office/drawing/2010/main">
                    <a:noFill/>
                  </a14:hiddenFill>
                </a:ext>
              </a:extLst>
            </p:spPr>
          </p:cxnSp>
          <p:pic>
            <p:nvPicPr>
              <p:cNvPr id="725175" name="Picture 9" descr="\\.PSF\.Mac\Freelance\CISCO\UABU\Kubric_Icons_Select1\Device_virtual_nexus7000_3150_default_256 cop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1676" y="2727535"/>
                <a:ext cx="462272" cy="60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 name="Rounded Rectangle 333"/>
              <p:cNvSpPr/>
              <p:nvPr/>
            </p:nvSpPr>
            <p:spPr bwMode="auto">
              <a:xfrm>
                <a:off x="5177849" y="1306758"/>
                <a:ext cx="821238" cy="24195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ABDFF0">
                        <a:lumMod val="25000"/>
                      </a:srgbClr>
                    </a:solidFill>
                  </a:rPr>
                  <a:t>ISE</a:t>
                </a:r>
              </a:p>
            </p:txBody>
          </p:sp>
          <p:sp>
            <p:nvSpPr>
              <p:cNvPr id="335" name="Rounded Rectangle 334"/>
              <p:cNvSpPr/>
              <p:nvPr/>
            </p:nvSpPr>
            <p:spPr bwMode="auto">
              <a:xfrm>
                <a:off x="6972502" y="1448496"/>
                <a:ext cx="1159702" cy="241956"/>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ABDFF0">
                        <a:lumMod val="25000"/>
                      </a:srgbClr>
                    </a:solidFill>
                  </a:rPr>
                  <a:t>Prime</a:t>
                </a:r>
              </a:p>
            </p:txBody>
          </p:sp>
          <p:grpSp>
            <p:nvGrpSpPr>
              <p:cNvPr id="725179" name="Group 400"/>
              <p:cNvGrpSpPr>
                <a:grpSpLocks/>
              </p:cNvGrpSpPr>
              <p:nvPr/>
            </p:nvGrpSpPr>
            <p:grpSpPr bwMode="auto">
              <a:xfrm>
                <a:off x="5611563" y="1462644"/>
                <a:ext cx="486762" cy="325083"/>
                <a:chOff x="4110980" y="7442206"/>
                <a:chExt cx="1146820" cy="847428"/>
              </a:xfrm>
            </p:grpSpPr>
            <p:pic>
              <p:nvPicPr>
                <p:cNvPr id="725186" name="Picture 40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0980" y="7442206"/>
                  <a:ext cx="1146820" cy="84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5187" name="Group 402"/>
                <p:cNvGrpSpPr>
                  <a:grpSpLocks/>
                </p:cNvGrpSpPr>
                <p:nvPr/>
              </p:nvGrpSpPr>
              <p:grpSpPr bwMode="auto">
                <a:xfrm>
                  <a:off x="4492968" y="7666575"/>
                  <a:ext cx="382845" cy="547992"/>
                  <a:chOff x="836706" y="2848072"/>
                  <a:chExt cx="382845" cy="547992"/>
                </a:xfrm>
              </p:grpSpPr>
              <p:sp>
                <p:nvSpPr>
                  <p:cNvPr id="725188" name="Freeform 75"/>
                  <p:cNvSpPr>
                    <a:spLocks/>
                  </p:cNvSpPr>
                  <p:nvPr/>
                </p:nvSpPr>
                <p:spPr bwMode="auto">
                  <a:xfrm>
                    <a:off x="1004357" y="2856412"/>
                    <a:ext cx="41705" cy="19184"/>
                  </a:xfrm>
                  <a:custGeom>
                    <a:avLst/>
                    <a:gdLst>
                      <a:gd name="T0" fmla="*/ 2147483647 w 21"/>
                      <a:gd name="T1" fmla="*/ 0 h 10"/>
                      <a:gd name="T2" fmla="*/ 2147483647 w 21"/>
                      <a:gd name="T3" fmla="*/ 0 h 10"/>
                      <a:gd name="T4" fmla="*/ 0 w 21"/>
                      <a:gd name="T5" fmla="*/ 2147483647 h 10"/>
                      <a:gd name="T6" fmla="*/ 2147483647 w 2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89" name="Freeform 76"/>
                  <p:cNvSpPr>
                    <a:spLocks/>
                  </p:cNvSpPr>
                  <p:nvPr/>
                </p:nvSpPr>
                <p:spPr bwMode="auto">
                  <a:xfrm>
                    <a:off x="945138" y="2848072"/>
                    <a:ext cx="196010" cy="75067"/>
                  </a:xfrm>
                  <a:custGeom>
                    <a:avLst/>
                    <a:gdLst>
                      <a:gd name="T0" fmla="*/ 2147483647 w 99"/>
                      <a:gd name="T1" fmla="*/ 2147483647 h 38"/>
                      <a:gd name="T2" fmla="*/ 2147483647 w 99"/>
                      <a:gd name="T3" fmla="*/ 2147483647 h 38"/>
                      <a:gd name="T4" fmla="*/ 2147483647 w 99"/>
                      <a:gd name="T5" fmla="*/ 2147483647 h 38"/>
                      <a:gd name="T6" fmla="*/ 2147483647 w 99"/>
                      <a:gd name="T7" fmla="*/ 2147483647 h 38"/>
                      <a:gd name="T8" fmla="*/ 2147483647 w 99"/>
                      <a:gd name="T9" fmla="*/ 2147483647 h 38"/>
                      <a:gd name="T10" fmla="*/ 2147483647 w 99"/>
                      <a:gd name="T11" fmla="*/ 2147483647 h 38"/>
                      <a:gd name="T12" fmla="*/ 2147483647 w 99"/>
                      <a:gd name="T13" fmla="*/ 2147483647 h 38"/>
                      <a:gd name="T14" fmla="*/ 0 w 99"/>
                      <a:gd name="T15" fmla="*/ 2147483647 h 38"/>
                      <a:gd name="T16" fmla="*/ 2147483647 w 99"/>
                      <a:gd name="T17" fmla="*/ 2147483647 h 38"/>
                      <a:gd name="T18" fmla="*/ 2147483647 w 99"/>
                      <a:gd name="T19" fmla="*/ 2147483647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0" name="Freeform 77"/>
                  <p:cNvSpPr>
                    <a:spLocks/>
                  </p:cNvSpPr>
                  <p:nvPr/>
                </p:nvSpPr>
                <p:spPr bwMode="auto">
                  <a:xfrm>
                    <a:off x="1087765" y="2865588"/>
                    <a:ext cx="29192" cy="25856"/>
                  </a:xfrm>
                  <a:custGeom>
                    <a:avLst/>
                    <a:gdLst>
                      <a:gd name="T0" fmla="*/ 2147483647 w 15"/>
                      <a:gd name="T1" fmla="*/ 2147483647 h 13"/>
                      <a:gd name="T2" fmla="*/ 0 w 15"/>
                      <a:gd name="T3" fmla="*/ 2147483647 h 13"/>
                      <a:gd name="T4" fmla="*/ 2147483647 w 15"/>
                      <a:gd name="T5" fmla="*/ 2147483647 h 13"/>
                      <a:gd name="T6" fmla="*/ 0 60000 65536"/>
                      <a:gd name="T7" fmla="*/ 0 60000 65536"/>
                      <a:gd name="T8" fmla="*/ 0 60000 65536"/>
                    </a:gdLst>
                    <a:ahLst/>
                    <a:cxnLst>
                      <a:cxn ang="T6">
                        <a:pos x="T0" y="T1"/>
                      </a:cxn>
                      <a:cxn ang="T7">
                        <a:pos x="T2" y="T3"/>
                      </a:cxn>
                      <a:cxn ang="T8">
                        <a:pos x="T4" y="T5"/>
                      </a:cxn>
                    </a:cxnLst>
                    <a:rect l="0" t="0" r="r" b="b"/>
                    <a:pathLst>
                      <a:path w="15" h="13">
                        <a:moveTo>
                          <a:pt x="14" y="12"/>
                        </a:moveTo>
                        <a:cubicBezTo>
                          <a:pt x="9" y="13"/>
                          <a:pt x="3" y="10"/>
                          <a:pt x="0" y="7"/>
                        </a:cubicBezTo>
                        <a:cubicBezTo>
                          <a:pt x="1" y="0"/>
                          <a:pt x="15" y="5"/>
                          <a:pt x="14"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1" name="Freeform 78"/>
                  <p:cNvSpPr>
                    <a:spLocks/>
                  </p:cNvSpPr>
                  <p:nvPr/>
                </p:nvSpPr>
                <p:spPr bwMode="auto">
                  <a:xfrm>
                    <a:off x="880079" y="2893112"/>
                    <a:ext cx="321957" cy="154305"/>
                  </a:xfrm>
                  <a:custGeom>
                    <a:avLst/>
                    <a:gdLst>
                      <a:gd name="T0" fmla="*/ 2147483647 w 163"/>
                      <a:gd name="T1" fmla="*/ 2147483647 h 78"/>
                      <a:gd name="T2" fmla="*/ 2147483647 w 163"/>
                      <a:gd name="T3" fmla="*/ 2147483647 h 78"/>
                      <a:gd name="T4" fmla="*/ 2147483647 w 163"/>
                      <a:gd name="T5" fmla="*/ 2147483647 h 78"/>
                      <a:gd name="T6" fmla="*/ 2147483647 w 163"/>
                      <a:gd name="T7" fmla="*/ 2147483647 h 78"/>
                      <a:gd name="T8" fmla="*/ 2147483647 w 163"/>
                      <a:gd name="T9" fmla="*/ 2147483647 h 78"/>
                      <a:gd name="T10" fmla="*/ 2147483647 w 163"/>
                      <a:gd name="T11" fmla="*/ 2147483647 h 78"/>
                      <a:gd name="T12" fmla="*/ 2147483647 w 163"/>
                      <a:gd name="T13" fmla="*/ 2147483647 h 78"/>
                      <a:gd name="T14" fmla="*/ 2147483647 w 163"/>
                      <a:gd name="T15" fmla="*/ 2147483647 h 78"/>
                      <a:gd name="T16" fmla="*/ 2147483647 w 163"/>
                      <a:gd name="T17" fmla="*/ 2147483647 h 78"/>
                      <a:gd name="T18" fmla="*/ 2147483647 w 163"/>
                      <a:gd name="T19" fmla="*/ 2147483647 h 78"/>
                      <a:gd name="T20" fmla="*/ 2147483647 w 163"/>
                      <a:gd name="T21" fmla="*/ 2147483647 h 78"/>
                      <a:gd name="T22" fmla="*/ 2147483647 w 163"/>
                      <a:gd name="T23" fmla="*/ 2147483647 h 78"/>
                      <a:gd name="T24" fmla="*/ 2147483647 w 163"/>
                      <a:gd name="T25" fmla="*/ 2147483647 h 78"/>
                      <a:gd name="T26" fmla="*/ 2147483647 w 163"/>
                      <a:gd name="T27" fmla="*/ 2147483647 h 78"/>
                      <a:gd name="T28" fmla="*/ 2147483647 w 163"/>
                      <a:gd name="T29" fmla="*/ 2147483647 h 78"/>
                      <a:gd name="T30" fmla="*/ 2147483647 w 163"/>
                      <a:gd name="T31" fmla="*/ 2147483647 h 78"/>
                      <a:gd name="T32" fmla="*/ 2147483647 w 163"/>
                      <a:gd name="T33" fmla="*/ 2147483647 h 78"/>
                      <a:gd name="T34" fmla="*/ 2147483647 w 163"/>
                      <a:gd name="T35" fmla="*/ 2147483647 h 78"/>
                      <a:gd name="T36" fmla="*/ 2147483647 w 163"/>
                      <a:gd name="T37" fmla="*/ 2147483647 h 78"/>
                      <a:gd name="T38" fmla="*/ 2147483647 w 163"/>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2" name="Freeform 79"/>
                  <p:cNvSpPr>
                    <a:spLocks/>
                  </p:cNvSpPr>
                  <p:nvPr/>
                </p:nvSpPr>
                <p:spPr bwMode="auto">
                  <a:xfrm>
                    <a:off x="905935" y="2901453"/>
                    <a:ext cx="37534" cy="29192"/>
                  </a:xfrm>
                  <a:custGeom>
                    <a:avLst/>
                    <a:gdLst>
                      <a:gd name="T0" fmla="*/ 2147483647 w 19"/>
                      <a:gd name="T1" fmla="*/ 2147483647 h 15"/>
                      <a:gd name="T2" fmla="*/ 0 w 19"/>
                      <a:gd name="T3" fmla="*/ 2147483647 h 15"/>
                      <a:gd name="T4" fmla="*/ 2147483647 w 19"/>
                      <a:gd name="T5" fmla="*/ 2147483647 h 15"/>
                      <a:gd name="T6" fmla="*/ 0 60000 65536"/>
                      <a:gd name="T7" fmla="*/ 0 60000 65536"/>
                      <a:gd name="T8" fmla="*/ 0 60000 65536"/>
                    </a:gdLst>
                    <a:ahLst/>
                    <a:cxnLst>
                      <a:cxn ang="T6">
                        <a:pos x="T0" y="T1"/>
                      </a:cxn>
                      <a:cxn ang="T7">
                        <a:pos x="T2" y="T3"/>
                      </a:cxn>
                      <a:cxn ang="T8">
                        <a:pos x="T4" y="T5"/>
                      </a:cxn>
                    </a:cxnLst>
                    <a:rect l="0" t="0" r="r" b="b"/>
                    <a:pathLst>
                      <a:path w="19" h="15">
                        <a:moveTo>
                          <a:pt x="19" y="2"/>
                        </a:moveTo>
                        <a:cubicBezTo>
                          <a:pt x="16" y="10"/>
                          <a:pt x="7" y="14"/>
                          <a:pt x="0" y="15"/>
                        </a:cubicBezTo>
                        <a:cubicBezTo>
                          <a:pt x="2" y="7"/>
                          <a:pt x="9" y="0"/>
                          <a:pt x="19"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3" name="Freeform 80"/>
                  <p:cNvSpPr>
                    <a:spLocks/>
                  </p:cNvSpPr>
                  <p:nvPr/>
                </p:nvSpPr>
                <p:spPr bwMode="auto">
                  <a:xfrm>
                    <a:off x="849217" y="2927310"/>
                    <a:ext cx="137624" cy="127615"/>
                  </a:xfrm>
                  <a:custGeom>
                    <a:avLst/>
                    <a:gdLst>
                      <a:gd name="T0" fmla="*/ 2147483647 w 70"/>
                      <a:gd name="T1" fmla="*/ 2147483647 h 65"/>
                      <a:gd name="T2" fmla="*/ 2147483647 w 70"/>
                      <a:gd name="T3" fmla="*/ 2147483647 h 65"/>
                      <a:gd name="T4" fmla="*/ 2147483647 w 70"/>
                      <a:gd name="T5" fmla="*/ 2147483647 h 65"/>
                      <a:gd name="T6" fmla="*/ 2147483647 w 70"/>
                      <a:gd name="T7" fmla="*/ 2147483647 h 65"/>
                      <a:gd name="T8" fmla="*/ 2147483647 w 70"/>
                      <a:gd name="T9" fmla="*/ 2147483647 h 65"/>
                      <a:gd name="T10" fmla="*/ 2147483647 w 70"/>
                      <a:gd name="T11" fmla="*/ 2147483647 h 65"/>
                      <a:gd name="T12" fmla="*/ 2147483647 w 70"/>
                      <a:gd name="T13" fmla="*/ 2147483647 h 65"/>
                      <a:gd name="T14" fmla="*/ 2147483647 w 70"/>
                      <a:gd name="T15" fmla="*/ 2147483647 h 65"/>
                      <a:gd name="T16" fmla="*/ 2147483647 w 70"/>
                      <a:gd name="T17" fmla="*/ 2147483647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4" name="Freeform 81"/>
                  <p:cNvSpPr>
                    <a:spLocks/>
                  </p:cNvSpPr>
                  <p:nvPr/>
                </p:nvSpPr>
                <p:spPr bwMode="auto">
                  <a:xfrm>
                    <a:off x="931792" y="2938987"/>
                    <a:ext cx="287759" cy="281920"/>
                  </a:xfrm>
                  <a:custGeom>
                    <a:avLst/>
                    <a:gdLst>
                      <a:gd name="T0" fmla="*/ 2147483647 w 146"/>
                      <a:gd name="T1" fmla="*/ 2147483647 h 143"/>
                      <a:gd name="T2" fmla="*/ 2147483647 w 146"/>
                      <a:gd name="T3" fmla="*/ 2147483647 h 143"/>
                      <a:gd name="T4" fmla="*/ 2147483647 w 146"/>
                      <a:gd name="T5" fmla="*/ 2147483647 h 143"/>
                      <a:gd name="T6" fmla="*/ 2147483647 w 146"/>
                      <a:gd name="T7" fmla="*/ 2147483647 h 143"/>
                      <a:gd name="T8" fmla="*/ 2147483647 w 146"/>
                      <a:gd name="T9" fmla="*/ 2147483647 h 143"/>
                      <a:gd name="T10" fmla="*/ 2147483647 w 146"/>
                      <a:gd name="T11" fmla="*/ 2147483647 h 143"/>
                      <a:gd name="T12" fmla="*/ 0 w 146"/>
                      <a:gd name="T13" fmla="*/ 2147483647 h 143"/>
                      <a:gd name="T14" fmla="*/ 2147483647 w 146"/>
                      <a:gd name="T15" fmla="*/ 2147483647 h 143"/>
                      <a:gd name="T16" fmla="*/ 2147483647 w 146"/>
                      <a:gd name="T17" fmla="*/ 2147483647 h 143"/>
                      <a:gd name="T18" fmla="*/ 2147483647 w 146"/>
                      <a:gd name="T19" fmla="*/ 2147483647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5" name="Freeform 82"/>
                  <p:cNvSpPr>
                    <a:spLocks/>
                  </p:cNvSpPr>
                  <p:nvPr/>
                </p:nvSpPr>
                <p:spPr bwMode="auto">
                  <a:xfrm>
                    <a:off x="836706" y="2964009"/>
                    <a:ext cx="361159" cy="244386"/>
                  </a:xfrm>
                  <a:custGeom>
                    <a:avLst/>
                    <a:gdLst>
                      <a:gd name="T0" fmla="*/ 0 w 183"/>
                      <a:gd name="T1" fmla="*/ 2147483647 h 124"/>
                      <a:gd name="T2" fmla="*/ 0 w 183"/>
                      <a:gd name="T3" fmla="*/ 2147483647 h 124"/>
                      <a:gd name="T4" fmla="*/ 2147483647 w 183"/>
                      <a:gd name="T5" fmla="*/ 2147483647 h 124"/>
                      <a:gd name="T6" fmla="*/ 2147483647 w 183"/>
                      <a:gd name="T7" fmla="*/ 2147483647 h 124"/>
                      <a:gd name="T8" fmla="*/ 2147483647 w 183"/>
                      <a:gd name="T9" fmla="*/ 2147483647 h 124"/>
                      <a:gd name="T10" fmla="*/ 2147483647 w 183"/>
                      <a:gd name="T11" fmla="*/ 0 h 124"/>
                      <a:gd name="T12" fmla="*/ 2147483647 w 183"/>
                      <a:gd name="T13" fmla="*/ 2147483647 h 124"/>
                      <a:gd name="T14" fmla="*/ 2147483647 w 183"/>
                      <a:gd name="T15" fmla="*/ 2147483647 h 124"/>
                      <a:gd name="T16" fmla="*/ 2147483647 w 183"/>
                      <a:gd name="T17" fmla="*/ 2147483647 h 124"/>
                      <a:gd name="T18" fmla="*/ 2147483647 w 183"/>
                      <a:gd name="T19" fmla="*/ 2147483647 h 124"/>
                      <a:gd name="T20" fmla="*/ 2147483647 w 183"/>
                      <a:gd name="T21" fmla="*/ 2147483647 h 124"/>
                      <a:gd name="T22" fmla="*/ 2147483647 w 183"/>
                      <a:gd name="T23" fmla="*/ 2147483647 h 124"/>
                      <a:gd name="T24" fmla="*/ 2147483647 w 183"/>
                      <a:gd name="T25" fmla="*/ 2147483647 h 124"/>
                      <a:gd name="T26" fmla="*/ 2147483647 w 183"/>
                      <a:gd name="T27" fmla="*/ 2147483647 h 124"/>
                      <a:gd name="T28" fmla="*/ 2147483647 w 183"/>
                      <a:gd name="T29" fmla="*/ 2147483647 h 124"/>
                      <a:gd name="T30" fmla="*/ 0 w 183"/>
                      <a:gd name="T31" fmla="*/ 2147483647 h 1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6" name="Freeform 83"/>
                  <p:cNvSpPr>
                    <a:spLocks/>
                  </p:cNvSpPr>
                  <p:nvPr/>
                </p:nvSpPr>
                <p:spPr bwMode="auto">
                  <a:xfrm>
                    <a:off x="868401" y="2972350"/>
                    <a:ext cx="37534" cy="35032"/>
                  </a:xfrm>
                  <a:custGeom>
                    <a:avLst/>
                    <a:gdLst>
                      <a:gd name="T0" fmla="*/ 2147483647 w 19"/>
                      <a:gd name="T1" fmla="*/ 0 h 18"/>
                      <a:gd name="T2" fmla="*/ 0 w 19"/>
                      <a:gd name="T3" fmla="*/ 2147483647 h 18"/>
                      <a:gd name="T4" fmla="*/ 2147483647 w 19"/>
                      <a:gd name="T5" fmla="*/ 0 h 18"/>
                      <a:gd name="T6" fmla="*/ 0 60000 65536"/>
                      <a:gd name="T7" fmla="*/ 0 60000 65536"/>
                      <a:gd name="T8" fmla="*/ 0 60000 65536"/>
                    </a:gdLst>
                    <a:ahLst/>
                    <a:cxnLst>
                      <a:cxn ang="T6">
                        <a:pos x="T0" y="T1"/>
                      </a:cxn>
                      <a:cxn ang="T7">
                        <a:pos x="T2" y="T3"/>
                      </a:cxn>
                      <a:cxn ang="T8">
                        <a:pos x="T4" y="T5"/>
                      </a:cxn>
                    </a:cxnLst>
                    <a:rect l="0" t="0" r="r" b="b"/>
                    <a:pathLst>
                      <a:path w="19" h="18">
                        <a:moveTo>
                          <a:pt x="19" y="0"/>
                        </a:moveTo>
                        <a:cubicBezTo>
                          <a:pt x="17" y="11"/>
                          <a:pt x="8" y="14"/>
                          <a:pt x="0" y="18"/>
                        </a:cubicBezTo>
                        <a:cubicBezTo>
                          <a:pt x="0" y="8"/>
                          <a:pt x="9" y="2"/>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7" name="Freeform 84"/>
                  <p:cNvSpPr>
                    <a:spLocks/>
                  </p:cNvSpPr>
                  <p:nvPr/>
                </p:nvSpPr>
                <p:spPr bwMode="auto">
                  <a:xfrm>
                    <a:off x="843379" y="2988198"/>
                    <a:ext cx="293599" cy="374503"/>
                  </a:xfrm>
                  <a:custGeom>
                    <a:avLst/>
                    <a:gdLst>
                      <a:gd name="T0" fmla="*/ 2147483647 w 149"/>
                      <a:gd name="T1" fmla="*/ 2147483647 h 190"/>
                      <a:gd name="T2" fmla="*/ 2147483647 w 149"/>
                      <a:gd name="T3" fmla="*/ 2147483647 h 190"/>
                      <a:gd name="T4" fmla="*/ 2147483647 w 149"/>
                      <a:gd name="T5" fmla="*/ 2147483647 h 190"/>
                      <a:gd name="T6" fmla="*/ 2147483647 w 149"/>
                      <a:gd name="T7" fmla="*/ 2147483647 h 190"/>
                      <a:gd name="T8" fmla="*/ 2147483647 w 149"/>
                      <a:gd name="T9" fmla="*/ 2147483647 h 190"/>
                      <a:gd name="T10" fmla="*/ 2147483647 w 149"/>
                      <a:gd name="T11" fmla="*/ 2147483647 h 190"/>
                      <a:gd name="T12" fmla="*/ 2147483647 w 149"/>
                      <a:gd name="T13" fmla="*/ 2147483647 h 190"/>
                      <a:gd name="T14" fmla="*/ 2147483647 w 149"/>
                      <a:gd name="T15" fmla="*/ 2147483647 h 190"/>
                      <a:gd name="T16" fmla="*/ 2147483647 w 149"/>
                      <a:gd name="T17" fmla="*/ 2147483647 h 190"/>
                      <a:gd name="T18" fmla="*/ 2147483647 w 149"/>
                      <a:gd name="T19" fmla="*/ 2147483647 h 190"/>
                      <a:gd name="T20" fmla="*/ 2147483647 w 149"/>
                      <a:gd name="T21" fmla="*/ 2147483647 h 190"/>
                      <a:gd name="T22" fmla="*/ 2147483647 w 149"/>
                      <a:gd name="T23" fmla="*/ 2147483647 h 190"/>
                      <a:gd name="T24" fmla="*/ 2147483647 w 149"/>
                      <a:gd name="T25" fmla="*/ 2147483647 h 190"/>
                      <a:gd name="T26" fmla="*/ 2147483647 w 149"/>
                      <a:gd name="T27" fmla="*/ 2147483647 h 190"/>
                      <a:gd name="T28" fmla="*/ 2147483647 w 149"/>
                      <a:gd name="T29" fmla="*/ 2147483647 h 190"/>
                      <a:gd name="T30" fmla="*/ 2147483647 w 149"/>
                      <a:gd name="T31" fmla="*/ 2147483647 h 190"/>
                      <a:gd name="T32" fmla="*/ 2147483647 w 149"/>
                      <a:gd name="T33" fmla="*/ 2147483647 h 190"/>
                      <a:gd name="T34" fmla="*/ 2147483647 w 149"/>
                      <a:gd name="T35" fmla="*/ 2147483647 h 190"/>
                      <a:gd name="T36" fmla="*/ 2147483647 w 149"/>
                      <a:gd name="T37" fmla="*/ 2147483647 h 190"/>
                      <a:gd name="T38" fmla="*/ 2147483647 w 149"/>
                      <a:gd name="T39" fmla="*/ 2147483647 h 190"/>
                      <a:gd name="T40" fmla="*/ 2147483647 w 149"/>
                      <a:gd name="T41" fmla="*/ 2147483647 h 190"/>
                      <a:gd name="T42" fmla="*/ 2147483647 w 149"/>
                      <a:gd name="T43" fmla="*/ 2147483647 h 190"/>
                      <a:gd name="T44" fmla="*/ 2147483647 w 149"/>
                      <a:gd name="T45" fmla="*/ 2147483647 h 190"/>
                      <a:gd name="T46" fmla="*/ 2147483647 w 149"/>
                      <a:gd name="T47" fmla="*/ 2147483647 h 190"/>
                      <a:gd name="T48" fmla="*/ 2147483647 w 149"/>
                      <a:gd name="T49" fmla="*/ 2147483647 h 190"/>
                      <a:gd name="T50" fmla="*/ 2147483647 w 149"/>
                      <a:gd name="T51" fmla="*/ 2147483647 h 190"/>
                      <a:gd name="T52" fmla="*/ 2147483647 w 149"/>
                      <a:gd name="T53" fmla="*/ 2147483647 h 190"/>
                      <a:gd name="T54" fmla="*/ 2147483647 w 149"/>
                      <a:gd name="T55" fmla="*/ 2147483647 h 1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8" name="Freeform 85"/>
                  <p:cNvSpPr>
                    <a:spLocks/>
                  </p:cNvSpPr>
                  <p:nvPr/>
                </p:nvSpPr>
                <p:spPr bwMode="auto">
                  <a:xfrm>
                    <a:off x="1051900" y="2989866"/>
                    <a:ext cx="120108" cy="218529"/>
                  </a:xfrm>
                  <a:custGeom>
                    <a:avLst/>
                    <a:gdLst>
                      <a:gd name="T0" fmla="*/ 2147483647 w 61"/>
                      <a:gd name="T1" fmla="*/ 2147483647 h 111"/>
                      <a:gd name="T2" fmla="*/ 2147483647 w 61"/>
                      <a:gd name="T3" fmla="*/ 2147483647 h 111"/>
                      <a:gd name="T4" fmla="*/ 2147483647 w 61"/>
                      <a:gd name="T5" fmla="*/ 2147483647 h 111"/>
                      <a:gd name="T6" fmla="*/ 2147483647 w 61"/>
                      <a:gd name="T7" fmla="*/ 2147483647 h 111"/>
                      <a:gd name="T8" fmla="*/ 2147483647 w 61"/>
                      <a:gd name="T9" fmla="*/ 2147483647 h 111"/>
                      <a:gd name="T10" fmla="*/ 0 w 61"/>
                      <a:gd name="T11" fmla="*/ 2147483647 h 111"/>
                      <a:gd name="T12" fmla="*/ 2147483647 w 61"/>
                      <a:gd name="T13" fmla="*/ 2147483647 h 111"/>
                      <a:gd name="T14" fmla="*/ 2147483647 w 61"/>
                      <a:gd name="T15" fmla="*/ 2147483647 h 111"/>
                      <a:gd name="T16" fmla="*/ 2147483647 w 61"/>
                      <a:gd name="T17" fmla="*/ 2147483647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199" name="Freeform 86"/>
                  <p:cNvSpPr>
                    <a:spLocks/>
                  </p:cNvSpPr>
                  <p:nvPr/>
                </p:nvSpPr>
                <p:spPr bwMode="auto">
                  <a:xfrm>
                    <a:off x="843379" y="3027400"/>
                    <a:ext cx="98422" cy="145964"/>
                  </a:xfrm>
                  <a:custGeom>
                    <a:avLst/>
                    <a:gdLst>
                      <a:gd name="T0" fmla="*/ 2147483647 w 50"/>
                      <a:gd name="T1" fmla="*/ 0 h 74"/>
                      <a:gd name="T2" fmla="*/ 2147483647 w 50"/>
                      <a:gd name="T3" fmla="*/ 2147483647 h 74"/>
                      <a:gd name="T4" fmla="*/ 2147483647 w 50"/>
                      <a:gd name="T5" fmla="*/ 2147483647 h 74"/>
                      <a:gd name="T6" fmla="*/ 2147483647 w 50"/>
                      <a:gd name="T7" fmla="*/ 2147483647 h 74"/>
                      <a:gd name="T8" fmla="*/ 2147483647 w 50"/>
                      <a:gd name="T9" fmla="*/ 2147483647 h 74"/>
                      <a:gd name="T10" fmla="*/ 2147483647 w 50"/>
                      <a:gd name="T11" fmla="*/ 2147483647 h 74"/>
                      <a:gd name="T12" fmla="*/ 2147483647 w 50"/>
                      <a:gd name="T13" fmla="*/ 0 h 74"/>
                      <a:gd name="T14" fmla="*/ 2147483647 w 50"/>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0" name="Freeform 87"/>
                  <p:cNvSpPr>
                    <a:spLocks/>
                  </p:cNvSpPr>
                  <p:nvPr/>
                </p:nvSpPr>
                <p:spPr bwMode="auto">
                  <a:xfrm>
                    <a:off x="872571" y="3037409"/>
                    <a:ext cx="244386" cy="293597"/>
                  </a:xfrm>
                  <a:custGeom>
                    <a:avLst/>
                    <a:gdLst>
                      <a:gd name="T0" fmla="*/ 2147483647 w 124"/>
                      <a:gd name="T1" fmla="*/ 2147483647 h 149"/>
                      <a:gd name="T2" fmla="*/ 2147483647 w 124"/>
                      <a:gd name="T3" fmla="*/ 2147483647 h 149"/>
                      <a:gd name="T4" fmla="*/ 2147483647 w 124"/>
                      <a:gd name="T5" fmla="*/ 2147483647 h 149"/>
                      <a:gd name="T6" fmla="*/ 2147483647 w 124"/>
                      <a:gd name="T7" fmla="*/ 2147483647 h 149"/>
                      <a:gd name="T8" fmla="*/ 2147483647 w 124"/>
                      <a:gd name="T9" fmla="*/ 2147483647 h 149"/>
                      <a:gd name="T10" fmla="*/ 2147483647 w 124"/>
                      <a:gd name="T11" fmla="*/ 2147483647 h 149"/>
                      <a:gd name="T12" fmla="*/ 2147483647 w 124"/>
                      <a:gd name="T13" fmla="*/ 2147483647 h 149"/>
                      <a:gd name="T14" fmla="*/ 2147483647 w 124"/>
                      <a:gd name="T15" fmla="*/ 2147483647 h 149"/>
                      <a:gd name="T16" fmla="*/ 2147483647 w 124"/>
                      <a:gd name="T17" fmla="*/ 2147483647 h 149"/>
                      <a:gd name="T18" fmla="*/ 2147483647 w 124"/>
                      <a:gd name="T19" fmla="*/ 2147483647 h 149"/>
                      <a:gd name="T20" fmla="*/ 2147483647 w 124"/>
                      <a:gd name="T21" fmla="*/ 2147483647 h 149"/>
                      <a:gd name="T22" fmla="*/ 2147483647 w 124"/>
                      <a:gd name="T23" fmla="*/ 2147483647 h 149"/>
                      <a:gd name="T24" fmla="*/ 2147483647 w 124"/>
                      <a:gd name="T25" fmla="*/ 2147483647 h 149"/>
                      <a:gd name="T26" fmla="*/ 2147483647 w 124"/>
                      <a:gd name="T27" fmla="*/ 2147483647 h 149"/>
                      <a:gd name="T28" fmla="*/ 2147483647 w 124"/>
                      <a:gd name="T29" fmla="*/ 2147483647 h 149"/>
                      <a:gd name="T30" fmla="*/ 2147483647 w 124"/>
                      <a:gd name="T31" fmla="*/ 2147483647 h 149"/>
                      <a:gd name="T32" fmla="*/ 2147483647 w 124"/>
                      <a:gd name="T33" fmla="*/ 2147483647 h 149"/>
                      <a:gd name="T34" fmla="*/ 2147483647 w 124"/>
                      <a:gd name="T35" fmla="*/ 2147483647 h 149"/>
                      <a:gd name="T36" fmla="*/ 0 w 124"/>
                      <a:gd name="T37" fmla="*/ 2147483647 h 149"/>
                      <a:gd name="T38" fmla="*/ 2147483647 w 124"/>
                      <a:gd name="T39" fmla="*/ 2147483647 h 149"/>
                      <a:gd name="T40" fmla="*/ 2147483647 w 124"/>
                      <a:gd name="T41" fmla="*/ 2147483647 h 149"/>
                      <a:gd name="T42" fmla="*/ 2147483647 w 124"/>
                      <a:gd name="T43" fmla="*/ 2147483647 h 149"/>
                      <a:gd name="T44" fmla="*/ 2147483647 w 124"/>
                      <a:gd name="T45" fmla="*/ 2147483647 h 149"/>
                      <a:gd name="T46" fmla="*/ 2147483647 w 124"/>
                      <a:gd name="T47" fmla="*/ 2147483647 h 149"/>
                      <a:gd name="T48" fmla="*/ 2147483647 w 124"/>
                      <a:gd name="T49" fmla="*/ 2147483647 h 1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1" name="Freeform 88"/>
                  <p:cNvSpPr>
                    <a:spLocks/>
                  </p:cNvSpPr>
                  <p:nvPr/>
                </p:nvSpPr>
                <p:spPr bwMode="auto">
                  <a:xfrm>
                    <a:off x="1014366" y="3088287"/>
                    <a:ext cx="45875" cy="33364"/>
                  </a:xfrm>
                  <a:custGeom>
                    <a:avLst/>
                    <a:gdLst>
                      <a:gd name="T0" fmla="*/ 2147483647 w 23"/>
                      <a:gd name="T1" fmla="*/ 2147483647 h 17"/>
                      <a:gd name="T2" fmla="*/ 2147483647 w 23"/>
                      <a:gd name="T3" fmla="*/ 2147483647 h 17"/>
                      <a:gd name="T4" fmla="*/ 2147483647 w 23"/>
                      <a:gd name="T5" fmla="*/ 2147483647 h 17"/>
                      <a:gd name="T6" fmla="*/ 0 60000 65536"/>
                      <a:gd name="T7" fmla="*/ 0 60000 65536"/>
                      <a:gd name="T8" fmla="*/ 0 60000 65536"/>
                    </a:gdLst>
                    <a:ahLst/>
                    <a:cxnLst>
                      <a:cxn ang="T6">
                        <a:pos x="T0" y="T1"/>
                      </a:cxn>
                      <a:cxn ang="T7">
                        <a:pos x="T2" y="T3"/>
                      </a:cxn>
                      <a:cxn ang="T8">
                        <a:pos x="T4" y="T5"/>
                      </a:cxn>
                    </a:cxnLst>
                    <a:rect l="0" t="0" r="r" b="b"/>
                    <a:pathLst>
                      <a:path w="23" h="17">
                        <a:moveTo>
                          <a:pt x="18" y="17"/>
                        </a:moveTo>
                        <a:cubicBezTo>
                          <a:pt x="14" y="15"/>
                          <a:pt x="9" y="13"/>
                          <a:pt x="3" y="12"/>
                        </a:cubicBezTo>
                        <a:cubicBezTo>
                          <a:pt x="0" y="0"/>
                          <a:pt x="23" y="7"/>
                          <a:pt x="18" y="1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2" name="Freeform 89"/>
                  <p:cNvSpPr>
                    <a:spLocks/>
                  </p:cNvSpPr>
                  <p:nvPr/>
                </p:nvSpPr>
                <p:spPr bwMode="auto">
                  <a:xfrm>
                    <a:off x="937630" y="3090790"/>
                    <a:ext cx="79238" cy="92583"/>
                  </a:xfrm>
                  <a:custGeom>
                    <a:avLst/>
                    <a:gdLst>
                      <a:gd name="T0" fmla="*/ 2147483647 w 40"/>
                      <a:gd name="T1" fmla="*/ 2147483647 h 47"/>
                      <a:gd name="T2" fmla="*/ 2147483647 w 40"/>
                      <a:gd name="T3" fmla="*/ 2147483647 h 47"/>
                      <a:gd name="T4" fmla="*/ 2147483647 w 40"/>
                      <a:gd name="T5" fmla="*/ 2147483647 h 47"/>
                      <a:gd name="T6" fmla="*/ 2147483647 w 40"/>
                      <a:gd name="T7" fmla="*/ 2147483647 h 47"/>
                      <a:gd name="T8" fmla="*/ 2147483647 w 40"/>
                      <a:gd name="T9" fmla="*/ 2147483647 h 47"/>
                      <a:gd name="T10" fmla="*/ 2147483647 w 40"/>
                      <a:gd name="T11" fmla="*/ 2147483647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3" name="Freeform 90"/>
                  <p:cNvSpPr>
                    <a:spLocks/>
                  </p:cNvSpPr>
                  <p:nvPr/>
                </p:nvSpPr>
                <p:spPr bwMode="auto">
                  <a:xfrm>
                    <a:off x="884249" y="3115812"/>
                    <a:ext cx="171821" cy="222700"/>
                  </a:xfrm>
                  <a:custGeom>
                    <a:avLst/>
                    <a:gdLst>
                      <a:gd name="T0" fmla="*/ 2147483647 w 87"/>
                      <a:gd name="T1" fmla="*/ 2147483647 h 113"/>
                      <a:gd name="T2" fmla="*/ 2147483647 w 87"/>
                      <a:gd name="T3" fmla="*/ 2147483647 h 113"/>
                      <a:gd name="T4" fmla="*/ 2147483647 w 87"/>
                      <a:gd name="T5" fmla="*/ 2147483647 h 113"/>
                      <a:gd name="T6" fmla="*/ 2147483647 w 87"/>
                      <a:gd name="T7" fmla="*/ 2147483647 h 113"/>
                      <a:gd name="T8" fmla="*/ 2147483647 w 87"/>
                      <a:gd name="T9" fmla="*/ 2147483647 h 113"/>
                      <a:gd name="T10" fmla="*/ 2147483647 w 87"/>
                      <a:gd name="T11" fmla="*/ 2147483647 h 113"/>
                      <a:gd name="T12" fmla="*/ 2147483647 w 87"/>
                      <a:gd name="T13" fmla="*/ 2147483647 h 113"/>
                      <a:gd name="T14" fmla="*/ 2147483647 w 87"/>
                      <a:gd name="T15" fmla="*/ 2147483647 h 113"/>
                      <a:gd name="T16" fmla="*/ 2147483647 w 87"/>
                      <a:gd name="T17" fmla="*/ 2147483647 h 113"/>
                      <a:gd name="T18" fmla="*/ 0 w 87"/>
                      <a:gd name="T19" fmla="*/ 2147483647 h 113"/>
                      <a:gd name="T20" fmla="*/ 2147483647 w 87"/>
                      <a:gd name="T21" fmla="*/ 2147483647 h 113"/>
                      <a:gd name="T22" fmla="*/ 2147483647 w 87"/>
                      <a:gd name="T23" fmla="*/ 2147483647 h 113"/>
                      <a:gd name="T24" fmla="*/ 2147483647 w 87"/>
                      <a:gd name="T25" fmla="*/ 2147483647 h 113"/>
                      <a:gd name="T26" fmla="*/ 2147483647 w 87"/>
                      <a:gd name="T27" fmla="*/ 2147483647 h 113"/>
                      <a:gd name="T28" fmla="*/ 2147483647 w 87"/>
                      <a:gd name="T29" fmla="*/ 2147483647 h 113"/>
                      <a:gd name="T30" fmla="*/ 2147483647 w 87"/>
                      <a:gd name="T31" fmla="*/ 2147483647 h 113"/>
                      <a:gd name="T32" fmla="*/ 2147483647 w 87"/>
                      <a:gd name="T33" fmla="*/ 2147483647 h 113"/>
                      <a:gd name="T34" fmla="*/ 2147483647 w 87"/>
                      <a:gd name="T35" fmla="*/ 2147483647 h 113"/>
                      <a:gd name="T36" fmla="*/ 2147483647 w 87"/>
                      <a:gd name="T37" fmla="*/ 2147483647 h 113"/>
                      <a:gd name="T38" fmla="*/ 2147483647 w 87"/>
                      <a:gd name="T39" fmla="*/ 2147483647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4" name="Freeform 91"/>
                  <p:cNvSpPr>
                    <a:spLocks noEditPoints="1"/>
                  </p:cNvSpPr>
                  <p:nvPr/>
                </p:nvSpPr>
                <p:spPr bwMode="auto">
                  <a:xfrm>
                    <a:off x="888419" y="3143337"/>
                    <a:ext cx="147633" cy="179328"/>
                  </a:xfrm>
                  <a:custGeom>
                    <a:avLst/>
                    <a:gdLst>
                      <a:gd name="T0" fmla="*/ 2147483647 w 75"/>
                      <a:gd name="T1" fmla="*/ 0 h 91"/>
                      <a:gd name="T2" fmla="*/ 2147483647 w 75"/>
                      <a:gd name="T3" fmla="*/ 2147483647 h 91"/>
                      <a:gd name="T4" fmla="*/ 2147483647 w 75"/>
                      <a:gd name="T5" fmla="*/ 2147483647 h 91"/>
                      <a:gd name="T6" fmla="*/ 2147483647 w 75"/>
                      <a:gd name="T7" fmla="*/ 2147483647 h 91"/>
                      <a:gd name="T8" fmla="*/ 0 w 75"/>
                      <a:gd name="T9" fmla="*/ 2147483647 h 91"/>
                      <a:gd name="T10" fmla="*/ 2147483647 w 75"/>
                      <a:gd name="T11" fmla="*/ 2147483647 h 91"/>
                      <a:gd name="T12" fmla="*/ 2147483647 w 75"/>
                      <a:gd name="T13" fmla="*/ 2147483647 h 91"/>
                      <a:gd name="T14" fmla="*/ 2147483647 w 75"/>
                      <a:gd name="T15" fmla="*/ 2147483647 h 91"/>
                      <a:gd name="T16" fmla="*/ 2147483647 w 75"/>
                      <a:gd name="T17" fmla="*/ 0 h 91"/>
                      <a:gd name="T18" fmla="*/ 2147483647 w 75"/>
                      <a:gd name="T19" fmla="*/ 0 h 91"/>
                      <a:gd name="T20" fmla="*/ 2147483647 w 75"/>
                      <a:gd name="T21" fmla="*/ 2147483647 h 91"/>
                      <a:gd name="T22" fmla="*/ 2147483647 w 75"/>
                      <a:gd name="T23" fmla="*/ 2147483647 h 91"/>
                      <a:gd name="T24" fmla="*/ 2147483647 w 75"/>
                      <a:gd name="T25" fmla="*/ 2147483647 h 91"/>
                      <a:gd name="T26" fmla="*/ 2147483647 w 75"/>
                      <a:gd name="T27" fmla="*/ 2147483647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5" name="Freeform 92"/>
                  <p:cNvSpPr>
                    <a:spLocks/>
                  </p:cNvSpPr>
                  <p:nvPr/>
                </p:nvSpPr>
                <p:spPr bwMode="auto">
                  <a:xfrm>
                    <a:off x="1131138" y="3150009"/>
                    <a:ext cx="23354" cy="52546"/>
                  </a:xfrm>
                  <a:custGeom>
                    <a:avLst/>
                    <a:gdLst>
                      <a:gd name="T0" fmla="*/ 2147483647 w 12"/>
                      <a:gd name="T1" fmla="*/ 0 h 27"/>
                      <a:gd name="T2" fmla="*/ 2147483647 w 12"/>
                      <a:gd name="T3" fmla="*/ 2147483647 h 27"/>
                      <a:gd name="T4" fmla="*/ 2147483647 w 12"/>
                      <a:gd name="T5" fmla="*/ 0 h 27"/>
                      <a:gd name="T6" fmla="*/ 0 60000 65536"/>
                      <a:gd name="T7" fmla="*/ 0 60000 65536"/>
                      <a:gd name="T8" fmla="*/ 0 60000 65536"/>
                    </a:gdLst>
                    <a:ahLst/>
                    <a:cxnLst>
                      <a:cxn ang="T6">
                        <a:pos x="T0" y="T1"/>
                      </a:cxn>
                      <a:cxn ang="T7">
                        <a:pos x="T2" y="T3"/>
                      </a:cxn>
                      <a:cxn ang="T8">
                        <a:pos x="T4" y="T5"/>
                      </a:cxn>
                    </a:cxnLst>
                    <a:rect l="0" t="0" r="r" b="b"/>
                    <a:pathLst>
                      <a:path w="12" h="27">
                        <a:moveTo>
                          <a:pt x="7" y="0"/>
                        </a:moveTo>
                        <a:cubicBezTo>
                          <a:pt x="12" y="5"/>
                          <a:pt x="10" y="24"/>
                          <a:pt x="3" y="27"/>
                        </a:cubicBezTo>
                        <a:cubicBezTo>
                          <a:pt x="2" y="19"/>
                          <a:pt x="0" y="3"/>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6" name="Freeform 93"/>
                  <p:cNvSpPr>
                    <a:spLocks/>
                  </p:cNvSpPr>
                  <p:nvPr/>
                </p:nvSpPr>
                <p:spPr bwMode="auto">
                  <a:xfrm>
                    <a:off x="855055" y="3155849"/>
                    <a:ext cx="56718" cy="90081"/>
                  </a:xfrm>
                  <a:custGeom>
                    <a:avLst/>
                    <a:gdLst>
                      <a:gd name="T0" fmla="*/ 2147483647 w 29"/>
                      <a:gd name="T1" fmla="*/ 2147483647 h 46"/>
                      <a:gd name="T2" fmla="*/ 2147483647 w 29"/>
                      <a:gd name="T3" fmla="*/ 2147483647 h 46"/>
                      <a:gd name="T4" fmla="*/ 2147483647 w 29"/>
                      <a:gd name="T5" fmla="*/ 2147483647 h 46"/>
                      <a:gd name="T6" fmla="*/ 2147483647 w 29"/>
                      <a:gd name="T7" fmla="*/ 2147483647 h 46"/>
                      <a:gd name="T8" fmla="*/ 2147483647 w 29"/>
                      <a:gd name="T9" fmla="*/ 0 h 46"/>
                      <a:gd name="T10" fmla="*/ 2147483647 w 29"/>
                      <a:gd name="T11" fmla="*/ 2147483647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7" name="Freeform 94"/>
                  <p:cNvSpPr>
                    <a:spLocks/>
                  </p:cNvSpPr>
                  <p:nvPr/>
                </p:nvSpPr>
                <p:spPr bwMode="auto">
                  <a:xfrm>
                    <a:off x="966824" y="3215068"/>
                    <a:ext cx="180162" cy="180996"/>
                  </a:xfrm>
                  <a:custGeom>
                    <a:avLst/>
                    <a:gdLst>
                      <a:gd name="T0" fmla="*/ 2147483647 w 91"/>
                      <a:gd name="T1" fmla="*/ 0 h 92"/>
                      <a:gd name="T2" fmla="*/ 2147483647 w 91"/>
                      <a:gd name="T3" fmla="*/ 2147483647 h 92"/>
                      <a:gd name="T4" fmla="*/ 2147483647 w 91"/>
                      <a:gd name="T5" fmla="*/ 2147483647 h 92"/>
                      <a:gd name="T6" fmla="*/ 2147483647 w 91"/>
                      <a:gd name="T7" fmla="*/ 2147483647 h 92"/>
                      <a:gd name="T8" fmla="*/ 2147483647 w 91"/>
                      <a:gd name="T9" fmla="*/ 2147483647 h 92"/>
                      <a:gd name="T10" fmla="*/ 2147483647 w 91"/>
                      <a:gd name="T11" fmla="*/ 2147483647 h 92"/>
                      <a:gd name="T12" fmla="*/ 0 w 91"/>
                      <a:gd name="T13" fmla="*/ 2147483647 h 92"/>
                      <a:gd name="T14" fmla="*/ 2147483647 w 91"/>
                      <a:gd name="T15" fmla="*/ 2147483647 h 92"/>
                      <a:gd name="T16" fmla="*/ 2147483647 w 91"/>
                      <a:gd name="T17" fmla="*/ 2147483647 h 92"/>
                      <a:gd name="T18" fmla="*/ 2147483647 w 91"/>
                      <a:gd name="T19" fmla="*/ 2147483647 h 92"/>
                      <a:gd name="T20" fmla="*/ 2147483647 w 91"/>
                      <a:gd name="T21" fmla="*/ 2147483647 h 92"/>
                      <a:gd name="T22" fmla="*/ 2147483647 w 91"/>
                      <a:gd name="T23" fmla="*/ 0 h 92"/>
                      <a:gd name="T24" fmla="*/ 2147483647 w 91"/>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8" name="Freeform 95"/>
                  <p:cNvSpPr>
                    <a:spLocks/>
                  </p:cNvSpPr>
                  <p:nvPr/>
                </p:nvSpPr>
                <p:spPr bwMode="auto">
                  <a:xfrm>
                    <a:off x="1085263" y="3218405"/>
                    <a:ext cx="108432" cy="128449"/>
                  </a:xfrm>
                  <a:custGeom>
                    <a:avLst/>
                    <a:gdLst>
                      <a:gd name="T0" fmla="*/ 2147483647 w 55"/>
                      <a:gd name="T1" fmla="*/ 0 h 65"/>
                      <a:gd name="T2" fmla="*/ 2147483647 w 55"/>
                      <a:gd name="T3" fmla="*/ 2147483647 h 65"/>
                      <a:gd name="T4" fmla="*/ 2147483647 w 55"/>
                      <a:gd name="T5" fmla="*/ 2147483647 h 65"/>
                      <a:gd name="T6" fmla="*/ 0 w 55"/>
                      <a:gd name="T7" fmla="*/ 2147483647 h 65"/>
                      <a:gd name="T8" fmla="*/ 2147483647 w 55"/>
                      <a:gd name="T9" fmla="*/ 2147483647 h 65"/>
                      <a:gd name="T10" fmla="*/ 2147483647 w 55"/>
                      <a:gd name="T11" fmla="*/ 2147483647 h 65"/>
                      <a:gd name="T12" fmla="*/ 2147483647 w 55"/>
                      <a:gd name="T13" fmla="*/ 0 h 65"/>
                      <a:gd name="T14" fmla="*/ 2147483647 w 55"/>
                      <a:gd name="T15" fmla="*/ 2147483647 h 65"/>
                      <a:gd name="T16" fmla="*/ 2147483647 w 55"/>
                      <a:gd name="T17" fmla="*/ 0 h 65"/>
                      <a:gd name="T18" fmla="*/ 2147483647 w 55"/>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09" name="Freeform 96"/>
                  <p:cNvSpPr>
                    <a:spLocks/>
                  </p:cNvSpPr>
                  <p:nvPr/>
                </p:nvSpPr>
                <p:spPr bwMode="auto">
                  <a:xfrm>
                    <a:off x="1061909" y="3285965"/>
                    <a:ext cx="118440" cy="90081"/>
                  </a:xfrm>
                  <a:custGeom>
                    <a:avLst/>
                    <a:gdLst>
                      <a:gd name="T0" fmla="*/ 2147483647 w 60"/>
                      <a:gd name="T1" fmla="*/ 0 h 46"/>
                      <a:gd name="T2" fmla="*/ 2147483647 w 60"/>
                      <a:gd name="T3" fmla="*/ 2147483647 h 46"/>
                      <a:gd name="T4" fmla="*/ 2147483647 w 60"/>
                      <a:gd name="T5" fmla="*/ 2147483647 h 46"/>
                      <a:gd name="T6" fmla="*/ 2147483647 w 60"/>
                      <a:gd name="T7" fmla="*/ 2147483647 h 46"/>
                      <a:gd name="T8" fmla="*/ 0 w 60"/>
                      <a:gd name="T9" fmla="*/ 2147483647 h 46"/>
                      <a:gd name="T10" fmla="*/ 2147483647 w 60"/>
                      <a:gd name="T11" fmla="*/ 2147483647 h 46"/>
                      <a:gd name="T12" fmla="*/ 2147483647 w 60"/>
                      <a:gd name="T13" fmla="*/ 2147483647 h 46"/>
                      <a:gd name="T14" fmla="*/ 2147483647 w 60"/>
                      <a:gd name="T15" fmla="*/ 0 h 46"/>
                      <a:gd name="T16" fmla="*/ 2147483647 w 60"/>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10" name="Freeform 97"/>
                  <p:cNvSpPr>
                    <a:spLocks/>
                  </p:cNvSpPr>
                  <p:nvPr/>
                </p:nvSpPr>
                <p:spPr bwMode="auto">
                  <a:xfrm>
                    <a:off x="937630" y="3354360"/>
                    <a:ext cx="49211" cy="30027"/>
                  </a:xfrm>
                  <a:custGeom>
                    <a:avLst/>
                    <a:gdLst>
                      <a:gd name="T0" fmla="*/ 2147483647 w 25"/>
                      <a:gd name="T1" fmla="*/ 2147483647 h 15"/>
                      <a:gd name="T2" fmla="*/ 0 w 25"/>
                      <a:gd name="T3" fmla="*/ 2147483647 h 15"/>
                      <a:gd name="T4" fmla="*/ 2147483647 w 25"/>
                      <a:gd name="T5" fmla="*/ 2147483647 h 15"/>
                      <a:gd name="T6" fmla="*/ 0 60000 65536"/>
                      <a:gd name="T7" fmla="*/ 0 60000 65536"/>
                      <a:gd name="T8" fmla="*/ 0 60000 65536"/>
                    </a:gdLst>
                    <a:ahLst/>
                    <a:cxnLst>
                      <a:cxn ang="T6">
                        <a:pos x="T0" y="T1"/>
                      </a:cxn>
                      <a:cxn ang="T7">
                        <a:pos x="T2" y="T3"/>
                      </a:cxn>
                      <a:cxn ang="T8">
                        <a:pos x="T4" y="T5"/>
                      </a:cxn>
                    </a:cxnLst>
                    <a:rect l="0" t="0" r="r" b="b"/>
                    <a:pathLst>
                      <a:path w="25" h="15">
                        <a:moveTo>
                          <a:pt x="25" y="1"/>
                        </a:moveTo>
                        <a:cubicBezTo>
                          <a:pt x="22" y="8"/>
                          <a:pt x="7" y="15"/>
                          <a:pt x="0" y="9"/>
                        </a:cubicBezTo>
                        <a:cubicBezTo>
                          <a:pt x="2" y="1"/>
                          <a:pt x="18" y="0"/>
                          <a:pt x="2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5211" name="Freeform 98"/>
                  <p:cNvSpPr>
                    <a:spLocks/>
                  </p:cNvSpPr>
                  <p:nvPr/>
                </p:nvSpPr>
                <p:spPr bwMode="auto">
                  <a:xfrm>
                    <a:off x="992679" y="3368540"/>
                    <a:ext cx="49211" cy="23354"/>
                  </a:xfrm>
                  <a:custGeom>
                    <a:avLst/>
                    <a:gdLst>
                      <a:gd name="T0" fmla="*/ 2147483647 w 25"/>
                      <a:gd name="T1" fmla="*/ 2147483647 h 12"/>
                      <a:gd name="T2" fmla="*/ 2147483647 w 25"/>
                      <a:gd name="T3" fmla="*/ 2147483647 h 12"/>
                      <a:gd name="T4" fmla="*/ 2147483647 w 25"/>
                      <a:gd name="T5" fmla="*/ 2147483647 h 12"/>
                      <a:gd name="T6" fmla="*/ 2147483647 w 2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725180" name="Group 427"/>
              <p:cNvGrpSpPr>
                <a:grpSpLocks/>
              </p:cNvGrpSpPr>
              <p:nvPr/>
            </p:nvGrpSpPr>
            <p:grpSpPr bwMode="auto">
              <a:xfrm>
                <a:off x="6606397" y="1393677"/>
                <a:ext cx="512300" cy="463015"/>
                <a:chOff x="1331189" y="1934207"/>
                <a:chExt cx="360619" cy="360619"/>
              </a:xfrm>
            </p:grpSpPr>
            <p:sp>
              <p:nvSpPr>
                <p:cNvPr id="429" name="Oval 428"/>
                <p:cNvSpPr/>
                <p:nvPr/>
              </p:nvSpPr>
              <p:spPr>
                <a:xfrm>
                  <a:off x="1330330" y="1933948"/>
                  <a:ext cx="361996" cy="360267"/>
                </a:xfrm>
                <a:prstGeom prst="ellipse">
                  <a:avLst/>
                </a:prstGeom>
                <a:gradFill>
                  <a:gsLst>
                    <a:gs pos="0">
                      <a:srgbClr val="CBDB2A"/>
                    </a:gs>
                    <a:gs pos="50000">
                      <a:srgbClr val="3EB549"/>
                    </a:gs>
                    <a:gs pos="100000">
                      <a:srgbClr val="02928C"/>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0000"/>
                    </a:lnSpc>
                    <a:spcBef>
                      <a:spcPts val="0"/>
                    </a:spcBef>
                    <a:spcAft>
                      <a:spcPts val="0"/>
                    </a:spcAft>
                    <a:defRPr/>
                  </a:pPr>
                  <a:endParaRPr lang="en-US" sz="1800" dirty="0">
                    <a:solidFill>
                      <a:srgbClr val="ABDFF0">
                        <a:lumMod val="25000"/>
                      </a:srgbClr>
                    </a:solidFill>
                  </a:endParaRPr>
                </a:p>
              </p:txBody>
            </p:sp>
            <p:grpSp>
              <p:nvGrpSpPr>
                <p:cNvPr id="725183" name="Group 44"/>
                <p:cNvGrpSpPr>
                  <a:grpSpLocks noChangeAspect="1"/>
                </p:cNvGrpSpPr>
                <p:nvPr/>
              </p:nvGrpSpPr>
              <p:grpSpPr bwMode="auto">
                <a:xfrm>
                  <a:off x="1417876" y="2017757"/>
                  <a:ext cx="187245" cy="193519"/>
                  <a:chOff x="5872406" y="4101707"/>
                  <a:chExt cx="710482" cy="697394"/>
                </a:xfrm>
              </p:grpSpPr>
              <p:sp>
                <p:nvSpPr>
                  <p:cNvPr id="725184" name="Freeform 30"/>
                  <p:cNvSpPr>
                    <a:spLocks noEditPoints="1"/>
                  </p:cNvSpPr>
                  <p:nvPr/>
                </p:nvSpPr>
                <p:spPr bwMode="auto">
                  <a:xfrm>
                    <a:off x="6055635" y="4243803"/>
                    <a:ext cx="344022" cy="314107"/>
                  </a:xfrm>
                  <a:custGeom>
                    <a:avLst/>
                    <a:gdLst>
                      <a:gd name="T0" fmla="*/ 2147483647 w 78"/>
                      <a:gd name="T1" fmla="*/ 2147483647 h 71"/>
                      <a:gd name="T2" fmla="*/ 2147483647 w 78"/>
                      <a:gd name="T3" fmla="*/ 2147483647 h 71"/>
                      <a:gd name="T4" fmla="*/ 2147483647 w 78"/>
                      <a:gd name="T5" fmla="*/ 2147483647 h 71"/>
                      <a:gd name="T6" fmla="*/ 2147483647 w 78"/>
                      <a:gd name="T7" fmla="*/ 2147483647 h 71"/>
                      <a:gd name="T8" fmla="*/ 2147483647 w 78"/>
                      <a:gd name="T9" fmla="*/ 2147483647 h 71"/>
                      <a:gd name="T10" fmla="*/ 2147483647 w 78"/>
                      <a:gd name="T11" fmla="*/ 2147483647 h 71"/>
                      <a:gd name="T12" fmla="*/ 2147483647 w 78"/>
                      <a:gd name="T13" fmla="*/ 2147483647 h 71"/>
                      <a:gd name="T14" fmla="*/ 2147483647 w 78"/>
                      <a:gd name="T15" fmla="*/ 2147483647 h 71"/>
                      <a:gd name="T16" fmla="*/ 2147483647 w 78"/>
                      <a:gd name="T17" fmla="*/ 2147483647 h 71"/>
                      <a:gd name="T18" fmla="*/ 2147483647 w 78"/>
                      <a:gd name="T19" fmla="*/ 2147483647 h 71"/>
                      <a:gd name="T20" fmla="*/ 2147483647 w 78"/>
                      <a:gd name="T21" fmla="*/ 2147483647 h 71"/>
                      <a:gd name="T22" fmla="*/ 2147483647 w 78"/>
                      <a:gd name="T23" fmla="*/ 2147483647 h 71"/>
                      <a:gd name="T24" fmla="*/ 2147483647 w 78"/>
                      <a:gd name="T25" fmla="*/ 2147483647 h 71"/>
                      <a:gd name="T26" fmla="*/ 2147483647 w 78"/>
                      <a:gd name="T27" fmla="*/ 2147483647 h 71"/>
                      <a:gd name="T28" fmla="*/ 2147483647 w 78"/>
                      <a:gd name="T29" fmla="*/ 2147483647 h 71"/>
                      <a:gd name="T30" fmla="*/ 2147483647 w 78"/>
                      <a:gd name="T31" fmla="*/ 2147483647 h 71"/>
                      <a:gd name="T32" fmla="*/ 2147483647 w 78"/>
                      <a:gd name="T33" fmla="*/ 2147483647 h 71"/>
                      <a:gd name="T34" fmla="*/ 2147483647 w 78"/>
                      <a:gd name="T35" fmla="*/ 2147483647 h 71"/>
                      <a:gd name="T36" fmla="*/ 2147483647 w 78"/>
                      <a:gd name="T37" fmla="*/ 2147483647 h 71"/>
                      <a:gd name="T38" fmla="*/ 2147483647 w 78"/>
                      <a:gd name="T39" fmla="*/ 2147483647 h 71"/>
                      <a:gd name="T40" fmla="*/ 2147483647 w 78"/>
                      <a:gd name="T41" fmla="*/ 2147483647 h 71"/>
                      <a:gd name="T42" fmla="*/ 2147483647 w 78"/>
                      <a:gd name="T43" fmla="*/ 2147483647 h 71"/>
                      <a:gd name="T44" fmla="*/ 2147483647 w 78"/>
                      <a:gd name="T45" fmla="*/ 2147483647 h 71"/>
                      <a:gd name="T46" fmla="*/ 2147483647 w 78"/>
                      <a:gd name="T47" fmla="*/ 2147483647 h 71"/>
                      <a:gd name="T48" fmla="*/ 2147483647 w 78"/>
                      <a:gd name="T49" fmla="*/ 2147483647 h 71"/>
                      <a:gd name="T50" fmla="*/ 2147483647 w 78"/>
                      <a:gd name="T51" fmla="*/ 2147483647 h 71"/>
                      <a:gd name="T52" fmla="*/ 2147483647 w 78"/>
                      <a:gd name="T53" fmla="*/ 2147483647 h 71"/>
                      <a:gd name="T54" fmla="*/ 2147483647 w 78"/>
                      <a:gd name="T55" fmla="*/ 0 h 71"/>
                      <a:gd name="T56" fmla="*/ 2147483647 w 78"/>
                      <a:gd name="T57" fmla="*/ 2147483647 h 71"/>
                      <a:gd name="T58" fmla="*/ 2147483647 w 78"/>
                      <a:gd name="T59" fmla="*/ 2147483647 h 71"/>
                      <a:gd name="T60" fmla="*/ 2147483647 w 78"/>
                      <a:gd name="T61" fmla="*/ 0 h 71"/>
                      <a:gd name="T62" fmla="*/ 2147483647 w 78"/>
                      <a:gd name="T63" fmla="*/ 2147483647 h 71"/>
                      <a:gd name="T64" fmla="*/ 2147483647 w 78"/>
                      <a:gd name="T65" fmla="*/ 2147483647 h 71"/>
                      <a:gd name="T66" fmla="*/ 2147483647 w 78"/>
                      <a:gd name="T67" fmla="*/ 2147483647 h 71"/>
                      <a:gd name="T68" fmla="*/ 2147483647 w 78"/>
                      <a:gd name="T69" fmla="*/ 2147483647 h 71"/>
                      <a:gd name="T70" fmla="*/ 2147483647 w 78"/>
                      <a:gd name="T71" fmla="*/ 2147483647 h 71"/>
                      <a:gd name="T72" fmla="*/ 2147483647 w 78"/>
                      <a:gd name="T73" fmla="*/ 2147483647 h 71"/>
                      <a:gd name="T74" fmla="*/ 2147483647 w 78"/>
                      <a:gd name="T75" fmla="*/ 2147483647 h 71"/>
                      <a:gd name="T76" fmla="*/ 2147483647 w 78"/>
                      <a:gd name="T77" fmla="*/ 2147483647 h 71"/>
                      <a:gd name="T78" fmla="*/ 2147483647 w 78"/>
                      <a:gd name="T79" fmla="*/ 2147483647 h 71"/>
                      <a:gd name="T80" fmla="*/ 0 w 78"/>
                      <a:gd name="T81" fmla="*/ 2147483647 h 71"/>
                      <a:gd name="T82" fmla="*/ 2147483647 w 78"/>
                      <a:gd name="T83" fmla="*/ 2147483647 h 71"/>
                      <a:gd name="T84" fmla="*/ 2147483647 w 78"/>
                      <a:gd name="T85" fmla="*/ 2147483647 h 71"/>
                      <a:gd name="T86" fmla="*/ 2147483647 w 78"/>
                      <a:gd name="T87" fmla="*/ 2147483647 h 71"/>
                      <a:gd name="T88" fmla="*/ 2147483647 w 78"/>
                      <a:gd name="T89" fmla="*/ 2147483647 h 71"/>
                      <a:gd name="T90" fmla="*/ 2147483647 w 78"/>
                      <a:gd name="T91" fmla="*/ 2147483647 h 71"/>
                      <a:gd name="T92" fmla="*/ 2147483647 w 78"/>
                      <a:gd name="T93" fmla="*/ 2147483647 h 71"/>
                      <a:gd name="T94" fmla="*/ 2147483647 w 78"/>
                      <a:gd name="T95" fmla="*/ 2147483647 h 71"/>
                      <a:gd name="T96" fmla="*/ 2147483647 w 78"/>
                      <a:gd name="T97" fmla="*/ 2147483647 h 71"/>
                      <a:gd name="T98" fmla="*/ 2147483647 w 78"/>
                      <a:gd name="T99" fmla="*/ 2147483647 h 71"/>
                      <a:gd name="T100" fmla="*/ 2147483647 w 78"/>
                      <a:gd name="T101" fmla="*/ 2147483647 h 71"/>
                      <a:gd name="T102" fmla="*/ 2147483647 w 78"/>
                      <a:gd name="T103" fmla="*/ 2147483647 h 71"/>
                      <a:gd name="T104" fmla="*/ 2147483647 w 78"/>
                      <a:gd name="T105" fmla="*/ 2147483647 h 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71"/>
                      <a:gd name="T161" fmla="*/ 78 w 78"/>
                      <a:gd name="T162" fmla="*/ 71 h 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71">
                        <a:moveTo>
                          <a:pt x="53" y="53"/>
                        </a:moveTo>
                        <a:cubicBezTo>
                          <a:pt x="59" y="66"/>
                          <a:pt x="59" y="66"/>
                          <a:pt x="59" y="66"/>
                        </a:cubicBezTo>
                        <a:cubicBezTo>
                          <a:pt x="61" y="65"/>
                          <a:pt x="63" y="64"/>
                          <a:pt x="65" y="62"/>
                        </a:cubicBezTo>
                        <a:cubicBezTo>
                          <a:pt x="55" y="52"/>
                          <a:pt x="55" y="52"/>
                          <a:pt x="55" y="52"/>
                        </a:cubicBezTo>
                        <a:cubicBezTo>
                          <a:pt x="54" y="52"/>
                          <a:pt x="53" y="53"/>
                          <a:pt x="53" y="53"/>
                        </a:cubicBezTo>
                        <a:close/>
                        <a:moveTo>
                          <a:pt x="47" y="55"/>
                        </a:moveTo>
                        <a:cubicBezTo>
                          <a:pt x="51" y="70"/>
                          <a:pt x="51" y="70"/>
                          <a:pt x="51" y="70"/>
                        </a:cubicBezTo>
                        <a:cubicBezTo>
                          <a:pt x="53" y="69"/>
                          <a:pt x="55" y="69"/>
                          <a:pt x="57" y="68"/>
                        </a:cubicBezTo>
                        <a:cubicBezTo>
                          <a:pt x="50" y="54"/>
                          <a:pt x="50" y="54"/>
                          <a:pt x="50" y="54"/>
                        </a:cubicBezTo>
                        <a:cubicBezTo>
                          <a:pt x="49" y="55"/>
                          <a:pt x="48" y="55"/>
                          <a:pt x="47" y="55"/>
                        </a:cubicBezTo>
                        <a:close/>
                        <a:moveTo>
                          <a:pt x="42" y="56"/>
                        </a:moveTo>
                        <a:cubicBezTo>
                          <a:pt x="41" y="71"/>
                          <a:pt x="41" y="71"/>
                          <a:pt x="41" y="71"/>
                        </a:cubicBezTo>
                        <a:cubicBezTo>
                          <a:pt x="44" y="71"/>
                          <a:pt x="46" y="71"/>
                          <a:pt x="48" y="71"/>
                        </a:cubicBezTo>
                        <a:cubicBezTo>
                          <a:pt x="44" y="56"/>
                          <a:pt x="44" y="56"/>
                          <a:pt x="44" y="56"/>
                        </a:cubicBezTo>
                        <a:cubicBezTo>
                          <a:pt x="44" y="56"/>
                          <a:pt x="43" y="56"/>
                          <a:pt x="42" y="56"/>
                        </a:cubicBezTo>
                        <a:close/>
                        <a:moveTo>
                          <a:pt x="58" y="49"/>
                        </a:moveTo>
                        <a:cubicBezTo>
                          <a:pt x="58" y="49"/>
                          <a:pt x="57" y="50"/>
                          <a:pt x="57" y="50"/>
                        </a:cubicBezTo>
                        <a:cubicBezTo>
                          <a:pt x="67" y="61"/>
                          <a:pt x="67" y="61"/>
                          <a:pt x="67" y="61"/>
                        </a:cubicBezTo>
                        <a:cubicBezTo>
                          <a:pt x="68" y="60"/>
                          <a:pt x="68" y="60"/>
                          <a:pt x="69" y="59"/>
                        </a:cubicBezTo>
                        <a:cubicBezTo>
                          <a:pt x="70" y="58"/>
                          <a:pt x="71" y="57"/>
                          <a:pt x="72" y="55"/>
                        </a:cubicBezTo>
                        <a:cubicBezTo>
                          <a:pt x="59" y="47"/>
                          <a:pt x="59" y="47"/>
                          <a:pt x="59" y="47"/>
                        </a:cubicBezTo>
                        <a:cubicBezTo>
                          <a:pt x="59" y="48"/>
                          <a:pt x="58" y="49"/>
                          <a:pt x="58" y="49"/>
                        </a:cubicBezTo>
                        <a:close/>
                        <a:moveTo>
                          <a:pt x="27" y="49"/>
                        </a:moveTo>
                        <a:cubicBezTo>
                          <a:pt x="17" y="59"/>
                          <a:pt x="17" y="59"/>
                          <a:pt x="17" y="59"/>
                        </a:cubicBezTo>
                        <a:cubicBezTo>
                          <a:pt x="17" y="60"/>
                          <a:pt x="18" y="61"/>
                          <a:pt x="19" y="62"/>
                        </a:cubicBezTo>
                        <a:cubicBezTo>
                          <a:pt x="20" y="62"/>
                          <a:pt x="21" y="63"/>
                          <a:pt x="21" y="63"/>
                        </a:cubicBezTo>
                        <a:cubicBezTo>
                          <a:pt x="29" y="51"/>
                          <a:pt x="29" y="51"/>
                          <a:pt x="29" y="51"/>
                        </a:cubicBezTo>
                        <a:cubicBezTo>
                          <a:pt x="29" y="51"/>
                          <a:pt x="29" y="51"/>
                          <a:pt x="29" y="51"/>
                        </a:cubicBezTo>
                        <a:cubicBezTo>
                          <a:pt x="28" y="50"/>
                          <a:pt x="28" y="50"/>
                          <a:pt x="27" y="49"/>
                        </a:cubicBezTo>
                        <a:close/>
                        <a:moveTo>
                          <a:pt x="36" y="55"/>
                        </a:moveTo>
                        <a:cubicBezTo>
                          <a:pt x="32" y="69"/>
                          <a:pt x="32" y="69"/>
                          <a:pt x="32" y="69"/>
                        </a:cubicBezTo>
                        <a:cubicBezTo>
                          <a:pt x="34" y="70"/>
                          <a:pt x="36" y="70"/>
                          <a:pt x="38" y="71"/>
                        </a:cubicBezTo>
                        <a:cubicBezTo>
                          <a:pt x="39" y="56"/>
                          <a:pt x="39" y="56"/>
                          <a:pt x="39" y="56"/>
                        </a:cubicBezTo>
                        <a:cubicBezTo>
                          <a:pt x="38" y="55"/>
                          <a:pt x="37" y="55"/>
                          <a:pt x="36" y="55"/>
                        </a:cubicBezTo>
                        <a:close/>
                        <a:moveTo>
                          <a:pt x="22" y="40"/>
                        </a:moveTo>
                        <a:cubicBezTo>
                          <a:pt x="8" y="43"/>
                          <a:pt x="8" y="43"/>
                          <a:pt x="8" y="43"/>
                        </a:cubicBezTo>
                        <a:cubicBezTo>
                          <a:pt x="9" y="45"/>
                          <a:pt x="9" y="47"/>
                          <a:pt x="10" y="49"/>
                        </a:cubicBezTo>
                        <a:cubicBezTo>
                          <a:pt x="23" y="42"/>
                          <a:pt x="23" y="42"/>
                          <a:pt x="23" y="42"/>
                        </a:cubicBezTo>
                        <a:cubicBezTo>
                          <a:pt x="23" y="42"/>
                          <a:pt x="23" y="41"/>
                          <a:pt x="22" y="40"/>
                        </a:cubicBezTo>
                        <a:close/>
                        <a:moveTo>
                          <a:pt x="24" y="45"/>
                        </a:moveTo>
                        <a:cubicBezTo>
                          <a:pt x="12" y="52"/>
                          <a:pt x="12" y="52"/>
                          <a:pt x="12" y="52"/>
                        </a:cubicBezTo>
                        <a:cubicBezTo>
                          <a:pt x="12" y="54"/>
                          <a:pt x="13" y="55"/>
                          <a:pt x="15" y="57"/>
                        </a:cubicBezTo>
                        <a:cubicBezTo>
                          <a:pt x="26" y="47"/>
                          <a:pt x="26" y="47"/>
                          <a:pt x="26" y="47"/>
                        </a:cubicBezTo>
                        <a:cubicBezTo>
                          <a:pt x="25" y="46"/>
                          <a:pt x="25" y="46"/>
                          <a:pt x="24" y="45"/>
                        </a:cubicBezTo>
                        <a:close/>
                        <a:moveTo>
                          <a:pt x="61" y="45"/>
                        </a:moveTo>
                        <a:cubicBezTo>
                          <a:pt x="73" y="53"/>
                          <a:pt x="73" y="53"/>
                          <a:pt x="73" y="53"/>
                        </a:cubicBezTo>
                        <a:cubicBezTo>
                          <a:pt x="74" y="51"/>
                          <a:pt x="75" y="49"/>
                          <a:pt x="76" y="47"/>
                        </a:cubicBezTo>
                        <a:cubicBezTo>
                          <a:pt x="62" y="42"/>
                          <a:pt x="62" y="42"/>
                          <a:pt x="62" y="42"/>
                        </a:cubicBezTo>
                        <a:cubicBezTo>
                          <a:pt x="61" y="43"/>
                          <a:pt x="61" y="44"/>
                          <a:pt x="61" y="45"/>
                        </a:cubicBezTo>
                        <a:close/>
                        <a:moveTo>
                          <a:pt x="62" y="28"/>
                        </a:moveTo>
                        <a:cubicBezTo>
                          <a:pt x="76" y="24"/>
                          <a:pt x="76" y="24"/>
                          <a:pt x="76" y="24"/>
                        </a:cubicBezTo>
                        <a:cubicBezTo>
                          <a:pt x="75" y="22"/>
                          <a:pt x="74" y="21"/>
                          <a:pt x="74" y="19"/>
                        </a:cubicBezTo>
                        <a:cubicBezTo>
                          <a:pt x="60" y="25"/>
                          <a:pt x="60" y="25"/>
                          <a:pt x="60" y="25"/>
                        </a:cubicBezTo>
                        <a:cubicBezTo>
                          <a:pt x="61" y="26"/>
                          <a:pt x="61" y="27"/>
                          <a:pt x="62" y="28"/>
                        </a:cubicBezTo>
                        <a:close/>
                        <a:moveTo>
                          <a:pt x="40" y="15"/>
                        </a:moveTo>
                        <a:cubicBezTo>
                          <a:pt x="41" y="0"/>
                          <a:pt x="41" y="0"/>
                          <a:pt x="41" y="0"/>
                        </a:cubicBezTo>
                        <a:cubicBezTo>
                          <a:pt x="39" y="0"/>
                          <a:pt x="36" y="0"/>
                          <a:pt x="35" y="1"/>
                        </a:cubicBezTo>
                        <a:cubicBezTo>
                          <a:pt x="38" y="15"/>
                          <a:pt x="38" y="15"/>
                          <a:pt x="38" y="15"/>
                        </a:cubicBezTo>
                        <a:cubicBezTo>
                          <a:pt x="39" y="15"/>
                          <a:pt x="39" y="15"/>
                          <a:pt x="40" y="15"/>
                        </a:cubicBezTo>
                        <a:close/>
                        <a:moveTo>
                          <a:pt x="45" y="15"/>
                        </a:moveTo>
                        <a:cubicBezTo>
                          <a:pt x="50" y="1"/>
                          <a:pt x="50" y="1"/>
                          <a:pt x="50" y="1"/>
                        </a:cubicBezTo>
                        <a:cubicBezTo>
                          <a:pt x="48" y="0"/>
                          <a:pt x="45" y="0"/>
                          <a:pt x="44" y="0"/>
                        </a:cubicBezTo>
                        <a:cubicBezTo>
                          <a:pt x="43" y="15"/>
                          <a:pt x="43" y="15"/>
                          <a:pt x="43" y="15"/>
                        </a:cubicBezTo>
                        <a:cubicBezTo>
                          <a:pt x="44" y="15"/>
                          <a:pt x="44" y="15"/>
                          <a:pt x="45" y="15"/>
                        </a:cubicBezTo>
                        <a:close/>
                        <a:moveTo>
                          <a:pt x="63" y="39"/>
                        </a:moveTo>
                        <a:cubicBezTo>
                          <a:pt x="77" y="44"/>
                          <a:pt x="77" y="44"/>
                          <a:pt x="77" y="44"/>
                        </a:cubicBezTo>
                        <a:cubicBezTo>
                          <a:pt x="77" y="42"/>
                          <a:pt x="77" y="39"/>
                          <a:pt x="78" y="37"/>
                        </a:cubicBezTo>
                        <a:cubicBezTo>
                          <a:pt x="63" y="37"/>
                          <a:pt x="63" y="37"/>
                          <a:pt x="63" y="37"/>
                        </a:cubicBezTo>
                        <a:cubicBezTo>
                          <a:pt x="63" y="38"/>
                          <a:pt x="63" y="39"/>
                          <a:pt x="63" y="39"/>
                        </a:cubicBezTo>
                        <a:close/>
                        <a:moveTo>
                          <a:pt x="51" y="16"/>
                        </a:moveTo>
                        <a:cubicBezTo>
                          <a:pt x="58" y="3"/>
                          <a:pt x="58" y="3"/>
                          <a:pt x="58" y="3"/>
                        </a:cubicBezTo>
                        <a:cubicBezTo>
                          <a:pt x="56" y="2"/>
                          <a:pt x="54" y="2"/>
                          <a:pt x="52" y="1"/>
                        </a:cubicBezTo>
                        <a:cubicBezTo>
                          <a:pt x="48" y="15"/>
                          <a:pt x="48" y="15"/>
                          <a:pt x="48" y="15"/>
                        </a:cubicBezTo>
                        <a:cubicBezTo>
                          <a:pt x="49" y="16"/>
                          <a:pt x="50" y="16"/>
                          <a:pt x="51" y="16"/>
                        </a:cubicBezTo>
                        <a:close/>
                        <a:moveTo>
                          <a:pt x="7" y="32"/>
                        </a:moveTo>
                        <a:cubicBezTo>
                          <a:pt x="7" y="35"/>
                          <a:pt x="7" y="38"/>
                          <a:pt x="8" y="41"/>
                        </a:cubicBezTo>
                        <a:cubicBezTo>
                          <a:pt x="22" y="37"/>
                          <a:pt x="22" y="37"/>
                          <a:pt x="22" y="37"/>
                        </a:cubicBezTo>
                        <a:cubicBezTo>
                          <a:pt x="22" y="36"/>
                          <a:pt x="22" y="35"/>
                          <a:pt x="22" y="34"/>
                        </a:cubicBezTo>
                        <a:cubicBezTo>
                          <a:pt x="29" y="36"/>
                          <a:pt x="29" y="36"/>
                          <a:pt x="29" y="36"/>
                        </a:cubicBezTo>
                        <a:cubicBezTo>
                          <a:pt x="30" y="35"/>
                          <a:pt x="30" y="35"/>
                          <a:pt x="30" y="35"/>
                        </a:cubicBezTo>
                        <a:cubicBezTo>
                          <a:pt x="18" y="12"/>
                          <a:pt x="18" y="12"/>
                          <a:pt x="18" y="12"/>
                        </a:cubicBezTo>
                        <a:cubicBezTo>
                          <a:pt x="0" y="31"/>
                          <a:pt x="0" y="31"/>
                          <a:pt x="0" y="31"/>
                        </a:cubicBezTo>
                        <a:cubicBezTo>
                          <a:pt x="7" y="32"/>
                          <a:pt x="7" y="32"/>
                          <a:pt x="7" y="32"/>
                        </a:cubicBezTo>
                        <a:cubicBezTo>
                          <a:pt x="7" y="32"/>
                          <a:pt x="7" y="32"/>
                          <a:pt x="7" y="32"/>
                        </a:cubicBezTo>
                        <a:close/>
                        <a:moveTo>
                          <a:pt x="59" y="23"/>
                        </a:moveTo>
                        <a:cubicBezTo>
                          <a:pt x="72" y="16"/>
                          <a:pt x="72" y="16"/>
                          <a:pt x="72" y="16"/>
                        </a:cubicBezTo>
                        <a:cubicBezTo>
                          <a:pt x="71" y="14"/>
                          <a:pt x="69" y="12"/>
                          <a:pt x="68" y="11"/>
                        </a:cubicBezTo>
                        <a:cubicBezTo>
                          <a:pt x="57" y="21"/>
                          <a:pt x="57" y="21"/>
                          <a:pt x="57" y="21"/>
                        </a:cubicBezTo>
                        <a:cubicBezTo>
                          <a:pt x="58" y="22"/>
                          <a:pt x="59" y="22"/>
                          <a:pt x="59" y="23"/>
                        </a:cubicBezTo>
                        <a:close/>
                        <a:moveTo>
                          <a:pt x="34" y="54"/>
                        </a:moveTo>
                        <a:cubicBezTo>
                          <a:pt x="33" y="53"/>
                          <a:pt x="32" y="53"/>
                          <a:pt x="31" y="53"/>
                        </a:cubicBezTo>
                        <a:cubicBezTo>
                          <a:pt x="24" y="65"/>
                          <a:pt x="24" y="65"/>
                          <a:pt x="24" y="65"/>
                        </a:cubicBezTo>
                        <a:cubicBezTo>
                          <a:pt x="25" y="66"/>
                          <a:pt x="27" y="67"/>
                          <a:pt x="29" y="68"/>
                        </a:cubicBezTo>
                        <a:cubicBezTo>
                          <a:pt x="34" y="54"/>
                          <a:pt x="34" y="54"/>
                          <a:pt x="34" y="54"/>
                        </a:cubicBezTo>
                        <a:cubicBezTo>
                          <a:pt x="34" y="54"/>
                          <a:pt x="34" y="54"/>
                          <a:pt x="34" y="54"/>
                        </a:cubicBezTo>
                        <a:close/>
                        <a:moveTo>
                          <a:pt x="63" y="33"/>
                        </a:moveTo>
                        <a:cubicBezTo>
                          <a:pt x="78" y="34"/>
                          <a:pt x="78" y="34"/>
                          <a:pt x="78" y="34"/>
                        </a:cubicBezTo>
                        <a:cubicBezTo>
                          <a:pt x="78" y="32"/>
                          <a:pt x="77" y="30"/>
                          <a:pt x="77" y="27"/>
                        </a:cubicBezTo>
                        <a:cubicBezTo>
                          <a:pt x="62" y="31"/>
                          <a:pt x="62" y="31"/>
                          <a:pt x="62" y="31"/>
                        </a:cubicBezTo>
                        <a:cubicBezTo>
                          <a:pt x="63" y="32"/>
                          <a:pt x="63" y="32"/>
                          <a:pt x="63" y="33"/>
                        </a:cubicBezTo>
                        <a:close/>
                        <a:moveTo>
                          <a:pt x="66" y="9"/>
                        </a:moveTo>
                        <a:cubicBezTo>
                          <a:pt x="64" y="7"/>
                          <a:pt x="63" y="6"/>
                          <a:pt x="61" y="5"/>
                        </a:cubicBezTo>
                        <a:cubicBezTo>
                          <a:pt x="53" y="18"/>
                          <a:pt x="53" y="18"/>
                          <a:pt x="53" y="18"/>
                        </a:cubicBezTo>
                        <a:cubicBezTo>
                          <a:pt x="54" y="18"/>
                          <a:pt x="54" y="18"/>
                          <a:pt x="55" y="19"/>
                        </a:cubicBezTo>
                        <a:cubicBezTo>
                          <a:pt x="66" y="9"/>
                          <a:pt x="66" y="9"/>
                          <a:pt x="66" y="9"/>
                        </a:cubicBezTo>
                        <a:cubicBezTo>
                          <a:pt x="66" y="9"/>
                          <a:pt x="66" y="9"/>
                          <a:pt x="66" y="9"/>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25185" name="Freeform 31"/>
                  <p:cNvSpPr>
                    <a:spLocks noEditPoints="1"/>
                  </p:cNvSpPr>
                  <p:nvPr/>
                </p:nvSpPr>
                <p:spPr bwMode="auto">
                  <a:xfrm>
                    <a:off x="5872406" y="4101707"/>
                    <a:ext cx="710482" cy="697394"/>
                  </a:xfrm>
                  <a:custGeom>
                    <a:avLst/>
                    <a:gdLst>
                      <a:gd name="T0" fmla="*/ 2147483647 w 161"/>
                      <a:gd name="T1" fmla="*/ 0 h 158"/>
                      <a:gd name="T2" fmla="*/ 2147483647 w 161"/>
                      <a:gd name="T3" fmla="*/ 0 h 158"/>
                      <a:gd name="T4" fmla="*/ 0 w 161"/>
                      <a:gd name="T5" fmla="*/ 2147483647 h 158"/>
                      <a:gd name="T6" fmla="*/ 0 w 161"/>
                      <a:gd name="T7" fmla="*/ 2147483647 h 158"/>
                      <a:gd name="T8" fmla="*/ 2147483647 w 161"/>
                      <a:gd name="T9" fmla="*/ 2147483647 h 158"/>
                      <a:gd name="T10" fmla="*/ 2147483647 w 161"/>
                      <a:gd name="T11" fmla="*/ 2147483647 h 158"/>
                      <a:gd name="T12" fmla="*/ 2147483647 w 161"/>
                      <a:gd name="T13" fmla="*/ 2147483647 h 158"/>
                      <a:gd name="T14" fmla="*/ 2147483647 w 161"/>
                      <a:gd name="T15" fmla="*/ 2147483647 h 158"/>
                      <a:gd name="T16" fmla="*/ 2147483647 w 161"/>
                      <a:gd name="T17" fmla="*/ 2147483647 h 158"/>
                      <a:gd name="T18" fmla="*/ 2147483647 w 161"/>
                      <a:gd name="T19" fmla="*/ 2147483647 h 158"/>
                      <a:gd name="T20" fmla="*/ 2147483647 w 161"/>
                      <a:gd name="T21" fmla="*/ 2147483647 h 158"/>
                      <a:gd name="T22" fmla="*/ 2147483647 w 161"/>
                      <a:gd name="T23" fmla="*/ 2147483647 h 158"/>
                      <a:gd name="T24" fmla="*/ 2147483647 w 161"/>
                      <a:gd name="T25" fmla="*/ 2147483647 h 158"/>
                      <a:gd name="T26" fmla="*/ 2147483647 w 161"/>
                      <a:gd name="T27" fmla="*/ 2147483647 h 158"/>
                      <a:gd name="T28" fmla="*/ 2147483647 w 161"/>
                      <a:gd name="T29" fmla="*/ 0 h 158"/>
                      <a:gd name="T30" fmla="*/ 2147483647 w 161"/>
                      <a:gd name="T31" fmla="*/ 2147483647 h 158"/>
                      <a:gd name="T32" fmla="*/ 2147483647 w 161"/>
                      <a:gd name="T33" fmla="*/ 2147483647 h 158"/>
                      <a:gd name="T34" fmla="*/ 2147483647 w 161"/>
                      <a:gd name="T35" fmla="*/ 2147483647 h 158"/>
                      <a:gd name="T36" fmla="*/ 2147483647 w 161"/>
                      <a:gd name="T37" fmla="*/ 2147483647 h 158"/>
                      <a:gd name="T38" fmla="*/ 2147483647 w 161"/>
                      <a:gd name="T39" fmla="*/ 2147483647 h 158"/>
                      <a:gd name="T40" fmla="*/ 2147483647 w 161"/>
                      <a:gd name="T41" fmla="*/ 2147483647 h 1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1"/>
                      <a:gd name="T64" fmla="*/ 0 h 158"/>
                      <a:gd name="T65" fmla="*/ 161 w 161"/>
                      <a:gd name="T66" fmla="*/ 158 h 1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1" h="158">
                        <a:moveTo>
                          <a:pt x="153" y="0"/>
                        </a:moveTo>
                        <a:cubicBezTo>
                          <a:pt x="8" y="0"/>
                          <a:pt x="8" y="0"/>
                          <a:pt x="8" y="0"/>
                        </a:cubicBezTo>
                        <a:cubicBezTo>
                          <a:pt x="4" y="0"/>
                          <a:pt x="0" y="5"/>
                          <a:pt x="0" y="10"/>
                        </a:cubicBezTo>
                        <a:cubicBezTo>
                          <a:pt x="0" y="123"/>
                          <a:pt x="0" y="123"/>
                          <a:pt x="0" y="123"/>
                        </a:cubicBezTo>
                        <a:cubicBezTo>
                          <a:pt x="0" y="127"/>
                          <a:pt x="4" y="132"/>
                          <a:pt x="8" y="132"/>
                        </a:cubicBezTo>
                        <a:cubicBezTo>
                          <a:pt x="64" y="132"/>
                          <a:pt x="64" y="132"/>
                          <a:pt x="64" y="132"/>
                        </a:cubicBezTo>
                        <a:cubicBezTo>
                          <a:pt x="64" y="147"/>
                          <a:pt x="64" y="147"/>
                          <a:pt x="64" y="147"/>
                        </a:cubicBezTo>
                        <a:cubicBezTo>
                          <a:pt x="42" y="148"/>
                          <a:pt x="24" y="153"/>
                          <a:pt x="24" y="158"/>
                        </a:cubicBezTo>
                        <a:cubicBezTo>
                          <a:pt x="137" y="158"/>
                          <a:pt x="137" y="158"/>
                          <a:pt x="137" y="158"/>
                        </a:cubicBezTo>
                        <a:cubicBezTo>
                          <a:pt x="137" y="153"/>
                          <a:pt x="120" y="148"/>
                          <a:pt x="97" y="147"/>
                        </a:cubicBezTo>
                        <a:cubicBezTo>
                          <a:pt x="97" y="132"/>
                          <a:pt x="97" y="132"/>
                          <a:pt x="97" y="132"/>
                        </a:cubicBezTo>
                        <a:cubicBezTo>
                          <a:pt x="153" y="132"/>
                          <a:pt x="153" y="132"/>
                          <a:pt x="153" y="132"/>
                        </a:cubicBezTo>
                        <a:cubicBezTo>
                          <a:pt x="158" y="132"/>
                          <a:pt x="161" y="127"/>
                          <a:pt x="161" y="123"/>
                        </a:cubicBezTo>
                        <a:cubicBezTo>
                          <a:pt x="161" y="10"/>
                          <a:pt x="161" y="10"/>
                          <a:pt x="161" y="10"/>
                        </a:cubicBezTo>
                        <a:cubicBezTo>
                          <a:pt x="161" y="5"/>
                          <a:pt x="158" y="0"/>
                          <a:pt x="153" y="0"/>
                        </a:cubicBezTo>
                        <a:close/>
                        <a:moveTo>
                          <a:pt x="148" y="118"/>
                        </a:moveTo>
                        <a:cubicBezTo>
                          <a:pt x="13" y="118"/>
                          <a:pt x="13" y="118"/>
                          <a:pt x="13" y="118"/>
                        </a:cubicBezTo>
                        <a:cubicBezTo>
                          <a:pt x="13" y="15"/>
                          <a:pt x="13" y="15"/>
                          <a:pt x="13" y="15"/>
                        </a:cubicBezTo>
                        <a:cubicBezTo>
                          <a:pt x="148" y="15"/>
                          <a:pt x="148" y="15"/>
                          <a:pt x="148" y="15"/>
                        </a:cubicBezTo>
                        <a:cubicBezTo>
                          <a:pt x="148" y="118"/>
                          <a:pt x="148" y="118"/>
                          <a:pt x="148" y="118"/>
                        </a:cubicBezTo>
                        <a:cubicBezTo>
                          <a:pt x="148" y="118"/>
                          <a:pt x="148" y="118"/>
                          <a:pt x="148" y="118"/>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pic>
            <p:nvPicPr>
              <p:cNvPr id="725176" name="Picture 9" descr="\\.PSF\.Mac\Freelance\CISCO\UABU\Kubric_Icons_Select1\Device_virtual_nexus7000_3150_default_256 cop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610" y="2727535"/>
                <a:ext cx="462272" cy="60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p:nvPr/>
          </p:nvGrpSpPr>
          <p:grpSpPr>
            <a:xfrm>
              <a:off x="6257938" y="3385863"/>
              <a:ext cx="2685009" cy="2476551"/>
              <a:chOff x="6257938" y="3385863"/>
              <a:chExt cx="2685009" cy="2476551"/>
            </a:xfrm>
          </p:grpSpPr>
          <p:sp>
            <p:nvSpPr>
              <p:cNvPr id="210" name="Rounded Rectangle 209"/>
              <p:cNvSpPr/>
              <p:nvPr/>
            </p:nvSpPr>
            <p:spPr bwMode="auto">
              <a:xfrm>
                <a:off x="6455622" y="4711345"/>
                <a:ext cx="2135741" cy="702739"/>
              </a:xfrm>
              <a:prstGeom prst="roundRect">
                <a:avLst/>
              </a:prstGeom>
              <a:solidFill>
                <a:schemeClr val="bg1"/>
              </a:solidFill>
              <a:ln>
                <a:noFill/>
              </a:ln>
              <a:effectLst>
                <a:outerShdw blurRad="63500" algn="ctr" rotWithShape="0">
                  <a:prstClr val="black">
                    <a:alpha val="40000"/>
                  </a:prstClr>
                </a:outerShdw>
              </a:effectLst>
            </p:spPr>
            <p:txBody>
              <a:bodyPr lIns="50800" tIns="50800" rIns="50800" bIns="50800" anchor="ctr"/>
              <a:lstStyle/>
              <a:p>
                <a:pPr algn="ctr" fontAlgn="auto">
                  <a:spcBef>
                    <a:spcPts val="0"/>
                  </a:spcBef>
                  <a:spcAft>
                    <a:spcPts val="0"/>
                  </a:spcAft>
                  <a:defRPr/>
                </a:pPr>
                <a:endParaRPr lang="en-US" sz="1200" dirty="0">
                  <a:solidFill>
                    <a:srgbClr val="ABDFF0">
                      <a:lumMod val="25000"/>
                    </a:srgbClr>
                  </a:solidFill>
                  <a:latin typeface="Calibri"/>
                  <a:cs typeface="Calibri"/>
                </a:endParaRPr>
              </a:p>
            </p:txBody>
          </p:sp>
          <p:sp>
            <p:nvSpPr>
              <p:cNvPr id="211" name="Freeform 210"/>
              <p:cNvSpPr/>
              <p:nvPr/>
            </p:nvSpPr>
            <p:spPr bwMode="auto">
              <a:xfrm flipH="1">
                <a:off x="6554464" y="5323465"/>
                <a:ext cx="483513" cy="419719"/>
              </a:xfrm>
              <a:custGeom>
                <a:avLst/>
                <a:gdLst>
                  <a:gd name="connsiteX0" fmla="*/ 0 w 0"/>
                  <a:gd name="connsiteY0" fmla="*/ 466725 h 466725"/>
                  <a:gd name="connsiteX1" fmla="*/ 0 w 0"/>
                  <a:gd name="connsiteY1" fmla="*/ 0 h 466725"/>
                </a:gdLst>
                <a:ahLst/>
                <a:cxnLst>
                  <a:cxn ang="0">
                    <a:pos x="connsiteX0" y="connsiteY0"/>
                  </a:cxn>
                  <a:cxn ang="0">
                    <a:pos x="connsiteX1" y="connsiteY1"/>
                  </a:cxn>
                </a:cxnLst>
                <a:rect l="l" t="t" r="r" b="b"/>
                <a:pathLst>
                  <a:path h="466725">
                    <a:moveTo>
                      <a:pt x="0" y="466725"/>
                    </a:moveTo>
                    <a:lnTo>
                      <a:pt x="0" y="0"/>
                    </a:lnTo>
                  </a:path>
                </a:pathLst>
              </a:custGeom>
              <a:ln>
                <a:solidFill>
                  <a:srgbClr val="FFFF00"/>
                </a:solidFill>
              </a:ln>
              <a:effectLst>
                <a:glow rad="635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100" i="1" dirty="0">
                  <a:solidFill>
                    <a:srgbClr val="ABDFF0">
                      <a:lumMod val="25000"/>
                    </a:srgbClr>
                  </a:solidFill>
                </a:endParaRPr>
              </a:p>
            </p:txBody>
          </p:sp>
          <p:sp>
            <p:nvSpPr>
              <p:cNvPr id="212" name="Freeform 211"/>
              <p:cNvSpPr/>
              <p:nvPr/>
            </p:nvSpPr>
            <p:spPr bwMode="auto">
              <a:xfrm flipH="1">
                <a:off x="6257938" y="5310496"/>
                <a:ext cx="1404385" cy="419719"/>
              </a:xfrm>
              <a:custGeom>
                <a:avLst/>
                <a:gdLst>
                  <a:gd name="connsiteX0" fmla="*/ 0 w 0"/>
                  <a:gd name="connsiteY0" fmla="*/ 466725 h 466725"/>
                  <a:gd name="connsiteX1" fmla="*/ 0 w 0"/>
                  <a:gd name="connsiteY1" fmla="*/ 0 h 466725"/>
                </a:gdLst>
                <a:ahLst/>
                <a:cxnLst>
                  <a:cxn ang="0">
                    <a:pos x="connsiteX0" y="connsiteY0"/>
                  </a:cxn>
                  <a:cxn ang="0">
                    <a:pos x="connsiteX1" y="connsiteY1"/>
                  </a:cxn>
                </a:cxnLst>
                <a:rect l="l" t="t" r="r" b="b"/>
                <a:pathLst>
                  <a:path h="466725">
                    <a:moveTo>
                      <a:pt x="0" y="466725"/>
                    </a:moveTo>
                    <a:lnTo>
                      <a:pt x="0" y="0"/>
                    </a:lnTo>
                  </a:path>
                </a:pathLst>
              </a:custGeom>
              <a:ln>
                <a:solidFill>
                  <a:srgbClr val="FFFF00"/>
                </a:solidFill>
              </a:ln>
              <a:effectLst>
                <a:glow rad="635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100" i="1" dirty="0">
                  <a:solidFill>
                    <a:srgbClr val="ABDFF0">
                      <a:lumMod val="25000"/>
                    </a:srgbClr>
                  </a:solidFill>
                </a:endParaRPr>
              </a:p>
            </p:txBody>
          </p:sp>
          <p:cxnSp>
            <p:nvCxnSpPr>
              <p:cNvPr id="725150" name="Straight Connector 218"/>
              <p:cNvCxnSpPr>
                <a:cxnSpLocks noChangeShapeType="1"/>
              </p:cNvCxnSpPr>
              <p:nvPr/>
            </p:nvCxnSpPr>
            <p:spPr bwMode="auto">
              <a:xfrm>
                <a:off x="7193170" y="4113556"/>
                <a:ext cx="442108" cy="0"/>
              </a:xfrm>
              <a:prstGeom prst="line">
                <a:avLst/>
              </a:prstGeom>
              <a:noFill/>
              <a:ln w="25400">
                <a:solidFill>
                  <a:srgbClr val="4D4D4D"/>
                </a:solidFill>
                <a:round/>
                <a:headEnd/>
                <a:tailEnd/>
              </a:ln>
              <a:extLst>
                <a:ext uri="{909E8E84-426E-40DD-AFC4-6F175D3DCCD1}">
                  <a14:hiddenFill xmlns:a14="http://schemas.microsoft.com/office/drawing/2010/main">
                    <a:noFill/>
                  </a14:hiddenFill>
                </a:ext>
              </a:extLst>
            </p:spPr>
          </p:cxnSp>
          <p:cxnSp>
            <p:nvCxnSpPr>
              <p:cNvPr id="725144" name="Straight Connector 96"/>
              <p:cNvCxnSpPr>
                <a:cxnSpLocks noChangeShapeType="1"/>
              </p:cNvCxnSpPr>
              <p:nvPr/>
            </p:nvCxnSpPr>
            <p:spPr bwMode="auto">
              <a:xfrm>
                <a:off x="6777081" y="3396630"/>
                <a:ext cx="235871" cy="656739"/>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cxnSp>
          <p:cxnSp>
            <p:nvCxnSpPr>
              <p:cNvPr id="725145" name="Straight Connector 96"/>
              <p:cNvCxnSpPr>
                <a:cxnSpLocks noChangeShapeType="1"/>
              </p:cNvCxnSpPr>
              <p:nvPr/>
            </p:nvCxnSpPr>
            <p:spPr bwMode="auto">
              <a:xfrm>
                <a:off x="7062128" y="3385863"/>
                <a:ext cx="753374" cy="66750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cxnSp>
          <p:cxnSp>
            <p:nvCxnSpPr>
              <p:cNvPr id="725146" name="Straight Connector 96"/>
              <p:cNvCxnSpPr>
                <a:cxnSpLocks noChangeShapeType="1"/>
              </p:cNvCxnSpPr>
              <p:nvPr/>
            </p:nvCxnSpPr>
            <p:spPr bwMode="auto">
              <a:xfrm>
                <a:off x="6982535" y="4219314"/>
                <a:ext cx="262591" cy="799446"/>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cxnSp>
          <p:cxnSp>
            <p:nvCxnSpPr>
              <p:cNvPr id="725147" name="Straight Connector 96"/>
              <p:cNvCxnSpPr>
                <a:cxnSpLocks noChangeShapeType="1"/>
                <a:stCxn id="725218" idx="2"/>
              </p:cNvCxnSpPr>
              <p:nvPr/>
            </p:nvCxnSpPr>
            <p:spPr bwMode="auto">
              <a:xfrm flipH="1">
                <a:off x="7644589" y="4340845"/>
                <a:ext cx="183245" cy="67791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cxnSp>
          <p:cxnSp>
            <p:nvCxnSpPr>
              <p:cNvPr id="725148" name="Straight Connector 96"/>
              <p:cNvCxnSpPr>
                <a:cxnSpLocks noChangeShapeType="1"/>
                <a:stCxn id="725219" idx="2"/>
              </p:cNvCxnSpPr>
              <p:nvPr/>
            </p:nvCxnSpPr>
            <p:spPr bwMode="auto">
              <a:xfrm>
                <a:off x="7012798" y="4340845"/>
                <a:ext cx="631790" cy="656622"/>
              </a:xfrm>
              <a:prstGeom prst="line">
                <a:avLst/>
              </a:prstGeom>
              <a:noFill/>
              <a:ln w="25400">
                <a:solidFill>
                  <a:srgbClr val="4D4D4D"/>
                </a:solidFill>
                <a:round/>
                <a:headEnd/>
                <a:tailEnd/>
              </a:ln>
              <a:extLst>
                <a:ext uri="{909E8E84-426E-40DD-AFC4-6F175D3DCCD1}">
                  <a14:hiddenFill xmlns:a14="http://schemas.microsoft.com/office/drawing/2010/main">
                    <a:noFill/>
                  </a14:hiddenFill>
                </a:ext>
              </a:extLst>
            </p:spPr>
          </p:cxnSp>
          <p:cxnSp>
            <p:nvCxnSpPr>
              <p:cNvPr id="725149" name="Straight Connector 96"/>
              <p:cNvCxnSpPr>
                <a:cxnSpLocks noChangeShapeType="1"/>
              </p:cNvCxnSpPr>
              <p:nvPr/>
            </p:nvCxnSpPr>
            <p:spPr bwMode="auto">
              <a:xfrm flipH="1">
                <a:off x="7204221" y="4187377"/>
                <a:ext cx="722220" cy="831383"/>
              </a:xfrm>
              <a:prstGeom prst="line">
                <a:avLst/>
              </a:prstGeom>
              <a:noFill/>
              <a:ln w="25400">
                <a:solidFill>
                  <a:srgbClr val="4D4D4D"/>
                </a:solidFill>
                <a:round/>
                <a:headEnd/>
                <a:tailEnd/>
              </a:ln>
              <a:extLst>
                <a:ext uri="{909E8E84-426E-40DD-AFC4-6F175D3DCCD1}">
                  <a14:hiddenFill xmlns:a14="http://schemas.microsoft.com/office/drawing/2010/main">
                    <a:noFill/>
                  </a14:hiddenFill>
                </a:ext>
              </a:extLst>
            </p:spPr>
          </p:cxnSp>
          <p:pic>
            <p:nvPicPr>
              <p:cNvPr id="725156" name="Picture 3" descr="\\.PSF\.Mac\Freelance\CISCO\UABU\Kubric_Icons_Select1\Device_access_point_3063_default_2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8205" y="5601599"/>
                <a:ext cx="528236" cy="21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5157" name="Picture 3" descr="\\.PSF\.Mac\Freelance\CISCO\UABU\Kubric_Icons_Select1\Device_access_point_3063_default_2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9000" y="5601599"/>
                <a:ext cx="528236" cy="21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5160" name="Group 166"/>
              <p:cNvGrpSpPr>
                <a:grpSpLocks/>
              </p:cNvGrpSpPr>
              <p:nvPr/>
            </p:nvGrpSpPr>
            <p:grpSpPr bwMode="auto">
              <a:xfrm>
                <a:off x="6829552" y="3858929"/>
                <a:ext cx="1181528" cy="481916"/>
                <a:chOff x="7162800" y="3886200"/>
                <a:chExt cx="1193079" cy="535887"/>
              </a:xfrm>
            </p:grpSpPr>
            <p:pic>
              <p:nvPicPr>
                <p:cNvPr id="725218" name="Picture 9" descr="\\.PSF\.Mac\Freelance\CISCO\UABU\Kubric_Icons_Select1\Device_virtual_nexus7000_3150_default_256 cop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5805" y="3886200"/>
                  <a:ext cx="370074" cy="53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5219" name="Picture 9" descr="\\.PSF\.Mac\Freelance\CISCO\UABU\Kubric_Icons_Select1\Device_virtual_nexus7000_3150_default_256 cop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3886200"/>
                  <a:ext cx="370074" cy="53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0" name="Rounded Rectangle 239"/>
              <p:cNvSpPr/>
              <p:nvPr/>
            </p:nvSpPr>
            <p:spPr bwMode="auto">
              <a:xfrm>
                <a:off x="7833097" y="4876799"/>
                <a:ext cx="1091484" cy="307783"/>
              </a:xfrm>
              <a:prstGeom prst="roundRect">
                <a:avLst>
                  <a:gd name="adj" fmla="val 50000"/>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90000"/>
                  </a:lnSpc>
                  <a:defRPr/>
                </a:pPr>
                <a:r>
                  <a:rPr lang="en-US" sz="1200" dirty="0" smtClean="0">
                    <a:solidFill>
                      <a:srgbClr val="ABDFF0">
                        <a:lumMod val="25000"/>
                      </a:srgbClr>
                    </a:solidFill>
                  </a:rPr>
                  <a:t>Older Switch</a:t>
                </a:r>
                <a:endParaRPr lang="en-US" sz="1200" dirty="0">
                  <a:solidFill>
                    <a:srgbClr val="ABDFF0">
                      <a:lumMod val="25000"/>
                    </a:srgbClr>
                  </a:solidFill>
                </a:endParaRPr>
              </a:p>
            </p:txBody>
          </p:sp>
          <p:pic>
            <p:nvPicPr>
              <p:cNvPr id="725171" name="Picture 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947" y="4659276"/>
                <a:ext cx="1052761" cy="9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 name="Rounded Rectangle 224"/>
              <p:cNvSpPr/>
              <p:nvPr/>
            </p:nvSpPr>
            <p:spPr bwMode="auto">
              <a:xfrm>
                <a:off x="7851463" y="5554632"/>
                <a:ext cx="1091484" cy="30778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nSpc>
                    <a:spcPct val="90000"/>
                  </a:lnSpc>
                  <a:defRPr/>
                </a:pPr>
                <a:r>
                  <a:rPr lang="en-US" sz="1200" dirty="0">
                    <a:solidFill>
                      <a:srgbClr val="ABDFF0">
                        <a:lumMod val="25000"/>
                      </a:srgbClr>
                    </a:solidFill>
                  </a:rPr>
                  <a:t>Access </a:t>
                </a:r>
              </a:p>
              <a:p>
                <a:pPr>
                  <a:lnSpc>
                    <a:spcPct val="90000"/>
                  </a:lnSpc>
                  <a:defRPr/>
                </a:pPr>
                <a:r>
                  <a:rPr lang="en-US" sz="1200" dirty="0">
                    <a:solidFill>
                      <a:srgbClr val="ABDFF0">
                        <a:lumMod val="25000"/>
                      </a:srgbClr>
                    </a:solidFill>
                  </a:rPr>
                  <a:t>Points</a:t>
                </a:r>
              </a:p>
            </p:txBody>
          </p:sp>
          <p:sp>
            <p:nvSpPr>
              <p:cNvPr id="134" name="Freeform 133"/>
              <p:cNvSpPr/>
              <p:nvPr/>
            </p:nvSpPr>
            <p:spPr bwMode="auto">
              <a:xfrm flipH="1">
                <a:off x="6315127" y="5336946"/>
                <a:ext cx="1368917" cy="253024"/>
              </a:xfrm>
              <a:custGeom>
                <a:avLst/>
                <a:gdLst>
                  <a:gd name="connsiteX0" fmla="*/ 0 w 0"/>
                  <a:gd name="connsiteY0" fmla="*/ 466725 h 466725"/>
                  <a:gd name="connsiteX1" fmla="*/ 0 w 0"/>
                  <a:gd name="connsiteY1" fmla="*/ 0 h 466725"/>
                </a:gdLst>
                <a:ahLst/>
                <a:cxnLst>
                  <a:cxn ang="0">
                    <a:pos x="connsiteX0" y="connsiteY0"/>
                  </a:cxn>
                  <a:cxn ang="0">
                    <a:pos x="connsiteX1" y="connsiteY1"/>
                  </a:cxn>
                </a:cxnLst>
                <a:rect l="l" t="t" r="r" b="b"/>
                <a:pathLst>
                  <a:path h="466725">
                    <a:moveTo>
                      <a:pt x="0" y="466725"/>
                    </a:moveTo>
                    <a:lnTo>
                      <a:pt x="0" y="0"/>
                    </a:lnTo>
                  </a:path>
                </a:pathLst>
              </a:custGeom>
              <a:ln>
                <a:solidFill>
                  <a:srgbClr val="FFFF00"/>
                </a:solidFill>
              </a:ln>
              <a:effectLst>
                <a:glow rad="635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100" i="1" dirty="0">
                  <a:solidFill>
                    <a:srgbClr val="ABDFF0">
                      <a:lumMod val="25000"/>
                    </a:srgbClr>
                  </a:solidFill>
                </a:endParaRPr>
              </a:p>
            </p:txBody>
          </p:sp>
          <p:sp>
            <p:nvSpPr>
              <p:cNvPr id="135" name="Freeform 134"/>
              <p:cNvSpPr/>
              <p:nvPr/>
            </p:nvSpPr>
            <p:spPr bwMode="auto">
              <a:xfrm flipH="1">
                <a:off x="6790636" y="5310268"/>
                <a:ext cx="255126" cy="300489"/>
              </a:xfrm>
              <a:custGeom>
                <a:avLst/>
                <a:gdLst>
                  <a:gd name="connsiteX0" fmla="*/ 0 w 0"/>
                  <a:gd name="connsiteY0" fmla="*/ 466725 h 466725"/>
                  <a:gd name="connsiteX1" fmla="*/ 0 w 0"/>
                  <a:gd name="connsiteY1" fmla="*/ 0 h 466725"/>
                </a:gdLst>
                <a:ahLst/>
                <a:cxnLst>
                  <a:cxn ang="0">
                    <a:pos x="connsiteX0" y="connsiteY0"/>
                  </a:cxn>
                  <a:cxn ang="0">
                    <a:pos x="connsiteX1" y="connsiteY1"/>
                  </a:cxn>
                </a:cxnLst>
                <a:rect l="l" t="t" r="r" b="b"/>
                <a:pathLst>
                  <a:path h="466725">
                    <a:moveTo>
                      <a:pt x="0" y="466725"/>
                    </a:moveTo>
                    <a:lnTo>
                      <a:pt x="0" y="0"/>
                    </a:lnTo>
                  </a:path>
                </a:pathLst>
              </a:custGeom>
              <a:ln>
                <a:solidFill>
                  <a:srgbClr val="FFFF00"/>
                </a:solidFill>
              </a:ln>
              <a:effectLst>
                <a:glow rad="635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100" i="1" dirty="0">
                  <a:solidFill>
                    <a:srgbClr val="ABDFF0">
                      <a:lumMod val="25000"/>
                    </a:srgbClr>
                  </a:solidFill>
                </a:endParaRPr>
              </a:p>
            </p:txBody>
          </p:sp>
        </p:grpSp>
      </p:grpSp>
      <p:grpSp>
        <p:nvGrpSpPr>
          <p:cNvPr id="22" name="Group 21"/>
          <p:cNvGrpSpPr/>
          <p:nvPr/>
        </p:nvGrpSpPr>
        <p:grpSpPr>
          <a:xfrm>
            <a:off x="3650769" y="3432720"/>
            <a:ext cx="2092739" cy="2276064"/>
            <a:chOff x="3650769" y="3432720"/>
            <a:chExt cx="2092739" cy="2276064"/>
          </a:xfrm>
        </p:grpSpPr>
        <p:cxnSp>
          <p:nvCxnSpPr>
            <p:cNvPr id="204" name="Straight Connector 96"/>
            <p:cNvCxnSpPr>
              <a:cxnSpLocks noChangeShapeType="1"/>
            </p:cNvCxnSpPr>
            <p:nvPr/>
          </p:nvCxnSpPr>
          <p:spPr bwMode="auto">
            <a:xfrm flipH="1">
              <a:off x="5418989" y="3432720"/>
              <a:ext cx="92052" cy="344764"/>
            </a:xfrm>
            <a:prstGeom prst="line">
              <a:avLst/>
            </a:prstGeom>
            <a:noFill/>
            <a:ln w="50800">
              <a:solidFill>
                <a:schemeClr val="accent6"/>
              </a:solidFill>
              <a:round/>
              <a:headEnd/>
              <a:tailEnd/>
            </a:ln>
          </p:spPr>
        </p:cxnSp>
        <p:cxnSp>
          <p:nvCxnSpPr>
            <p:cNvPr id="206" name="Straight Connector 96"/>
            <p:cNvCxnSpPr>
              <a:cxnSpLocks noChangeShapeType="1"/>
            </p:cNvCxnSpPr>
            <p:nvPr/>
          </p:nvCxnSpPr>
          <p:spPr bwMode="auto">
            <a:xfrm flipH="1">
              <a:off x="5161860" y="3971404"/>
              <a:ext cx="225643" cy="642250"/>
            </a:xfrm>
            <a:prstGeom prst="line">
              <a:avLst/>
            </a:prstGeom>
            <a:noFill/>
            <a:ln w="50800">
              <a:solidFill>
                <a:schemeClr val="accent6"/>
              </a:solidFill>
              <a:round/>
              <a:headEnd/>
              <a:tailEnd/>
            </a:ln>
          </p:spPr>
        </p:cxnSp>
        <p:cxnSp>
          <p:nvCxnSpPr>
            <p:cNvPr id="725134" name="Straight Connector 96"/>
            <p:cNvCxnSpPr>
              <a:cxnSpLocks noChangeShapeType="1"/>
            </p:cNvCxnSpPr>
            <p:nvPr/>
          </p:nvCxnSpPr>
          <p:spPr bwMode="auto">
            <a:xfrm>
              <a:off x="4598359" y="4077956"/>
              <a:ext cx="605698" cy="577286"/>
            </a:xfrm>
            <a:prstGeom prst="line">
              <a:avLst/>
            </a:prstGeom>
            <a:noFill/>
            <a:ln w="25400">
              <a:solidFill>
                <a:srgbClr val="4D4D4D"/>
              </a:solidFill>
              <a:round/>
              <a:headEnd/>
              <a:tailEnd/>
            </a:ln>
            <a:extLst>
              <a:ext uri="{909E8E84-426E-40DD-AFC4-6F175D3DCCD1}">
                <a14:hiddenFill xmlns:a14="http://schemas.microsoft.com/office/drawing/2010/main">
                  <a:noFill/>
                </a14:hiddenFill>
              </a:ext>
            </a:extLst>
          </p:spPr>
        </p:cxnSp>
        <p:cxnSp>
          <p:nvCxnSpPr>
            <p:cNvPr id="725135" name="Straight Connector 96"/>
            <p:cNvCxnSpPr>
              <a:cxnSpLocks noChangeShapeType="1"/>
            </p:cNvCxnSpPr>
            <p:nvPr/>
          </p:nvCxnSpPr>
          <p:spPr bwMode="auto">
            <a:xfrm flipH="1">
              <a:off x="4752613" y="4077959"/>
              <a:ext cx="665197" cy="609586"/>
            </a:xfrm>
            <a:prstGeom prst="line">
              <a:avLst/>
            </a:prstGeom>
            <a:noFill/>
            <a:ln w="25400">
              <a:solidFill>
                <a:srgbClr val="4D4D4D"/>
              </a:solidFill>
              <a:round/>
              <a:headEnd/>
              <a:tailEnd/>
            </a:ln>
            <a:extLst>
              <a:ext uri="{909E8E84-426E-40DD-AFC4-6F175D3DCCD1}">
                <a14:hiddenFill xmlns:a14="http://schemas.microsoft.com/office/drawing/2010/main">
                  <a:noFill/>
                </a14:hiddenFill>
              </a:ext>
            </a:extLst>
          </p:spPr>
        </p:cxnSp>
        <p:cxnSp>
          <p:nvCxnSpPr>
            <p:cNvPr id="119" name="Straight Connector 96"/>
            <p:cNvCxnSpPr>
              <a:cxnSpLocks noChangeShapeType="1"/>
            </p:cNvCxnSpPr>
            <p:nvPr/>
          </p:nvCxnSpPr>
          <p:spPr bwMode="auto">
            <a:xfrm flipH="1">
              <a:off x="4750151" y="3432720"/>
              <a:ext cx="524530" cy="497164"/>
            </a:xfrm>
            <a:prstGeom prst="line">
              <a:avLst/>
            </a:prstGeom>
            <a:noFill/>
            <a:ln w="50800">
              <a:solidFill>
                <a:schemeClr val="accent6"/>
              </a:solidFill>
              <a:round/>
              <a:headEnd/>
              <a:tailEnd/>
            </a:ln>
          </p:spPr>
        </p:cxnSp>
        <p:cxnSp>
          <p:nvCxnSpPr>
            <p:cNvPr id="120" name="Straight Connector 96"/>
            <p:cNvCxnSpPr>
              <a:cxnSpLocks noChangeShapeType="1"/>
            </p:cNvCxnSpPr>
            <p:nvPr/>
          </p:nvCxnSpPr>
          <p:spPr bwMode="auto">
            <a:xfrm>
              <a:off x="4721289" y="4155829"/>
              <a:ext cx="178416" cy="567528"/>
            </a:xfrm>
            <a:prstGeom prst="line">
              <a:avLst/>
            </a:prstGeom>
            <a:noFill/>
            <a:ln w="50800">
              <a:solidFill>
                <a:schemeClr val="accent6"/>
              </a:solidFill>
              <a:round/>
              <a:headEnd/>
              <a:tailEnd/>
            </a:ln>
          </p:spPr>
        </p:cxnSp>
        <p:pic>
          <p:nvPicPr>
            <p:cNvPr id="122" name="Picture 9" descr="\\.PSF\.Mac\Freelance\CISCO\UABU\Kubric_Icons_Select1\Device_virtual_nexus7000_3150_default_256 cop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431" y="3751743"/>
              <a:ext cx="366491" cy="48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9" descr="\\.PSF\.Mac\Freelance\CISCO\UABU\Kubric_Icons_Select1\Device_virtual_nexus7000_3150_default_256 cop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3468" y="3751743"/>
              <a:ext cx="366491" cy="48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Freeform 129"/>
            <p:cNvSpPr/>
            <p:nvPr/>
          </p:nvSpPr>
          <p:spPr bwMode="auto">
            <a:xfrm flipH="1">
              <a:off x="4064526" y="5137551"/>
              <a:ext cx="1368917" cy="419719"/>
            </a:xfrm>
            <a:custGeom>
              <a:avLst/>
              <a:gdLst>
                <a:gd name="connsiteX0" fmla="*/ 0 w 0"/>
                <a:gd name="connsiteY0" fmla="*/ 466725 h 466725"/>
                <a:gd name="connsiteX1" fmla="*/ 0 w 0"/>
                <a:gd name="connsiteY1" fmla="*/ 0 h 466725"/>
              </a:gdLst>
              <a:ahLst/>
              <a:cxnLst>
                <a:cxn ang="0">
                  <a:pos x="connsiteX0" y="connsiteY0"/>
                </a:cxn>
                <a:cxn ang="0">
                  <a:pos x="connsiteX1" y="connsiteY1"/>
                </a:cxn>
              </a:cxnLst>
              <a:rect l="l" t="t" r="r" b="b"/>
              <a:pathLst>
                <a:path h="466725">
                  <a:moveTo>
                    <a:pt x="0" y="466725"/>
                  </a:moveTo>
                  <a:lnTo>
                    <a:pt x="0" y="0"/>
                  </a:lnTo>
                </a:path>
              </a:pathLst>
            </a:custGeom>
            <a:ln>
              <a:solidFill>
                <a:srgbClr val="FFFF00"/>
              </a:solidFill>
            </a:ln>
            <a:effectLst>
              <a:glow rad="635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100" i="1" dirty="0">
                <a:solidFill>
                  <a:srgbClr val="ABDFF0">
                    <a:lumMod val="25000"/>
                  </a:srgbClr>
                </a:solidFill>
              </a:endParaRPr>
            </a:p>
          </p:txBody>
        </p:sp>
        <p:pic>
          <p:nvPicPr>
            <p:cNvPr id="318" name="Picture 1" descr="\\.PSF\.Mac\Volumes\BLUEBIFF8GB\IOS-Based_WLAN_Controller_Dark.png"/>
            <p:cNvPicPr>
              <a:picLocks noChangeAspect="1" noChangeArrowheads="1"/>
            </p:cNvPicPr>
            <p:nvPr/>
          </p:nvPicPr>
          <p:blipFill>
            <a:blip r:embed="rId11"/>
            <a:srcRect/>
            <a:stretch>
              <a:fillRect/>
            </a:stretch>
          </p:blipFill>
          <p:spPr bwMode="auto">
            <a:xfrm>
              <a:off x="4685660" y="4591144"/>
              <a:ext cx="963122" cy="601951"/>
            </a:xfrm>
            <a:prstGeom prst="rect">
              <a:avLst/>
            </a:prstGeom>
            <a:noFill/>
            <a:effectLst>
              <a:outerShdw blurRad="63500" dist="63500" dir="2700000" algn="tl" rotWithShape="0">
                <a:prstClr val="black">
                  <a:alpha val="76000"/>
                </a:prstClr>
              </a:outerShdw>
            </a:effectLst>
          </p:spPr>
        </p:pic>
        <p:pic>
          <p:nvPicPr>
            <p:cNvPr id="131" name="Picture 3" descr="\\.PSF\.Mac\Freelance\CISCO\UABU\Kubric_Icons_Select1\Device_access_point_3063_default_2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5272" y="5494413"/>
              <a:ext cx="528236" cy="21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Freeform 132"/>
            <p:cNvSpPr/>
            <p:nvPr/>
          </p:nvSpPr>
          <p:spPr bwMode="auto">
            <a:xfrm flipH="1">
              <a:off x="4564331" y="5183109"/>
              <a:ext cx="274690" cy="300489"/>
            </a:xfrm>
            <a:custGeom>
              <a:avLst/>
              <a:gdLst>
                <a:gd name="connsiteX0" fmla="*/ 0 w 0"/>
                <a:gd name="connsiteY0" fmla="*/ 466725 h 466725"/>
                <a:gd name="connsiteX1" fmla="*/ 0 w 0"/>
                <a:gd name="connsiteY1" fmla="*/ 0 h 466725"/>
              </a:gdLst>
              <a:ahLst/>
              <a:cxnLst>
                <a:cxn ang="0">
                  <a:pos x="connsiteX0" y="connsiteY0"/>
                </a:cxn>
                <a:cxn ang="0">
                  <a:pos x="connsiteX1" y="connsiteY1"/>
                </a:cxn>
              </a:cxnLst>
              <a:rect l="l" t="t" r="r" b="b"/>
              <a:pathLst>
                <a:path h="466725">
                  <a:moveTo>
                    <a:pt x="0" y="466725"/>
                  </a:moveTo>
                  <a:lnTo>
                    <a:pt x="0" y="0"/>
                  </a:lnTo>
                </a:path>
              </a:pathLst>
            </a:custGeom>
            <a:ln>
              <a:solidFill>
                <a:srgbClr val="FFFF00"/>
              </a:solidFill>
            </a:ln>
            <a:effectLst>
              <a:glow rad="635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100" i="1" dirty="0">
                <a:solidFill>
                  <a:srgbClr val="ABDFF0">
                    <a:lumMod val="25000"/>
                  </a:srgbClr>
                </a:solidFill>
              </a:endParaRPr>
            </a:p>
          </p:txBody>
        </p:sp>
        <p:pic>
          <p:nvPicPr>
            <p:cNvPr id="132" name="Picture 3" descr="\\.PSF\.Mac\Freelance\CISCO\UABU\Kubric_Icons_Select1\Device_access_point_3063_default_2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9795" y="5494413"/>
              <a:ext cx="528236" cy="21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 name="Rounded Rectangle 244"/>
            <p:cNvSpPr/>
            <p:nvPr/>
          </p:nvSpPr>
          <p:spPr bwMode="auto">
            <a:xfrm>
              <a:off x="3650769" y="5063152"/>
              <a:ext cx="1059999" cy="441213"/>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0" anchor="ctr"/>
            <a:lstStyle/>
            <a:p>
              <a:pPr>
                <a:lnSpc>
                  <a:spcPct val="90000"/>
                </a:lnSpc>
                <a:defRPr/>
              </a:pPr>
              <a:r>
                <a:rPr lang="en-US" sz="1200" dirty="0" smtClean="0">
                  <a:solidFill>
                    <a:srgbClr val="ABDFF0">
                      <a:lumMod val="25000"/>
                    </a:srgbClr>
                  </a:solidFill>
                </a:rPr>
                <a:t>New Technology Switch</a:t>
              </a:r>
              <a:endParaRPr lang="en-US" sz="1200" dirty="0">
                <a:solidFill>
                  <a:srgbClr val="ABDFF0">
                    <a:lumMod val="25000"/>
                  </a:srgbClr>
                </a:solidFill>
              </a:endParaRPr>
            </a:p>
          </p:txBody>
        </p:sp>
      </p:grpSp>
      <p:grpSp>
        <p:nvGrpSpPr>
          <p:cNvPr id="26" name="Group 25"/>
          <p:cNvGrpSpPr/>
          <p:nvPr/>
        </p:nvGrpSpPr>
        <p:grpSpPr>
          <a:xfrm>
            <a:off x="6665522" y="1855907"/>
            <a:ext cx="2556586" cy="3814047"/>
            <a:chOff x="6665522" y="1855907"/>
            <a:chExt cx="2556586" cy="3814047"/>
          </a:xfrm>
        </p:grpSpPr>
        <p:cxnSp>
          <p:nvCxnSpPr>
            <p:cNvPr id="7" name="Straight Arrow Connector 6"/>
            <p:cNvCxnSpPr>
              <a:stCxn id="3" idx="6"/>
            </p:cNvCxnSpPr>
            <p:nvPr/>
          </p:nvCxnSpPr>
          <p:spPr>
            <a:xfrm flipV="1">
              <a:off x="8056058" y="3068898"/>
              <a:ext cx="92609" cy="241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6665522" y="1855907"/>
              <a:ext cx="2556586" cy="3814047"/>
              <a:chOff x="6665522" y="1836338"/>
              <a:chExt cx="2556586" cy="3814047"/>
            </a:xfrm>
          </p:grpSpPr>
          <p:grpSp>
            <p:nvGrpSpPr>
              <p:cNvPr id="2" name="Group 1"/>
              <p:cNvGrpSpPr/>
              <p:nvPr/>
            </p:nvGrpSpPr>
            <p:grpSpPr>
              <a:xfrm>
                <a:off x="6665522" y="1836338"/>
                <a:ext cx="2385705" cy="3814047"/>
                <a:chOff x="6649059" y="1802982"/>
                <a:chExt cx="2385705" cy="3814047"/>
              </a:xfrm>
            </p:grpSpPr>
            <p:sp>
              <p:nvSpPr>
                <p:cNvPr id="296" name="Rounded Rectangle 295"/>
                <p:cNvSpPr/>
                <p:nvPr/>
              </p:nvSpPr>
              <p:spPr>
                <a:xfrm>
                  <a:off x="7827834" y="1802982"/>
                  <a:ext cx="1206930" cy="366492"/>
                </a:xfrm>
                <a:prstGeom prst="roundRect">
                  <a:avLst/>
                </a:prstGeom>
                <a:gradFill flip="none" rotWithShape="1">
                  <a:gsLst>
                    <a:gs pos="0">
                      <a:srgbClr val="3EB549">
                        <a:shade val="30000"/>
                        <a:satMod val="115000"/>
                      </a:srgbClr>
                    </a:gs>
                    <a:gs pos="50000">
                      <a:srgbClr val="3EB549">
                        <a:shade val="67500"/>
                        <a:satMod val="115000"/>
                      </a:srgbClr>
                    </a:gs>
                    <a:gs pos="100000">
                      <a:srgbClr val="3EB549">
                        <a:shade val="100000"/>
                        <a:satMod val="115000"/>
                      </a:srgbClr>
                    </a:gs>
                  </a:gsLst>
                  <a:lin ang="16200000" scaled="1"/>
                  <a:tileRect/>
                </a:gradFill>
                <a:ln>
                  <a:noFill/>
                </a:ln>
                <a:effectLst>
                  <a:outerShdw blurRad="762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0" dirty="0">
                      <a:solidFill>
                        <a:srgbClr val="FFFFFF"/>
                      </a:solidFill>
                    </a:rPr>
                    <a:t>Mobility </a:t>
                  </a:r>
                  <a:r>
                    <a:rPr lang="en-US" sz="1200" b="0" dirty="0" smtClean="0">
                      <a:solidFill>
                        <a:srgbClr val="FFFFFF"/>
                      </a:solidFill>
                    </a:rPr>
                    <a:t>Controller</a:t>
                  </a:r>
                  <a:endParaRPr lang="en-US" sz="1200" b="0" dirty="0">
                    <a:solidFill>
                      <a:srgbClr val="FFFFFF"/>
                    </a:solidFill>
                  </a:endParaRPr>
                </a:p>
              </p:txBody>
            </p:sp>
            <p:cxnSp>
              <p:nvCxnSpPr>
                <p:cNvPr id="282" name="Straight Connector 96"/>
                <p:cNvCxnSpPr>
                  <a:cxnSpLocks noChangeShapeType="1"/>
                </p:cNvCxnSpPr>
                <p:nvPr/>
              </p:nvCxnSpPr>
              <p:spPr bwMode="auto">
                <a:xfrm flipH="1">
                  <a:off x="6829910" y="2125439"/>
                  <a:ext cx="97038" cy="585669"/>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cxnSp>
            <p:sp>
              <p:nvSpPr>
                <p:cNvPr id="3" name="Freeform 2"/>
                <p:cNvSpPr/>
                <p:nvPr/>
              </p:nvSpPr>
              <p:spPr>
                <a:xfrm>
                  <a:off x="6649059" y="1947536"/>
                  <a:ext cx="1390536" cy="3669493"/>
                </a:xfrm>
                <a:custGeom>
                  <a:avLst/>
                  <a:gdLst>
                    <a:gd name="connsiteX0" fmla="*/ 262380 w 1390536"/>
                    <a:gd name="connsiteY0" fmla="*/ 3669493 h 3669493"/>
                    <a:gd name="connsiteX1" fmla="*/ 345507 w 1390536"/>
                    <a:gd name="connsiteY1" fmla="*/ 3146978 h 3669493"/>
                    <a:gd name="connsiteX2" fmla="*/ 286131 w 1390536"/>
                    <a:gd name="connsiteY2" fmla="*/ 2220703 h 3669493"/>
                    <a:gd name="connsiteX3" fmla="*/ 1123 w 1390536"/>
                    <a:gd name="connsiteY3" fmla="*/ 1021295 h 3669493"/>
                    <a:gd name="connsiteX4" fmla="*/ 404884 w 1390536"/>
                    <a:gd name="connsiteY4" fmla="*/ 17 h 3669493"/>
                    <a:gd name="connsiteX5" fmla="*/ 226754 w 1390536"/>
                    <a:gd name="connsiteY5" fmla="*/ 1045046 h 3669493"/>
                    <a:gd name="connsiteX6" fmla="*/ 1390536 w 1390536"/>
                    <a:gd name="connsiteY6" fmla="*/ 1092547 h 3669493"/>
                    <a:gd name="connsiteX7" fmla="*/ 1390536 w 1390536"/>
                    <a:gd name="connsiteY7" fmla="*/ 1092547 h 366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536" h="3669493">
                      <a:moveTo>
                        <a:pt x="262380" y="3669493"/>
                      </a:moveTo>
                      <a:cubicBezTo>
                        <a:pt x="301964" y="3528968"/>
                        <a:pt x="341549" y="3388443"/>
                        <a:pt x="345507" y="3146978"/>
                      </a:cubicBezTo>
                      <a:cubicBezTo>
                        <a:pt x="349466" y="2905513"/>
                        <a:pt x="343528" y="2574983"/>
                        <a:pt x="286131" y="2220703"/>
                      </a:cubicBezTo>
                      <a:cubicBezTo>
                        <a:pt x="228734" y="1866423"/>
                        <a:pt x="-18669" y="1391409"/>
                        <a:pt x="1123" y="1021295"/>
                      </a:cubicBezTo>
                      <a:cubicBezTo>
                        <a:pt x="20915" y="651181"/>
                        <a:pt x="367279" y="-3941"/>
                        <a:pt x="404884" y="17"/>
                      </a:cubicBezTo>
                      <a:cubicBezTo>
                        <a:pt x="442489" y="3975"/>
                        <a:pt x="62479" y="862958"/>
                        <a:pt x="226754" y="1045046"/>
                      </a:cubicBezTo>
                      <a:cubicBezTo>
                        <a:pt x="391029" y="1227134"/>
                        <a:pt x="1390536" y="1092547"/>
                        <a:pt x="1390536" y="1092547"/>
                      </a:cubicBezTo>
                      <a:lnTo>
                        <a:pt x="1390536" y="1092547"/>
                      </a:lnTo>
                    </a:path>
                  </a:pathLst>
                </a:cu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TextBox 114"/>
              <p:cNvSpPr txBox="1"/>
              <p:nvPr/>
            </p:nvSpPr>
            <p:spPr>
              <a:xfrm>
                <a:off x="8202000" y="2661797"/>
                <a:ext cx="1020108" cy="461665"/>
              </a:xfrm>
              <a:prstGeom prst="rect">
                <a:avLst/>
              </a:prstGeom>
              <a:noFill/>
            </p:spPr>
            <p:txBody>
              <a:bodyPr wrap="square" rtlCol="0">
                <a:spAutoFit/>
              </a:bodyPr>
              <a:lstStyle/>
              <a:p>
                <a:r>
                  <a:rPr lang="en-US" sz="1200" dirty="0" smtClean="0"/>
                  <a:t>To Destination</a:t>
                </a:r>
                <a:endParaRPr lang="en-US" sz="1200" dirty="0"/>
              </a:p>
            </p:txBody>
          </p:sp>
        </p:grpSp>
      </p:grpSp>
      <p:grpSp>
        <p:nvGrpSpPr>
          <p:cNvPr id="25" name="Group 24"/>
          <p:cNvGrpSpPr/>
          <p:nvPr/>
        </p:nvGrpSpPr>
        <p:grpSpPr>
          <a:xfrm>
            <a:off x="3027344" y="3829002"/>
            <a:ext cx="1960617" cy="1734338"/>
            <a:chOff x="3027344" y="3829002"/>
            <a:chExt cx="1960617" cy="1734338"/>
          </a:xfrm>
        </p:grpSpPr>
        <p:cxnSp>
          <p:nvCxnSpPr>
            <p:cNvPr id="118" name="Straight Arrow Connector 117"/>
            <p:cNvCxnSpPr>
              <a:stCxn id="4" idx="2"/>
            </p:cNvCxnSpPr>
            <p:nvPr/>
          </p:nvCxnSpPr>
          <p:spPr>
            <a:xfrm flipH="1" flipV="1">
              <a:off x="3669137" y="3829002"/>
              <a:ext cx="331416" cy="1192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027344" y="3904300"/>
              <a:ext cx="1960617" cy="1659040"/>
              <a:chOff x="3051799" y="3550979"/>
              <a:chExt cx="1960617" cy="1659040"/>
            </a:xfrm>
          </p:grpSpPr>
          <p:sp>
            <p:nvSpPr>
              <p:cNvPr id="239" name="Rounded Rectangle 238"/>
              <p:cNvSpPr/>
              <p:nvPr/>
            </p:nvSpPr>
            <p:spPr>
              <a:xfrm>
                <a:off x="3578145" y="4227359"/>
                <a:ext cx="1254158" cy="455447"/>
              </a:xfrm>
              <a:prstGeom prst="roundRect">
                <a:avLst/>
              </a:prstGeom>
              <a:gradFill flip="none" rotWithShape="1">
                <a:gsLst>
                  <a:gs pos="0">
                    <a:srgbClr val="3EB549">
                      <a:shade val="30000"/>
                      <a:satMod val="115000"/>
                    </a:srgbClr>
                  </a:gs>
                  <a:gs pos="50000">
                    <a:srgbClr val="3EB549">
                      <a:shade val="67500"/>
                      <a:satMod val="115000"/>
                    </a:srgbClr>
                  </a:gs>
                  <a:gs pos="100000">
                    <a:srgbClr val="3EB549">
                      <a:shade val="100000"/>
                      <a:satMod val="115000"/>
                    </a:srgbClr>
                  </a:gs>
                </a:gsLst>
                <a:lin ang="16200000" scaled="1"/>
                <a:tileRect/>
              </a:gradFill>
              <a:ln>
                <a:noFill/>
              </a:ln>
              <a:effectLst>
                <a:outerShdw blurRad="762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0" dirty="0">
                    <a:solidFill>
                      <a:srgbClr val="FFFFFF"/>
                    </a:solidFill>
                  </a:rPr>
                  <a:t>Mobility Agent</a:t>
                </a:r>
              </a:p>
            </p:txBody>
          </p:sp>
          <p:sp>
            <p:nvSpPr>
              <p:cNvPr id="4" name="Freeform 3"/>
              <p:cNvSpPr/>
              <p:nvPr/>
            </p:nvSpPr>
            <p:spPr>
              <a:xfrm>
                <a:off x="4025008" y="3594975"/>
                <a:ext cx="987408" cy="1615044"/>
              </a:xfrm>
              <a:custGeom>
                <a:avLst/>
                <a:gdLst>
                  <a:gd name="connsiteX0" fmla="*/ 771896 w 987408"/>
                  <a:gd name="connsiteY0" fmla="*/ 1615044 h 1615044"/>
                  <a:gd name="connsiteX1" fmla="*/ 938151 w 987408"/>
                  <a:gd name="connsiteY1" fmla="*/ 700644 h 1615044"/>
                  <a:gd name="connsiteX2" fmla="*/ 0 w 987408"/>
                  <a:gd name="connsiteY2" fmla="*/ 0 h 1615044"/>
                  <a:gd name="connsiteX3" fmla="*/ 0 w 987408"/>
                  <a:gd name="connsiteY3" fmla="*/ 0 h 1615044"/>
                </a:gdLst>
                <a:ahLst/>
                <a:cxnLst>
                  <a:cxn ang="0">
                    <a:pos x="connsiteX0" y="connsiteY0"/>
                  </a:cxn>
                  <a:cxn ang="0">
                    <a:pos x="connsiteX1" y="connsiteY1"/>
                  </a:cxn>
                  <a:cxn ang="0">
                    <a:pos x="connsiteX2" y="connsiteY2"/>
                  </a:cxn>
                  <a:cxn ang="0">
                    <a:pos x="connsiteX3" y="connsiteY3"/>
                  </a:cxn>
                </a:cxnLst>
                <a:rect l="l" t="t" r="r" b="b"/>
                <a:pathLst>
                  <a:path w="987408" h="1615044">
                    <a:moveTo>
                      <a:pt x="771896" y="1615044"/>
                    </a:moveTo>
                    <a:cubicBezTo>
                      <a:pt x="919348" y="1292431"/>
                      <a:pt x="1066800" y="969818"/>
                      <a:pt x="938151" y="700644"/>
                    </a:cubicBezTo>
                    <a:cubicBezTo>
                      <a:pt x="809502" y="431470"/>
                      <a:pt x="0" y="0"/>
                      <a:pt x="0" y="0"/>
                    </a:cubicBezTo>
                    <a:lnTo>
                      <a:pt x="0" y="0"/>
                    </a:lnTo>
                  </a:path>
                </a:pathLst>
              </a:cu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3051799" y="3550979"/>
                <a:ext cx="1020108" cy="461665"/>
              </a:xfrm>
              <a:prstGeom prst="rect">
                <a:avLst/>
              </a:prstGeom>
              <a:noFill/>
            </p:spPr>
            <p:txBody>
              <a:bodyPr wrap="square" rtlCol="0">
                <a:spAutoFit/>
              </a:bodyPr>
              <a:lstStyle/>
              <a:p>
                <a:r>
                  <a:rPr lang="en-US" sz="1200" dirty="0" smtClean="0"/>
                  <a:t>To Destination</a:t>
                </a:r>
                <a:endParaRPr lang="en-US" sz="1200" dirty="0"/>
              </a:p>
            </p:txBody>
          </p:sp>
        </p:grpSp>
      </p:grpSp>
    </p:spTree>
    <p:extLst>
      <p:ext uri="{BB962C8B-B14F-4D97-AF65-F5344CB8AC3E}">
        <p14:creationId xmlns:p14="http://schemas.microsoft.com/office/powerpoint/2010/main" val="392912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8135" y="3614738"/>
            <a:ext cx="8913812" cy="978729"/>
          </a:xfrm>
        </p:spPr>
        <p:txBody>
          <a:bodyPr wrap="square" numCol="1" compatLnSpc="1">
            <a:prstTxWarp prst="textNoShape">
              <a:avLst/>
            </a:prstTxWarp>
          </a:bodyPr>
          <a:lstStyle/>
          <a:p>
            <a:pPr marL="342900" indent="-342900" fontAlgn="base">
              <a:spcAft>
                <a:spcPct val="0"/>
              </a:spcAft>
              <a:buFont typeface="Arial" panose="020B0604020202020204" pitchFamily="34" charset="0"/>
              <a:buChar char="•"/>
              <a:defRPr/>
            </a:pPr>
            <a:r>
              <a:rPr lang="en-US" sz="2400" b="1" dirty="0" smtClean="0">
                <a:solidFill>
                  <a:srgbClr val="FF0000"/>
                </a:solidFill>
              </a:rPr>
              <a:t>Indiana </a:t>
            </a:r>
            <a:r>
              <a:rPr lang="en-US" sz="2400" dirty="0" smtClean="0"/>
              <a:t> is considering </a:t>
            </a:r>
            <a:r>
              <a:rPr sz="2400" dirty="0" smtClean="0"/>
              <a:t>adopting  a testing standard similar to the Common </a:t>
            </a:r>
            <a:r>
              <a:rPr sz="2400" dirty="0"/>
              <a:t>Core State </a:t>
            </a:r>
            <a:r>
              <a:rPr sz="2400" dirty="0" smtClean="0"/>
              <a:t>Standards. </a:t>
            </a:r>
            <a:br>
              <a:rPr sz="2400" dirty="0" smtClean="0"/>
            </a:br>
            <a:r>
              <a:rPr lang="en-US" sz="2400" dirty="0"/>
              <a:t>	</a:t>
            </a:r>
            <a:r>
              <a:rPr lang="en-US" sz="1600" dirty="0" smtClean="0">
                <a:solidFill>
                  <a:srgbClr val="000000"/>
                </a:solidFill>
              </a:rPr>
              <a:t>http</a:t>
            </a:r>
            <a:r>
              <a:rPr lang="en-US" sz="1600" dirty="0">
                <a:solidFill>
                  <a:srgbClr val="000000"/>
                </a:solidFill>
              </a:rPr>
              <a:t>://</a:t>
            </a:r>
            <a:r>
              <a:rPr lang="en-US" sz="1600" dirty="0" smtClean="0">
                <a:solidFill>
                  <a:srgbClr val="000000"/>
                </a:solidFill>
              </a:rPr>
              <a:t>wishtv.com/2014/04/21/new-indiana-education-standards-approved</a:t>
            </a:r>
            <a:endParaRPr sz="2400" b="1" dirty="0">
              <a:solidFill>
                <a:srgbClr val="292929"/>
              </a:solidFill>
            </a:endParaRPr>
          </a:p>
        </p:txBody>
      </p:sp>
      <p:pic>
        <p:nvPicPr>
          <p:cNvPr id="115715" name="Picture 12" descr="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1922463" cy="1371600"/>
          </a:xfrm>
          <a:prstGeom prst="rect">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115716" name="Picture 8"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0"/>
            <a:ext cx="3403600" cy="1711325"/>
          </a:xfrm>
          <a:prstGeom prst="rect">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115717" name="Picture 10" descr="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209800"/>
            <a:ext cx="1447800" cy="1371600"/>
          </a:xfrm>
          <a:prstGeom prst="rect">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pic>
      <p:pic>
        <p:nvPicPr>
          <p:cNvPr id="115718" name="Picture 2" descr="C:\Users\gserda\Documents\Edu Photos\AM620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33851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2" descr="C:\Users\gserda\Documents\Edu Photos\AM62714.jpg"/>
          <p:cNvPicPr>
            <a:picLocks noChangeAspect="1" noChangeArrowheads="1"/>
          </p:cNvPicPr>
          <p:nvPr/>
        </p:nvPicPr>
        <p:blipFill>
          <a:blip r:embed="rId7">
            <a:extLst>
              <a:ext uri="{28A0092B-C50C-407E-A947-70E740481C1C}">
                <a14:useLocalDpi xmlns:a14="http://schemas.microsoft.com/office/drawing/2010/main" val="0"/>
              </a:ext>
            </a:extLst>
          </a:blip>
          <a:srcRect l="16931" b="24715"/>
          <a:stretch>
            <a:fillRect/>
          </a:stretch>
        </p:blipFill>
        <p:spPr bwMode="auto">
          <a:xfrm>
            <a:off x="3384550" y="1717675"/>
            <a:ext cx="30988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15720" name="Picture 2" descr="C:\Users\gserda\Documents\Edu Photos\AM61977.jpg"/>
          <p:cNvPicPr>
            <a:picLocks noChangeAspect="1" noChangeArrowheads="1"/>
          </p:cNvPicPr>
          <p:nvPr/>
        </p:nvPicPr>
        <p:blipFill>
          <a:blip r:embed="rId8">
            <a:extLst>
              <a:ext uri="{28A0092B-C50C-407E-A947-70E740481C1C}">
                <a14:useLocalDpi xmlns:a14="http://schemas.microsoft.com/office/drawing/2010/main" val="0"/>
              </a:ext>
            </a:extLst>
          </a:blip>
          <a:srcRect r="48862"/>
          <a:stretch>
            <a:fillRect/>
          </a:stretch>
        </p:blipFill>
        <p:spPr bwMode="auto">
          <a:xfrm>
            <a:off x="6372225" y="0"/>
            <a:ext cx="2771775"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8135" y="4785756"/>
            <a:ext cx="8087096"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00"/>
                </a:solidFill>
              </a:rPr>
              <a:t>This means they will likely  </a:t>
            </a:r>
            <a:r>
              <a:rPr lang="en-US" sz="2000" b="1" dirty="0">
                <a:solidFill>
                  <a:srgbClr val="FF0000"/>
                </a:solidFill>
              </a:rPr>
              <a:t>deliver on-line assessments </a:t>
            </a:r>
            <a:endParaRPr lang="en-US" sz="2000" dirty="0"/>
          </a:p>
        </p:txBody>
      </p:sp>
      <p:sp>
        <p:nvSpPr>
          <p:cNvPr id="4" name="TextBox 3"/>
          <p:cNvSpPr txBox="1"/>
          <p:nvPr/>
        </p:nvSpPr>
        <p:spPr>
          <a:xfrm>
            <a:off x="368135" y="5320145"/>
            <a:ext cx="8182099"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292929"/>
                </a:solidFill>
              </a:rPr>
              <a:t>Wireless just went from  ‘</a:t>
            </a:r>
            <a:r>
              <a:rPr lang="en-US" sz="2000" b="1" dirty="0">
                <a:solidFill>
                  <a:srgbClr val="FFFF00"/>
                </a:solidFill>
              </a:rPr>
              <a:t>nice to have</a:t>
            </a:r>
            <a:r>
              <a:rPr lang="en-US" sz="2000" b="1" dirty="0">
                <a:solidFill>
                  <a:srgbClr val="292929"/>
                </a:solidFill>
              </a:rPr>
              <a:t>’ to  ‘</a:t>
            </a:r>
            <a:r>
              <a:rPr lang="en-US" sz="2000" b="1" dirty="0">
                <a:solidFill>
                  <a:srgbClr val="FF0000"/>
                </a:solidFill>
              </a:rPr>
              <a:t>mission critical</a:t>
            </a:r>
            <a:r>
              <a:rPr lang="en-US" sz="2000" b="1" dirty="0" smtClean="0">
                <a:solidFill>
                  <a:srgbClr val="292929"/>
                </a:solidFill>
              </a:rPr>
              <a:t>’</a:t>
            </a:r>
            <a:endParaRPr lang="en-US" sz="2000" dirty="0"/>
          </a:p>
        </p:txBody>
      </p:sp>
      <p:sp>
        <p:nvSpPr>
          <p:cNvPr id="6" name="TextBox 5"/>
          <p:cNvSpPr txBox="1"/>
          <p:nvPr/>
        </p:nvSpPr>
        <p:spPr>
          <a:xfrm>
            <a:off x="368135" y="5830780"/>
            <a:ext cx="8324603"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292929"/>
                </a:solidFill>
              </a:rPr>
              <a:t>Meeting Common  Core </a:t>
            </a:r>
            <a:r>
              <a:rPr lang="en-US" sz="2000" b="1" dirty="0" smtClean="0">
                <a:solidFill>
                  <a:srgbClr val="292929"/>
                </a:solidFill>
              </a:rPr>
              <a:t>requirements </a:t>
            </a:r>
            <a:r>
              <a:rPr lang="en-US" sz="2000" b="1" dirty="0">
                <a:solidFill>
                  <a:srgbClr val="292929"/>
                </a:solidFill>
              </a:rPr>
              <a:t>will require a robust network infrastructure, </a:t>
            </a:r>
            <a:r>
              <a:rPr lang="en-US" sz="2000" b="1" dirty="0" smtClean="0">
                <a:solidFill>
                  <a:srgbClr val="292929"/>
                </a:solidFill>
              </a:rPr>
              <a:t>for </a:t>
            </a:r>
            <a:r>
              <a:rPr lang="en-US" sz="2000" b="1" dirty="0">
                <a:solidFill>
                  <a:srgbClr val="292929"/>
                </a:solidFill>
              </a:rPr>
              <a:t>both broadband and </a:t>
            </a:r>
            <a:r>
              <a:rPr lang="en-US" sz="2000" b="1" dirty="0" smtClean="0">
                <a:solidFill>
                  <a:srgbClr val="292929"/>
                </a:solidFill>
              </a:rPr>
              <a:t>wireless</a:t>
            </a:r>
            <a:endParaRPr lang="en-US" sz="2000" dirty="0"/>
          </a:p>
        </p:txBody>
      </p:sp>
    </p:spTree>
    <p:extLst>
      <p:ext uri="{BB962C8B-B14F-4D97-AF65-F5344CB8AC3E}">
        <p14:creationId xmlns:p14="http://schemas.microsoft.com/office/powerpoint/2010/main" val="12940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27469" y="304801"/>
            <a:ext cx="8229600" cy="625907"/>
          </a:xfrm>
        </p:spPr>
        <p:txBody>
          <a:bodyPr/>
          <a:lstStyle/>
          <a:p>
            <a:r>
              <a:rPr lang="en-US" dirty="0" smtClean="0">
                <a:solidFill>
                  <a:schemeClr val="tx1"/>
                </a:solidFill>
              </a:rPr>
              <a:t>Cloud Managed,  Secure and Reliable</a:t>
            </a:r>
            <a:endParaRPr lang="en-US" dirty="0">
              <a:solidFill>
                <a:schemeClr val="tx1"/>
              </a:solidFill>
            </a:endParaRPr>
          </a:p>
        </p:txBody>
      </p:sp>
      <p:sp>
        <p:nvSpPr>
          <p:cNvPr id="7" name="Content Placeholder 6"/>
          <p:cNvSpPr>
            <a:spLocks noGrp="1"/>
          </p:cNvSpPr>
          <p:nvPr>
            <p:ph idx="4294967295"/>
          </p:nvPr>
        </p:nvSpPr>
        <p:spPr>
          <a:xfrm>
            <a:off x="91259" y="929047"/>
            <a:ext cx="5518398" cy="4781550"/>
          </a:xfrm>
        </p:spPr>
        <p:txBody>
          <a:bodyPr>
            <a:noAutofit/>
          </a:bodyPr>
          <a:lstStyle/>
          <a:p>
            <a:pPr marL="0" indent="0">
              <a:buNone/>
            </a:pPr>
            <a:r>
              <a:rPr lang="en-US" sz="1800" dirty="0" smtClean="0"/>
              <a:t>Scalable</a:t>
            </a:r>
            <a:endParaRPr lang="en-US" sz="2000" dirty="0" smtClean="0"/>
          </a:p>
          <a:p>
            <a:pPr lvl="1"/>
            <a:r>
              <a:rPr lang="en-US" sz="1600" dirty="0" smtClean="0"/>
              <a:t>Unlimited throughput, no bottlenecks</a:t>
            </a:r>
          </a:p>
          <a:p>
            <a:pPr lvl="1"/>
            <a:r>
              <a:rPr lang="en-US" sz="1600" dirty="0" smtClean="0"/>
              <a:t>Add devices or sites in minutes</a:t>
            </a:r>
          </a:p>
          <a:p>
            <a:pPr lvl="1"/>
            <a:r>
              <a:rPr lang="en-US" sz="1600" dirty="0" smtClean="0"/>
              <a:t>Network-wide </a:t>
            </a:r>
            <a:r>
              <a:rPr lang="en-US" sz="1600" dirty="0"/>
              <a:t>monitoring and management </a:t>
            </a:r>
            <a:r>
              <a:rPr lang="en-US" sz="1600" dirty="0" smtClean="0"/>
              <a:t>tools</a:t>
            </a:r>
          </a:p>
          <a:p>
            <a:pPr lvl="1"/>
            <a:r>
              <a:rPr lang="en-US" sz="1600" dirty="0"/>
              <a:t>Self-provisioning for rapid </a:t>
            </a:r>
            <a:r>
              <a:rPr lang="en-US" sz="1600" dirty="0" smtClean="0"/>
              <a:t>deployment</a:t>
            </a:r>
          </a:p>
          <a:p>
            <a:pPr lvl="1"/>
            <a:r>
              <a:rPr lang="en-US" sz="1600" dirty="0"/>
              <a:t>Integrated wireless, LAN, and WAN management</a:t>
            </a:r>
          </a:p>
          <a:p>
            <a:pPr marL="0" indent="0">
              <a:buNone/>
            </a:pPr>
            <a:r>
              <a:rPr lang="en-US" sz="1800" dirty="0" smtClean="0"/>
              <a:t>Reliable</a:t>
            </a:r>
            <a:endParaRPr lang="en-US" sz="2000" dirty="0" smtClean="0"/>
          </a:p>
          <a:p>
            <a:pPr lvl="1"/>
            <a:r>
              <a:rPr lang="en-US" sz="1600" dirty="0" smtClean="0"/>
              <a:t>Highly available cloud with multiple datacenters</a:t>
            </a:r>
          </a:p>
          <a:p>
            <a:pPr lvl="1"/>
            <a:r>
              <a:rPr lang="en-US" sz="1600" dirty="0"/>
              <a:t>Seamless over-the-web firmware upgrades</a:t>
            </a:r>
          </a:p>
          <a:p>
            <a:pPr lvl="1"/>
            <a:r>
              <a:rPr lang="en-US" sz="1600" dirty="0" smtClean="0"/>
              <a:t>Network functions even if connection to cloud  is interrupted</a:t>
            </a:r>
          </a:p>
          <a:p>
            <a:pPr lvl="1"/>
            <a:r>
              <a:rPr lang="en-US" sz="1600" dirty="0" smtClean="0"/>
              <a:t>99.99% uptime SLA</a:t>
            </a:r>
          </a:p>
          <a:p>
            <a:pPr marL="0" indent="0">
              <a:buNone/>
            </a:pPr>
            <a:r>
              <a:rPr lang="en-US" sz="1800" dirty="0" smtClean="0"/>
              <a:t>Secure</a:t>
            </a:r>
            <a:endParaRPr lang="en-US" sz="2000" dirty="0" smtClean="0"/>
          </a:p>
          <a:p>
            <a:pPr lvl="1"/>
            <a:r>
              <a:rPr lang="en-US" sz="1600" dirty="0" smtClean="0"/>
              <a:t>No user traffic passes through cloud</a:t>
            </a:r>
          </a:p>
          <a:p>
            <a:pPr lvl="1"/>
            <a:r>
              <a:rPr lang="en-US" sz="1600" dirty="0" smtClean="0"/>
              <a:t>Fully HIPAA / PCI compliant (level 1 certified)</a:t>
            </a:r>
          </a:p>
          <a:p>
            <a:pPr lvl="1"/>
            <a:r>
              <a:rPr lang="en-US" sz="1600" dirty="0" smtClean="0"/>
              <a:t>3</a:t>
            </a:r>
            <a:r>
              <a:rPr lang="en-US" sz="1600" baseline="30000" dirty="0" smtClean="0"/>
              <a:t>rd</a:t>
            </a:r>
            <a:r>
              <a:rPr lang="en-US" sz="1600" dirty="0" smtClean="0"/>
              <a:t> party security audits, daily penetration test</a:t>
            </a:r>
          </a:p>
          <a:p>
            <a:pPr marL="225425" lvl="1" indent="0">
              <a:buNone/>
            </a:pPr>
            <a:endParaRPr lang="en-US" sz="1100" dirty="0">
              <a:solidFill>
                <a:schemeClr val="tx1"/>
              </a:solidFill>
            </a:endParaRPr>
          </a:p>
        </p:txBody>
      </p:sp>
      <p:sp>
        <p:nvSpPr>
          <p:cNvPr id="9" name="Rectangle 8"/>
          <p:cNvSpPr/>
          <p:nvPr/>
        </p:nvSpPr>
        <p:spPr>
          <a:xfrm>
            <a:off x="5736408" y="4019035"/>
            <a:ext cx="248786" cy="369332"/>
          </a:xfrm>
          <a:prstGeom prst="rect">
            <a:avLst/>
          </a:prstGeom>
        </p:spPr>
        <p:txBody>
          <a:bodyPr wrap="none">
            <a:spAutoFit/>
          </a:bodyPr>
          <a:lstStyle/>
          <a:p>
            <a:r>
              <a:rPr lang="en-US" kern="0" dirty="0" smtClean="0">
                <a:solidFill>
                  <a:srgbClr val="000000"/>
                </a:solidFill>
                <a:ea typeface="ヒラギノ角ゴ Pro W3" charset="-128"/>
                <a:cs typeface="ヒラギノ角ゴ Pro W3" charset="-128"/>
              </a:rPr>
              <a:t> </a:t>
            </a:r>
            <a:endParaRPr lang="en-US" dirty="0"/>
          </a:p>
        </p:txBody>
      </p:sp>
      <p:sp>
        <p:nvSpPr>
          <p:cNvPr id="8" name="Rectangle 7"/>
          <p:cNvSpPr/>
          <p:nvPr/>
        </p:nvSpPr>
        <p:spPr>
          <a:xfrm>
            <a:off x="8110848" y="6578930"/>
            <a:ext cx="475013" cy="178130"/>
          </a:xfrm>
          <a:prstGeom prst="rect">
            <a:avLst/>
          </a:prstGeom>
          <a:solidFill>
            <a:schemeClr val="bg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ectangle 9"/>
          <p:cNvSpPr/>
          <p:nvPr/>
        </p:nvSpPr>
        <p:spPr>
          <a:xfrm>
            <a:off x="8001893" y="6578930"/>
            <a:ext cx="685979" cy="178130"/>
          </a:xfrm>
          <a:prstGeom prst="rect">
            <a:avLst/>
          </a:prstGeom>
          <a:solidFill>
            <a:srgbClr val="0B0B0D"/>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2" name="Group 11"/>
          <p:cNvGrpSpPr/>
          <p:nvPr/>
        </p:nvGrpSpPr>
        <p:grpSpPr>
          <a:xfrm>
            <a:off x="4950629" y="1297362"/>
            <a:ext cx="4253552" cy="4703011"/>
            <a:chOff x="3132900" y="1156825"/>
            <a:chExt cx="4253552" cy="4703011"/>
          </a:xfrm>
        </p:grpSpPr>
        <p:cxnSp>
          <p:nvCxnSpPr>
            <p:cNvPr id="13" name="Straight Connector 12"/>
            <p:cNvCxnSpPr>
              <a:stCxn id="15" idx="0"/>
              <a:endCxn id="34" idx="2"/>
            </p:cNvCxnSpPr>
            <p:nvPr/>
          </p:nvCxnSpPr>
          <p:spPr>
            <a:xfrm flipH="1" flipV="1">
              <a:off x="4671991" y="2573602"/>
              <a:ext cx="7804" cy="242171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15" name="Picture 3" descr="\\.PSF\.Mac\Freelance\CISCO\UABU\Kubric_Icons_Select1\Device_access_point_3063_default_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677" y="4995321"/>
              <a:ext cx="528236" cy="21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SF\.Mac\Freelance\CISCO\UABU\Kubric_Icons_Select1\Device_virtual_nexus7000_3150_default_256 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621" y="3169871"/>
              <a:ext cx="462272" cy="60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descr="\\.PSF\.Mac\Volumes\BLUEBIFF8GB\IOS-Based_WLAN_Controller_Dark.png"/>
            <p:cNvPicPr>
              <a:picLocks noChangeAspect="1" noChangeArrowheads="1"/>
            </p:cNvPicPr>
            <p:nvPr/>
          </p:nvPicPr>
          <p:blipFill>
            <a:blip r:embed="rId5"/>
            <a:srcRect/>
            <a:stretch>
              <a:fillRect/>
            </a:stretch>
          </p:blipFill>
          <p:spPr bwMode="auto">
            <a:xfrm>
              <a:off x="4273081" y="4159602"/>
              <a:ext cx="647104" cy="404440"/>
            </a:xfrm>
            <a:prstGeom prst="rect">
              <a:avLst/>
            </a:prstGeom>
            <a:noFill/>
            <a:effectLst>
              <a:outerShdw blurRad="63500" dist="63500" dir="2700000" algn="tl" rotWithShape="0">
                <a:prstClr val="black">
                  <a:alpha val="76000"/>
                </a:prstClr>
              </a:outerShdw>
            </a:effectLst>
          </p:spPr>
        </p:pic>
        <p:grpSp>
          <p:nvGrpSpPr>
            <p:cNvPr id="18" name="Group 17"/>
            <p:cNvGrpSpPr/>
            <p:nvPr/>
          </p:nvGrpSpPr>
          <p:grpSpPr>
            <a:xfrm>
              <a:off x="3463996" y="1156825"/>
              <a:ext cx="2415990" cy="1416777"/>
              <a:chOff x="4991023" y="1776360"/>
              <a:chExt cx="2415990" cy="1416777"/>
            </a:xfrm>
          </p:grpSpPr>
          <p:pic>
            <p:nvPicPr>
              <p:cNvPr id="34" name="Picture 3"/>
              <p:cNvPicPr>
                <a:picLocks noChangeAspect="1" noChangeArrowheads="1"/>
              </p:cNvPicPr>
              <p:nvPr/>
            </p:nvPicPr>
            <p:blipFill>
              <a:blip r:embed="rId6">
                <a:extLst>
                  <a:ext uri="{28A0092B-C50C-407E-A947-70E740481C1C}">
                    <a14:useLocalDpi xmlns:a14="http://schemas.microsoft.com/office/drawing/2010/main" val="0"/>
                  </a:ext>
                </a:extLst>
              </a:blip>
              <a:srcRect t="30630" b="19724"/>
              <a:stretch>
                <a:fillRect/>
              </a:stretch>
            </p:blipFill>
            <p:spPr bwMode="auto">
              <a:xfrm>
                <a:off x="4991023" y="2109056"/>
                <a:ext cx="2415990" cy="108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427"/>
              <p:cNvGrpSpPr>
                <a:grpSpLocks/>
              </p:cNvGrpSpPr>
              <p:nvPr/>
            </p:nvGrpSpPr>
            <p:grpSpPr bwMode="auto">
              <a:xfrm>
                <a:off x="5942868" y="2419588"/>
                <a:ext cx="512300" cy="463015"/>
                <a:chOff x="1331189" y="1934207"/>
                <a:chExt cx="360619" cy="360619"/>
              </a:xfrm>
            </p:grpSpPr>
            <p:sp>
              <p:nvSpPr>
                <p:cNvPr id="37" name="Oval 36"/>
                <p:cNvSpPr/>
                <p:nvPr/>
              </p:nvSpPr>
              <p:spPr>
                <a:xfrm>
                  <a:off x="1330330" y="1933948"/>
                  <a:ext cx="361996" cy="360267"/>
                </a:xfrm>
                <a:prstGeom prst="ellipse">
                  <a:avLst/>
                </a:prstGeom>
                <a:gradFill>
                  <a:gsLst>
                    <a:gs pos="0">
                      <a:srgbClr val="CBDB2A"/>
                    </a:gs>
                    <a:gs pos="50000">
                      <a:srgbClr val="3EB549"/>
                    </a:gs>
                    <a:gs pos="100000">
                      <a:srgbClr val="02928C"/>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0000"/>
                    </a:lnSpc>
                    <a:spcBef>
                      <a:spcPts val="0"/>
                    </a:spcBef>
                    <a:spcAft>
                      <a:spcPts val="0"/>
                    </a:spcAft>
                    <a:defRPr/>
                  </a:pPr>
                  <a:endParaRPr lang="en-US" sz="1400" dirty="0">
                    <a:solidFill>
                      <a:srgbClr val="ABDFF0">
                        <a:lumMod val="25000"/>
                      </a:srgbClr>
                    </a:solidFill>
                  </a:endParaRPr>
                </a:p>
              </p:txBody>
            </p:sp>
            <p:grpSp>
              <p:nvGrpSpPr>
                <p:cNvPr id="38" name="Group 37"/>
                <p:cNvGrpSpPr>
                  <a:grpSpLocks noChangeAspect="1"/>
                </p:cNvGrpSpPr>
                <p:nvPr/>
              </p:nvGrpSpPr>
              <p:grpSpPr bwMode="auto">
                <a:xfrm>
                  <a:off x="1417876" y="2017757"/>
                  <a:ext cx="187245" cy="193519"/>
                  <a:chOff x="5872406" y="4101707"/>
                  <a:chExt cx="710482" cy="697394"/>
                </a:xfrm>
              </p:grpSpPr>
              <p:sp>
                <p:nvSpPr>
                  <p:cNvPr id="39" name="Freeform 30"/>
                  <p:cNvSpPr>
                    <a:spLocks noEditPoints="1"/>
                  </p:cNvSpPr>
                  <p:nvPr/>
                </p:nvSpPr>
                <p:spPr bwMode="auto">
                  <a:xfrm>
                    <a:off x="6055635" y="4243803"/>
                    <a:ext cx="344022" cy="314107"/>
                  </a:xfrm>
                  <a:custGeom>
                    <a:avLst/>
                    <a:gdLst>
                      <a:gd name="T0" fmla="*/ 2147483647 w 78"/>
                      <a:gd name="T1" fmla="*/ 2147483647 h 71"/>
                      <a:gd name="T2" fmla="*/ 2147483647 w 78"/>
                      <a:gd name="T3" fmla="*/ 2147483647 h 71"/>
                      <a:gd name="T4" fmla="*/ 2147483647 w 78"/>
                      <a:gd name="T5" fmla="*/ 2147483647 h 71"/>
                      <a:gd name="T6" fmla="*/ 2147483647 w 78"/>
                      <a:gd name="T7" fmla="*/ 2147483647 h 71"/>
                      <a:gd name="T8" fmla="*/ 2147483647 w 78"/>
                      <a:gd name="T9" fmla="*/ 2147483647 h 71"/>
                      <a:gd name="T10" fmla="*/ 2147483647 w 78"/>
                      <a:gd name="T11" fmla="*/ 2147483647 h 71"/>
                      <a:gd name="T12" fmla="*/ 2147483647 w 78"/>
                      <a:gd name="T13" fmla="*/ 2147483647 h 71"/>
                      <a:gd name="T14" fmla="*/ 2147483647 w 78"/>
                      <a:gd name="T15" fmla="*/ 2147483647 h 71"/>
                      <a:gd name="T16" fmla="*/ 2147483647 w 78"/>
                      <a:gd name="T17" fmla="*/ 2147483647 h 71"/>
                      <a:gd name="T18" fmla="*/ 2147483647 w 78"/>
                      <a:gd name="T19" fmla="*/ 2147483647 h 71"/>
                      <a:gd name="T20" fmla="*/ 2147483647 w 78"/>
                      <a:gd name="T21" fmla="*/ 2147483647 h 71"/>
                      <a:gd name="T22" fmla="*/ 2147483647 w 78"/>
                      <a:gd name="T23" fmla="*/ 2147483647 h 71"/>
                      <a:gd name="T24" fmla="*/ 2147483647 w 78"/>
                      <a:gd name="T25" fmla="*/ 2147483647 h 71"/>
                      <a:gd name="T26" fmla="*/ 2147483647 w 78"/>
                      <a:gd name="T27" fmla="*/ 2147483647 h 71"/>
                      <a:gd name="T28" fmla="*/ 2147483647 w 78"/>
                      <a:gd name="T29" fmla="*/ 2147483647 h 71"/>
                      <a:gd name="T30" fmla="*/ 2147483647 w 78"/>
                      <a:gd name="T31" fmla="*/ 2147483647 h 71"/>
                      <a:gd name="T32" fmla="*/ 2147483647 w 78"/>
                      <a:gd name="T33" fmla="*/ 2147483647 h 71"/>
                      <a:gd name="T34" fmla="*/ 2147483647 w 78"/>
                      <a:gd name="T35" fmla="*/ 2147483647 h 71"/>
                      <a:gd name="T36" fmla="*/ 2147483647 w 78"/>
                      <a:gd name="T37" fmla="*/ 2147483647 h 71"/>
                      <a:gd name="T38" fmla="*/ 2147483647 w 78"/>
                      <a:gd name="T39" fmla="*/ 2147483647 h 71"/>
                      <a:gd name="T40" fmla="*/ 2147483647 w 78"/>
                      <a:gd name="T41" fmla="*/ 2147483647 h 71"/>
                      <a:gd name="T42" fmla="*/ 2147483647 w 78"/>
                      <a:gd name="T43" fmla="*/ 2147483647 h 71"/>
                      <a:gd name="T44" fmla="*/ 2147483647 w 78"/>
                      <a:gd name="T45" fmla="*/ 2147483647 h 71"/>
                      <a:gd name="T46" fmla="*/ 2147483647 w 78"/>
                      <a:gd name="T47" fmla="*/ 2147483647 h 71"/>
                      <a:gd name="T48" fmla="*/ 2147483647 w 78"/>
                      <a:gd name="T49" fmla="*/ 2147483647 h 71"/>
                      <a:gd name="T50" fmla="*/ 2147483647 w 78"/>
                      <a:gd name="T51" fmla="*/ 2147483647 h 71"/>
                      <a:gd name="T52" fmla="*/ 2147483647 w 78"/>
                      <a:gd name="T53" fmla="*/ 2147483647 h 71"/>
                      <a:gd name="T54" fmla="*/ 2147483647 w 78"/>
                      <a:gd name="T55" fmla="*/ 0 h 71"/>
                      <a:gd name="T56" fmla="*/ 2147483647 w 78"/>
                      <a:gd name="T57" fmla="*/ 2147483647 h 71"/>
                      <a:gd name="T58" fmla="*/ 2147483647 w 78"/>
                      <a:gd name="T59" fmla="*/ 2147483647 h 71"/>
                      <a:gd name="T60" fmla="*/ 2147483647 w 78"/>
                      <a:gd name="T61" fmla="*/ 0 h 71"/>
                      <a:gd name="T62" fmla="*/ 2147483647 w 78"/>
                      <a:gd name="T63" fmla="*/ 2147483647 h 71"/>
                      <a:gd name="T64" fmla="*/ 2147483647 w 78"/>
                      <a:gd name="T65" fmla="*/ 2147483647 h 71"/>
                      <a:gd name="T66" fmla="*/ 2147483647 w 78"/>
                      <a:gd name="T67" fmla="*/ 2147483647 h 71"/>
                      <a:gd name="T68" fmla="*/ 2147483647 w 78"/>
                      <a:gd name="T69" fmla="*/ 2147483647 h 71"/>
                      <a:gd name="T70" fmla="*/ 2147483647 w 78"/>
                      <a:gd name="T71" fmla="*/ 2147483647 h 71"/>
                      <a:gd name="T72" fmla="*/ 2147483647 w 78"/>
                      <a:gd name="T73" fmla="*/ 2147483647 h 71"/>
                      <a:gd name="T74" fmla="*/ 2147483647 w 78"/>
                      <a:gd name="T75" fmla="*/ 2147483647 h 71"/>
                      <a:gd name="T76" fmla="*/ 2147483647 w 78"/>
                      <a:gd name="T77" fmla="*/ 2147483647 h 71"/>
                      <a:gd name="T78" fmla="*/ 2147483647 w 78"/>
                      <a:gd name="T79" fmla="*/ 2147483647 h 71"/>
                      <a:gd name="T80" fmla="*/ 0 w 78"/>
                      <a:gd name="T81" fmla="*/ 2147483647 h 71"/>
                      <a:gd name="T82" fmla="*/ 2147483647 w 78"/>
                      <a:gd name="T83" fmla="*/ 2147483647 h 71"/>
                      <a:gd name="T84" fmla="*/ 2147483647 w 78"/>
                      <a:gd name="T85" fmla="*/ 2147483647 h 71"/>
                      <a:gd name="T86" fmla="*/ 2147483647 w 78"/>
                      <a:gd name="T87" fmla="*/ 2147483647 h 71"/>
                      <a:gd name="T88" fmla="*/ 2147483647 w 78"/>
                      <a:gd name="T89" fmla="*/ 2147483647 h 71"/>
                      <a:gd name="T90" fmla="*/ 2147483647 w 78"/>
                      <a:gd name="T91" fmla="*/ 2147483647 h 71"/>
                      <a:gd name="T92" fmla="*/ 2147483647 w 78"/>
                      <a:gd name="T93" fmla="*/ 2147483647 h 71"/>
                      <a:gd name="T94" fmla="*/ 2147483647 w 78"/>
                      <a:gd name="T95" fmla="*/ 2147483647 h 71"/>
                      <a:gd name="T96" fmla="*/ 2147483647 w 78"/>
                      <a:gd name="T97" fmla="*/ 2147483647 h 71"/>
                      <a:gd name="T98" fmla="*/ 2147483647 w 78"/>
                      <a:gd name="T99" fmla="*/ 2147483647 h 71"/>
                      <a:gd name="T100" fmla="*/ 2147483647 w 78"/>
                      <a:gd name="T101" fmla="*/ 2147483647 h 71"/>
                      <a:gd name="T102" fmla="*/ 2147483647 w 78"/>
                      <a:gd name="T103" fmla="*/ 2147483647 h 71"/>
                      <a:gd name="T104" fmla="*/ 2147483647 w 78"/>
                      <a:gd name="T105" fmla="*/ 2147483647 h 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71"/>
                      <a:gd name="T161" fmla="*/ 78 w 78"/>
                      <a:gd name="T162" fmla="*/ 71 h 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71">
                        <a:moveTo>
                          <a:pt x="53" y="53"/>
                        </a:moveTo>
                        <a:cubicBezTo>
                          <a:pt x="59" y="66"/>
                          <a:pt x="59" y="66"/>
                          <a:pt x="59" y="66"/>
                        </a:cubicBezTo>
                        <a:cubicBezTo>
                          <a:pt x="61" y="65"/>
                          <a:pt x="63" y="64"/>
                          <a:pt x="65" y="62"/>
                        </a:cubicBezTo>
                        <a:cubicBezTo>
                          <a:pt x="55" y="52"/>
                          <a:pt x="55" y="52"/>
                          <a:pt x="55" y="52"/>
                        </a:cubicBezTo>
                        <a:cubicBezTo>
                          <a:pt x="54" y="52"/>
                          <a:pt x="53" y="53"/>
                          <a:pt x="53" y="53"/>
                        </a:cubicBezTo>
                        <a:close/>
                        <a:moveTo>
                          <a:pt x="47" y="55"/>
                        </a:moveTo>
                        <a:cubicBezTo>
                          <a:pt x="51" y="70"/>
                          <a:pt x="51" y="70"/>
                          <a:pt x="51" y="70"/>
                        </a:cubicBezTo>
                        <a:cubicBezTo>
                          <a:pt x="53" y="69"/>
                          <a:pt x="55" y="69"/>
                          <a:pt x="57" y="68"/>
                        </a:cubicBezTo>
                        <a:cubicBezTo>
                          <a:pt x="50" y="54"/>
                          <a:pt x="50" y="54"/>
                          <a:pt x="50" y="54"/>
                        </a:cubicBezTo>
                        <a:cubicBezTo>
                          <a:pt x="49" y="55"/>
                          <a:pt x="48" y="55"/>
                          <a:pt x="47" y="55"/>
                        </a:cubicBezTo>
                        <a:close/>
                        <a:moveTo>
                          <a:pt x="42" y="56"/>
                        </a:moveTo>
                        <a:cubicBezTo>
                          <a:pt x="41" y="71"/>
                          <a:pt x="41" y="71"/>
                          <a:pt x="41" y="71"/>
                        </a:cubicBezTo>
                        <a:cubicBezTo>
                          <a:pt x="44" y="71"/>
                          <a:pt x="46" y="71"/>
                          <a:pt x="48" y="71"/>
                        </a:cubicBezTo>
                        <a:cubicBezTo>
                          <a:pt x="44" y="56"/>
                          <a:pt x="44" y="56"/>
                          <a:pt x="44" y="56"/>
                        </a:cubicBezTo>
                        <a:cubicBezTo>
                          <a:pt x="44" y="56"/>
                          <a:pt x="43" y="56"/>
                          <a:pt x="42" y="56"/>
                        </a:cubicBezTo>
                        <a:close/>
                        <a:moveTo>
                          <a:pt x="58" y="49"/>
                        </a:moveTo>
                        <a:cubicBezTo>
                          <a:pt x="58" y="49"/>
                          <a:pt x="57" y="50"/>
                          <a:pt x="57" y="50"/>
                        </a:cubicBezTo>
                        <a:cubicBezTo>
                          <a:pt x="67" y="61"/>
                          <a:pt x="67" y="61"/>
                          <a:pt x="67" y="61"/>
                        </a:cubicBezTo>
                        <a:cubicBezTo>
                          <a:pt x="68" y="60"/>
                          <a:pt x="68" y="60"/>
                          <a:pt x="69" y="59"/>
                        </a:cubicBezTo>
                        <a:cubicBezTo>
                          <a:pt x="70" y="58"/>
                          <a:pt x="71" y="57"/>
                          <a:pt x="72" y="55"/>
                        </a:cubicBezTo>
                        <a:cubicBezTo>
                          <a:pt x="59" y="47"/>
                          <a:pt x="59" y="47"/>
                          <a:pt x="59" y="47"/>
                        </a:cubicBezTo>
                        <a:cubicBezTo>
                          <a:pt x="59" y="48"/>
                          <a:pt x="58" y="49"/>
                          <a:pt x="58" y="49"/>
                        </a:cubicBezTo>
                        <a:close/>
                        <a:moveTo>
                          <a:pt x="27" y="49"/>
                        </a:moveTo>
                        <a:cubicBezTo>
                          <a:pt x="17" y="59"/>
                          <a:pt x="17" y="59"/>
                          <a:pt x="17" y="59"/>
                        </a:cubicBezTo>
                        <a:cubicBezTo>
                          <a:pt x="17" y="60"/>
                          <a:pt x="18" y="61"/>
                          <a:pt x="19" y="62"/>
                        </a:cubicBezTo>
                        <a:cubicBezTo>
                          <a:pt x="20" y="62"/>
                          <a:pt x="21" y="63"/>
                          <a:pt x="21" y="63"/>
                        </a:cubicBezTo>
                        <a:cubicBezTo>
                          <a:pt x="29" y="51"/>
                          <a:pt x="29" y="51"/>
                          <a:pt x="29" y="51"/>
                        </a:cubicBezTo>
                        <a:cubicBezTo>
                          <a:pt x="29" y="51"/>
                          <a:pt x="29" y="51"/>
                          <a:pt x="29" y="51"/>
                        </a:cubicBezTo>
                        <a:cubicBezTo>
                          <a:pt x="28" y="50"/>
                          <a:pt x="28" y="50"/>
                          <a:pt x="27" y="49"/>
                        </a:cubicBezTo>
                        <a:close/>
                        <a:moveTo>
                          <a:pt x="36" y="55"/>
                        </a:moveTo>
                        <a:cubicBezTo>
                          <a:pt x="32" y="69"/>
                          <a:pt x="32" y="69"/>
                          <a:pt x="32" y="69"/>
                        </a:cubicBezTo>
                        <a:cubicBezTo>
                          <a:pt x="34" y="70"/>
                          <a:pt x="36" y="70"/>
                          <a:pt x="38" y="71"/>
                        </a:cubicBezTo>
                        <a:cubicBezTo>
                          <a:pt x="39" y="56"/>
                          <a:pt x="39" y="56"/>
                          <a:pt x="39" y="56"/>
                        </a:cubicBezTo>
                        <a:cubicBezTo>
                          <a:pt x="38" y="55"/>
                          <a:pt x="37" y="55"/>
                          <a:pt x="36" y="55"/>
                        </a:cubicBezTo>
                        <a:close/>
                        <a:moveTo>
                          <a:pt x="22" y="40"/>
                        </a:moveTo>
                        <a:cubicBezTo>
                          <a:pt x="8" y="43"/>
                          <a:pt x="8" y="43"/>
                          <a:pt x="8" y="43"/>
                        </a:cubicBezTo>
                        <a:cubicBezTo>
                          <a:pt x="9" y="45"/>
                          <a:pt x="9" y="47"/>
                          <a:pt x="10" y="49"/>
                        </a:cubicBezTo>
                        <a:cubicBezTo>
                          <a:pt x="23" y="42"/>
                          <a:pt x="23" y="42"/>
                          <a:pt x="23" y="42"/>
                        </a:cubicBezTo>
                        <a:cubicBezTo>
                          <a:pt x="23" y="42"/>
                          <a:pt x="23" y="41"/>
                          <a:pt x="22" y="40"/>
                        </a:cubicBezTo>
                        <a:close/>
                        <a:moveTo>
                          <a:pt x="24" y="45"/>
                        </a:moveTo>
                        <a:cubicBezTo>
                          <a:pt x="12" y="52"/>
                          <a:pt x="12" y="52"/>
                          <a:pt x="12" y="52"/>
                        </a:cubicBezTo>
                        <a:cubicBezTo>
                          <a:pt x="12" y="54"/>
                          <a:pt x="13" y="55"/>
                          <a:pt x="15" y="57"/>
                        </a:cubicBezTo>
                        <a:cubicBezTo>
                          <a:pt x="26" y="47"/>
                          <a:pt x="26" y="47"/>
                          <a:pt x="26" y="47"/>
                        </a:cubicBezTo>
                        <a:cubicBezTo>
                          <a:pt x="25" y="46"/>
                          <a:pt x="25" y="46"/>
                          <a:pt x="24" y="45"/>
                        </a:cubicBezTo>
                        <a:close/>
                        <a:moveTo>
                          <a:pt x="61" y="45"/>
                        </a:moveTo>
                        <a:cubicBezTo>
                          <a:pt x="73" y="53"/>
                          <a:pt x="73" y="53"/>
                          <a:pt x="73" y="53"/>
                        </a:cubicBezTo>
                        <a:cubicBezTo>
                          <a:pt x="74" y="51"/>
                          <a:pt x="75" y="49"/>
                          <a:pt x="76" y="47"/>
                        </a:cubicBezTo>
                        <a:cubicBezTo>
                          <a:pt x="62" y="42"/>
                          <a:pt x="62" y="42"/>
                          <a:pt x="62" y="42"/>
                        </a:cubicBezTo>
                        <a:cubicBezTo>
                          <a:pt x="61" y="43"/>
                          <a:pt x="61" y="44"/>
                          <a:pt x="61" y="45"/>
                        </a:cubicBezTo>
                        <a:close/>
                        <a:moveTo>
                          <a:pt x="62" y="28"/>
                        </a:moveTo>
                        <a:cubicBezTo>
                          <a:pt x="76" y="24"/>
                          <a:pt x="76" y="24"/>
                          <a:pt x="76" y="24"/>
                        </a:cubicBezTo>
                        <a:cubicBezTo>
                          <a:pt x="75" y="22"/>
                          <a:pt x="74" y="21"/>
                          <a:pt x="74" y="19"/>
                        </a:cubicBezTo>
                        <a:cubicBezTo>
                          <a:pt x="60" y="25"/>
                          <a:pt x="60" y="25"/>
                          <a:pt x="60" y="25"/>
                        </a:cubicBezTo>
                        <a:cubicBezTo>
                          <a:pt x="61" y="26"/>
                          <a:pt x="61" y="27"/>
                          <a:pt x="62" y="28"/>
                        </a:cubicBezTo>
                        <a:close/>
                        <a:moveTo>
                          <a:pt x="40" y="15"/>
                        </a:moveTo>
                        <a:cubicBezTo>
                          <a:pt x="41" y="0"/>
                          <a:pt x="41" y="0"/>
                          <a:pt x="41" y="0"/>
                        </a:cubicBezTo>
                        <a:cubicBezTo>
                          <a:pt x="39" y="0"/>
                          <a:pt x="36" y="0"/>
                          <a:pt x="35" y="1"/>
                        </a:cubicBezTo>
                        <a:cubicBezTo>
                          <a:pt x="38" y="15"/>
                          <a:pt x="38" y="15"/>
                          <a:pt x="38" y="15"/>
                        </a:cubicBezTo>
                        <a:cubicBezTo>
                          <a:pt x="39" y="15"/>
                          <a:pt x="39" y="15"/>
                          <a:pt x="40" y="15"/>
                        </a:cubicBezTo>
                        <a:close/>
                        <a:moveTo>
                          <a:pt x="45" y="15"/>
                        </a:moveTo>
                        <a:cubicBezTo>
                          <a:pt x="50" y="1"/>
                          <a:pt x="50" y="1"/>
                          <a:pt x="50" y="1"/>
                        </a:cubicBezTo>
                        <a:cubicBezTo>
                          <a:pt x="48" y="0"/>
                          <a:pt x="45" y="0"/>
                          <a:pt x="44" y="0"/>
                        </a:cubicBezTo>
                        <a:cubicBezTo>
                          <a:pt x="43" y="15"/>
                          <a:pt x="43" y="15"/>
                          <a:pt x="43" y="15"/>
                        </a:cubicBezTo>
                        <a:cubicBezTo>
                          <a:pt x="44" y="15"/>
                          <a:pt x="44" y="15"/>
                          <a:pt x="45" y="15"/>
                        </a:cubicBezTo>
                        <a:close/>
                        <a:moveTo>
                          <a:pt x="63" y="39"/>
                        </a:moveTo>
                        <a:cubicBezTo>
                          <a:pt x="77" y="44"/>
                          <a:pt x="77" y="44"/>
                          <a:pt x="77" y="44"/>
                        </a:cubicBezTo>
                        <a:cubicBezTo>
                          <a:pt x="77" y="42"/>
                          <a:pt x="77" y="39"/>
                          <a:pt x="78" y="37"/>
                        </a:cubicBezTo>
                        <a:cubicBezTo>
                          <a:pt x="63" y="37"/>
                          <a:pt x="63" y="37"/>
                          <a:pt x="63" y="37"/>
                        </a:cubicBezTo>
                        <a:cubicBezTo>
                          <a:pt x="63" y="38"/>
                          <a:pt x="63" y="39"/>
                          <a:pt x="63" y="39"/>
                        </a:cubicBezTo>
                        <a:close/>
                        <a:moveTo>
                          <a:pt x="51" y="16"/>
                        </a:moveTo>
                        <a:cubicBezTo>
                          <a:pt x="58" y="3"/>
                          <a:pt x="58" y="3"/>
                          <a:pt x="58" y="3"/>
                        </a:cubicBezTo>
                        <a:cubicBezTo>
                          <a:pt x="56" y="2"/>
                          <a:pt x="54" y="2"/>
                          <a:pt x="52" y="1"/>
                        </a:cubicBezTo>
                        <a:cubicBezTo>
                          <a:pt x="48" y="15"/>
                          <a:pt x="48" y="15"/>
                          <a:pt x="48" y="15"/>
                        </a:cubicBezTo>
                        <a:cubicBezTo>
                          <a:pt x="49" y="16"/>
                          <a:pt x="50" y="16"/>
                          <a:pt x="51" y="16"/>
                        </a:cubicBezTo>
                        <a:close/>
                        <a:moveTo>
                          <a:pt x="7" y="32"/>
                        </a:moveTo>
                        <a:cubicBezTo>
                          <a:pt x="7" y="35"/>
                          <a:pt x="7" y="38"/>
                          <a:pt x="8" y="41"/>
                        </a:cubicBezTo>
                        <a:cubicBezTo>
                          <a:pt x="22" y="37"/>
                          <a:pt x="22" y="37"/>
                          <a:pt x="22" y="37"/>
                        </a:cubicBezTo>
                        <a:cubicBezTo>
                          <a:pt x="22" y="36"/>
                          <a:pt x="22" y="35"/>
                          <a:pt x="22" y="34"/>
                        </a:cubicBezTo>
                        <a:cubicBezTo>
                          <a:pt x="29" y="36"/>
                          <a:pt x="29" y="36"/>
                          <a:pt x="29" y="36"/>
                        </a:cubicBezTo>
                        <a:cubicBezTo>
                          <a:pt x="30" y="35"/>
                          <a:pt x="30" y="35"/>
                          <a:pt x="30" y="35"/>
                        </a:cubicBezTo>
                        <a:cubicBezTo>
                          <a:pt x="18" y="12"/>
                          <a:pt x="18" y="12"/>
                          <a:pt x="18" y="12"/>
                        </a:cubicBezTo>
                        <a:cubicBezTo>
                          <a:pt x="0" y="31"/>
                          <a:pt x="0" y="31"/>
                          <a:pt x="0" y="31"/>
                        </a:cubicBezTo>
                        <a:cubicBezTo>
                          <a:pt x="7" y="32"/>
                          <a:pt x="7" y="32"/>
                          <a:pt x="7" y="32"/>
                        </a:cubicBezTo>
                        <a:cubicBezTo>
                          <a:pt x="7" y="32"/>
                          <a:pt x="7" y="32"/>
                          <a:pt x="7" y="32"/>
                        </a:cubicBezTo>
                        <a:close/>
                        <a:moveTo>
                          <a:pt x="59" y="23"/>
                        </a:moveTo>
                        <a:cubicBezTo>
                          <a:pt x="72" y="16"/>
                          <a:pt x="72" y="16"/>
                          <a:pt x="72" y="16"/>
                        </a:cubicBezTo>
                        <a:cubicBezTo>
                          <a:pt x="71" y="14"/>
                          <a:pt x="69" y="12"/>
                          <a:pt x="68" y="11"/>
                        </a:cubicBezTo>
                        <a:cubicBezTo>
                          <a:pt x="57" y="21"/>
                          <a:pt x="57" y="21"/>
                          <a:pt x="57" y="21"/>
                        </a:cubicBezTo>
                        <a:cubicBezTo>
                          <a:pt x="58" y="22"/>
                          <a:pt x="59" y="22"/>
                          <a:pt x="59" y="23"/>
                        </a:cubicBezTo>
                        <a:close/>
                        <a:moveTo>
                          <a:pt x="34" y="54"/>
                        </a:moveTo>
                        <a:cubicBezTo>
                          <a:pt x="33" y="53"/>
                          <a:pt x="32" y="53"/>
                          <a:pt x="31" y="53"/>
                        </a:cubicBezTo>
                        <a:cubicBezTo>
                          <a:pt x="24" y="65"/>
                          <a:pt x="24" y="65"/>
                          <a:pt x="24" y="65"/>
                        </a:cubicBezTo>
                        <a:cubicBezTo>
                          <a:pt x="25" y="66"/>
                          <a:pt x="27" y="67"/>
                          <a:pt x="29" y="68"/>
                        </a:cubicBezTo>
                        <a:cubicBezTo>
                          <a:pt x="34" y="54"/>
                          <a:pt x="34" y="54"/>
                          <a:pt x="34" y="54"/>
                        </a:cubicBezTo>
                        <a:cubicBezTo>
                          <a:pt x="34" y="54"/>
                          <a:pt x="34" y="54"/>
                          <a:pt x="34" y="54"/>
                        </a:cubicBezTo>
                        <a:close/>
                        <a:moveTo>
                          <a:pt x="63" y="33"/>
                        </a:moveTo>
                        <a:cubicBezTo>
                          <a:pt x="78" y="34"/>
                          <a:pt x="78" y="34"/>
                          <a:pt x="78" y="34"/>
                        </a:cubicBezTo>
                        <a:cubicBezTo>
                          <a:pt x="78" y="32"/>
                          <a:pt x="77" y="30"/>
                          <a:pt x="77" y="27"/>
                        </a:cubicBezTo>
                        <a:cubicBezTo>
                          <a:pt x="62" y="31"/>
                          <a:pt x="62" y="31"/>
                          <a:pt x="62" y="31"/>
                        </a:cubicBezTo>
                        <a:cubicBezTo>
                          <a:pt x="63" y="32"/>
                          <a:pt x="63" y="32"/>
                          <a:pt x="63" y="33"/>
                        </a:cubicBezTo>
                        <a:close/>
                        <a:moveTo>
                          <a:pt x="66" y="9"/>
                        </a:moveTo>
                        <a:cubicBezTo>
                          <a:pt x="64" y="7"/>
                          <a:pt x="63" y="6"/>
                          <a:pt x="61" y="5"/>
                        </a:cubicBezTo>
                        <a:cubicBezTo>
                          <a:pt x="53" y="18"/>
                          <a:pt x="53" y="18"/>
                          <a:pt x="53" y="18"/>
                        </a:cubicBezTo>
                        <a:cubicBezTo>
                          <a:pt x="54" y="18"/>
                          <a:pt x="54" y="18"/>
                          <a:pt x="55" y="19"/>
                        </a:cubicBezTo>
                        <a:cubicBezTo>
                          <a:pt x="66" y="9"/>
                          <a:pt x="66" y="9"/>
                          <a:pt x="66" y="9"/>
                        </a:cubicBezTo>
                        <a:cubicBezTo>
                          <a:pt x="66" y="9"/>
                          <a:pt x="66" y="9"/>
                          <a:pt x="66" y="9"/>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a:p>
                </p:txBody>
              </p:sp>
              <p:sp>
                <p:nvSpPr>
                  <p:cNvPr id="40" name="Freeform 31"/>
                  <p:cNvSpPr>
                    <a:spLocks noEditPoints="1"/>
                  </p:cNvSpPr>
                  <p:nvPr/>
                </p:nvSpPr>
                <p:spPr bwMode="auto">
                  <a:xfrm>
                    <a:off x="5872406" y="4101707"/>
                    <a:ext cx="710482" cy="697394"/>
                  </a:xfrm>
                  <a:custGeom>
                    <a:avLst/>
                    <a:gdLst>
                      <a:gd name="T0" fmla="*/ 2147483647 w 161"/>
                      <a:gd name="T1" fmla="*/ 0 h 158"/>
                      <a:gd name="T2" fmla="*/ 2147483647 w 161"/>
                      <a:gd name="T3" fmla="*/ 0 h 158"/>
                      <a:gd name="T4" fmla="*/ 0 w 161"/>
                      <a:gd name="T5" fmla="*/ 2147483647 h 158"/>
                      <a:gd name="T6" fmla="*/ 0 w 161"/>
                      <a:gd name="T7" fmla="*/ 2147483647 h 158"/>
                      <a:gd name="T8" fmla="*/ 2147483647 w 161"/>
                      <a:gd name="T9" fmla="*/ 2147483647 h 158"/>
                      <a:gd name="T10" fmla="*/ 2147483647 w 161"/>
                      <a:gd name="T11" fmla="*/ 2147483647 h 158"/>
                      <a:gd name="T12" fmla="*/ 2147483647 w 161"/>
                      <a:gd name="T13" fmla="*/ 2147483647 h 158"/>
                      <a:gd name="T14" fmla="*/ 2147483647 w 161"/>
                      <a:gd name="T15" fmla="*/ 2147483647 h 158"/>
                      <a:gd name="T16" fmla="*/ 2147483647 w 161"/>
                      <a:gd name="T17" fmla="*/ 2147483647 h 158"/>
                      <a:gd name="T18" fmla="*/ 2147483647 w 161"/>
                      <a:gd name="T19" fmla="*/ 2147483647 h 158"/>
                      <a:gd name="T20" fmla="*/ 2147483647 w 161"/>
                      <a:gd name="T21" fmla="*/ 2147483647 h 158"/>
                      <a:gd name="T22" fmla="*/ 2147483647 w 161"/>
                      <a:gd name="T23" fmla="*/ 2147483647 h 158"/>
                      <a:gd name="T24" fmla="*/ 2147483647 w 161"/>
                      <a:gd name="T25" fmla="*/ 2147483647 h 158"/>
                      <a:gd name="T26" fmla="*/ 2147483647 w 161"/>
                      <a:gd name="T27" fmla="*/ 2147483647 h 158"/>
                      <a:gd name="T28" fmla="*/ 2147483647 w 161"/>
                      <a:gd name="T29" fmla="*/ 0 h 158"/>
                      <a:gd name="T30" fmla="*/ 2147483647 w 161"/>
                      <a:gd name="T31" fmla="*/ 2147483647 h 158"/>
                      <a:gd name="T32" fmla="*/ 2147483647 w 161"/>
                      <a:gd name="T33" fmla="*/ 2147483647 h 158"/>
                      <a:gd name="T34" fmla="*/ 2147483647 w 161"/>
                      <a:gd name="T35" fmla="*/ 2147483647 h 158"/>
                      <a:gd name="T36" fmla="*/ 2147483647 w 161"/>
                      <a:gd name="T37" fmla="*/ 2147483647 h 158"/>
                      <a:gd name="T38" fmla="*/ 2147483647 w 161"/>
                      <a:gd name="T39" fmla="*/ 2147483647 h 158"/>
                      <a:gd name="T40" fmla="*/ 2147483647 w 161"/>
                      <a:gd name="T41" fmla="*/ 2147483647 h 1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1"/>
                      <a:gd name="T64" fmla="*/ 0 h 158"/>
                      <a:gd name="T65" fmla="*/ 161 w 161"/>
                      <a:gd name="T66" fmla="*/ 158 h 1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1" h="158">
                        <a:moveTo>
                          <a:pt x="153" y="0"/>
                        </a:moveTo>
                        <a:cubicBezTo>
                          <a:pt x="8" y="0"/>
                          <a:pt x="8" y="0"/>
                          <a:pt x="8" y="0"/>
                        </a:cubicBezTo>
                        <a:cubicBezTo>
                          <a:pt x="4" y="0"/>
                          <a:pt x="0" y="5"/>
                          <a:pt x="0" y="10"/>
                        </a:cubicBezTo>
                        <a:cubicBezTo>
                          <a:pt x="0" y="123"/>
                          <a:pt x="0" y="123"/>
                          <a:pt x="0" y="123"/>
                        </a:cubicBezTo>
                        <a:cubicBezTo>
                          <a:pt x="0" y="127"/>
                          <a:pt x="4" y="132"/>
                          <a:pt x="8" y="132"/>
                        </a:cubicBezTo>
                        <a:cubicBezTo>
                          <a:pt x="64" y="132"/>
                          <a:pt x="64" y="132"/>
                          <a:pt x="64" y="132"/>
                        </a:cubicBezTo>
                        <a:cubicBezTo>
                          <a:pt x="64" y="147"/>
                          <a:pt x="64" y="147"/>
                          <a:pt x="64" y="147"/>
                        </a:cubicBezTo>
                        <a:cubicBezTo>
                          <a:pt x="42" y="148"/>
                          <a:pt x="24" y="153"/>
                          <a:pt x="24" y="158"/>
                        </a:cubicBezTo>
                        <a:cubicBezTo>
                          <a:pt x="137" y="158"/>
                          <a:pt x="137" y="158"/>
                          <a:pt x="137" y="158"/>
                        </a:cubicBezTo>
                        <a:cubicBezTo>
                          <a:pt x="137" y="153"/>
                          <a:pt x="120" y="148"/>
                          <a:pt x="97" y="147"/>
                        </a:cubicBezTo>
                        <a:cubicBezTo>
                          <a:pt x="97" y="132"/>
                          <a:pt x="97" y="132"/>
                          <a:pt x="97" y="132"/>
                        </a:cubicBezTo>
                        <a:cubicBezTo>
                          <a:pt x="153" y="132"/>
                          <a:pt x="153" y="132"/>
                          <a:pt x="153" y="132"/>
                        </a:cubicBezTo>
                        <a:cubicBezTo>
                          <a:pt x="158" y="132"/>
                          <a:pt x="161" y="127"/>
                          <a:pt x="161" y="123"/>
                        </a:cubicBezTo>
                        <a:cubicBezTo>
                          <a:pt x="161" y="10"/>
                          <a:pt x="161" y="10"/>
                          <a:pt x="161" y="10"/>
                        </a:cubicBezTo>
                        <a:cubicBezTo>
                          <a:pt x="161" y="5"/>
                          <a:pt x="158" y="0"/>
                          <a:pt x="153" y="0"/>
                        </a:cubicBezTo>
                        <a:close/>
                        <a:moveTo>
                          <a:pt x="148" y="118"/>
                        </a:moveTo>
                        <a:cubicBezTo>
                          <a:pt x="13" y="118"/>
                          <a:pt x="13" y="118"/>
                          <a:pt x="13" y="118"/>
                        </a:cubicBezTo>
                        <a:cubicBezTo>
                          <a:pt x="13" y="15"/>
                          <a:pt x="13" y="15"/>
                          <a:pt x="13" y="15"/>
                        </a:cubicBezTo>
                        <a:cubicBezTo>
                          <a:pt x="148" y="15"/>
                          <a:pt x="148" y="15"/>
                          <a:pt x="148" y="15"/>
                        </a:cubicBezTo>
                        <a:cubicBezTo>
                          <a:pt x="148" y="118"/>
                          <a:pt x="148" y="118"/>
                          <a:pt x="148" y="118"/>
                        </a:cubicBezTo>
                        <a:cubicBezTo>
                          <a:pt x="148" y="118"/>
                          <a:pt x="148" y="118"/>
                          <a:pt x="148" y="118"/>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a:p>
                </p:txBody>
              </p:sp>
            </p:grpSp>
          </p:grpSp>
          <p:sp>
            <p:nvSpPr>
              <p:cNvPr id="36" name="TextBox 35"/>
              <p:cNvSpPr txBox="1"/>
              <p:nvPr/>
            </p:nvSpPr>
            <p:spPr>
              <a:xfrm>
                <a:off x="5340707" y="1776360"/>
                <a:ext cx="2066306" cy="307777"/>
              </a:xfrm>
              <a:prstGeom prst="rect">
                <a:avLst/>
              </a:prstGeom>
              <a:noFill/>
            </p:spPr>
            <p:txBody>
              <a:bodyPr wrap="square" rtlCol="0">
                <a:spAutoFit/>
              </a:bodyPr>
              <a:lstStyle/>
              <a:p>
                <a:r>
                  <a:rPr lang="en-US" sz="1400" dirty="0" smtClean="0">
                    <a:solidFill>
                      <a:srgbClr val="000000"/>
                    </a:solidFill>
                  </a:rPr>
                  <a:t>Cloud Management </a:t>
                </a:r>
                <a:endParaRPr lang="en-US" sz="1400" dirty="0">
                  <a:solidFill>
                    <a:srgbClr val="000000"/>
                  </a:solidFill>
                </a:endParaRPr>
              </a:p>
            </p:txBody>
          </p:sp>
        </p:grpSp>
        <p:sp>
          <p:nvSpPr>
            <p:cNvPr id="19" name="TextBox 18"/>
            <p:cNvSpPr txBox="1"/>
            <p:nvPr/>
          </p:nvSpPr>
          <p:spPr>
            <a:xfrm>
              <a:off x="5069219" y="4933229"/>
              <a:ext cx="890649" cy="307777"/>
            </a:xfrm>
            <a:prstGeom prst="rect">
              <a:avLst/>
            </a:prstGeom>
            <a:noFill/>
          </p:spPr>
          <p:txBody>
            <a:bodyPr wrap="square" rtlCol="0">
              <a:spAutoFit/>
            </a:bodyPr>
            <a:lstStyle/>
            <a:p>
              <a:r>
                <a:rPr lang="en-US" sz="1400" dirty="0" smtClean="0">
                  <a:solidFill>
                    <a:srgbClr val="000000"/>
                  </a:solidFill>
                </a:rPr>
                <a:t>AP</a:t>
              </a:r>
              <a:endParaRPr lang="en-US" sz="1400" dirty="0">
                <a:solidFill>
                  <a:srgbClr val="000000"/>
                </a:solidFill>
              </a:endParaRPr>
            </a:p>
          </p:txBody>
        </p:sp>
        <p:sp>
          <p:nvSpPr>
            <p:cNvPr id="20" name="TextBox 19"/>
            <p:cNvSpPr txBox="1"/>
            <p:nvPr/>
          </p:nvSpPr>
          <p:spPr>
            <a:xfrm>
              <a:off x="5163787" y="4159602"/>
              <a:ext cx="890649" cy="523220"/>
            </a:xfrm>
            <a:prstGeom prst="rect">
              <a:avLst/>
            </a:prstGeom>
            <a:noFill/>
          </p:spPr>
          <p:txBody>
            <a:bodyPr wrap="square" rtlCol="0">
              <a:spAutoFit/>
            </a:bodyPr>
            <a:lstStyle/>
            <a:p>
              <a:r>
                <a:rPr lang="en-US" sz="1400" dirty="0" smtClean="0">
                  <a:solidFill>
                    <a:srgbClr val="000000"/>
                  </a:solidFill>
                </a:rPr>
                <a:t>Local Switch</a:t>
              </a:r>
              <a:endParaRPr lang="en-US" sz="1400" dirty="0">
                <a:solidFill>
                  <a:srgbClr val="000000"/>
                </a:solidFill>
              </a:endParaRPr>
            </a:p>
          </p:txBody>
        </p:sp>
        <p:grpSp>
          <p:nvGrpSpPr>
            <p:cNvPr id="21" name="Group 20"/>
            <p:cNvGrpSpPr/>
            <p:nvPr/>
          </p:nvGrpSpPr>
          <p:grpSpPr>
            <a:xfrm>
              <a:off x="3311538" y="3696873"/>
              <a:ext cx="1318824" cy="1734338"/>
              <a:chOff x="3669137" y="3829002"/>
              <a:chExt cx="1318824" cy="1734338"/>
            </a:xfrm>
          </p:grpSpPr>
          <p:cxnSp>
            <p:nvCxnSpPr>
              <p:cNvPr id="32" name="Straight Arrow Connector 31"/>
              <p:cNvCxnSpPr>
                <a:stCxn id="33" idx="2"/>
              </p:cNvCxnSpPr>
              <p:nvPr/>
            </p:nvCxnSpPr>
            <p:spPr>
              <a:xfrm flipH="1" flipV="1">
                <a:off x="3669137" y="3829002"/>
                <a:ext cx="331416" cy="1192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4000553" y="3948296"/>
                <a:ext cx="987408" cy="1615044"/>
              </a:xfrm>
              <a:custGeom>
                <a:avLst/>
                <a:gdLst>
                  <a:gd name="connsiteX0" fmla="*/ 771896 w 987408"/>
                  <a:gd name="connsiteY0" fmla="*/ 1615044 h 1615044"/>
                  <a:gd name="connsiteX1" fmla="*/ 938151 w 987408"/>
                  <a:gd name="connsiteY1" fmla="*/ 700644 h 1615044"/>
                  <a:gd name="connsiteX2" fmla="*/ 0 w 987408"/>
                  <a:gd name="connsiteY2" fmla="*/ 0 h 1615044"/>
                  <a:gd name="connsiteX3" fmla="*/ 0 w 987408"/>
                  <a:gd name="connsiteY3" fmla="*/ 0 h 1615044"/>
                </a:gdLst>
                <a:ahLst/>
                <a:cxnLst>
                  <a:cxn ang="0">
                    <a:pos x="connsiteX0" y="connsiteY0"/>
                  </a:cxn>
                  <a:cxn ang="0">
                    <a:pos x="connsiteX1" y="connsiteY1"/>
                  </a:cxn>
                  <a:cxn ang="0">
                    <a:pos x="connsiteX2" y="connsiteY2"/>
                  </a:cxn>
                  <a:cxn ang="0">
                    <a:pos x="connsiteX3" y="connsiteY3"/>
                  </a:cxn>
                </a:cxnLst>
                <a:rect l="l" t="t" r="r" b="b"/>
                <a:pathLst>
                  <a:path w="987408" h="1615044">
                    <a:moveTo>
                      <a:pt x="771896" y="1615044"/>
                    </a:moveTo>
                    <a:cubicBezTo>
                      <a:pt x="919348" y="1292431"/>
                      <a:pt x="1066800" y="969818"/>
                      <a:pt x="938151" y="700644"/>
                    </a:cubicBezTo>
                    <a:cubicBezTo>
                      <a:pt x="809502" y="431470"/>
                      <a:pt x="0" y="0"/>
                      <a:pt x="0" y="0"/>
                    </a:cubicBezTo>
                    <a:lnTo>
                      <a:pt x="0" y="0"/>
                    </a:lnTo>
                  </a:path>
                </a:pathLst>
              </a:cu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2" name="TextBox 21"/>
            <p:cNvSpPr txBox="1"/>
            <p:nvPr/>
          </p:nvSpPr>
          <p:spPr>
            <a:xfrm>
              <a:off x="3132900" y="3235208"/>
              <a:ext cx="1146292" cy="523220"/>
            </a:xfrm>
            <a:prstGeom prst="rect">
              <a:avLst/>
            </a:prstGeom>
            <a:noFill/>
          </p:spPr>
          <p:txBody>
            <a:bodyPr wrap="square" rtlCol="0">
              <a:spAutoFit/>
            </a:bodyPr>
            <a:lstStyle/>
            <a:p>
              <a:r>
                <a:rPr lang="en-US" sz="1400" dirty="0" smtClean="0">
                  <a:solidFill>
                    <a:srgbClr val="000000"/>
                  </a:solidFill>
                </a:rPr>
                <a:t>To Destination</a:t>
              </a:r>
              <a:endParaRPr lang="en-US" sz="1400" dirty="0">
                <a:solidFill>
                  <a:srgbClr val="000000"/>
                </a:solidFill>
              </a:endParaRPr>
            </a:p>
          </p:txBody>
        </p:sp>
        <p:sp>
          <p:nvSpPr>
            <p:cNvPr id="23" name="TextBox 22"/>
            <p:cNvSpPr txBox="1"/>
            <p:nvPr/>
          </p:nvSpPr>
          <p:spPr>
            <a:xfrm>
              <a:off x="4736392" y="2612368"/>
              <a:ext cx="1020108" cy="307777"/>
            </a:xfrm>
            <a:prstGeom prst="rect">
              <a:avLst/>
            </a:prstGeom>
            <a:noFill/>
          </p:spPr>
          <p:txBody>
            <a:bodyPr wrap="square" rtlCol="0">
              <a:spAutoFit/>
            </a:bodyPr>
            <a:lstStyle/>
            <a:p>
              <a:r>
                <a:rPr lang="en-US" sz="1400" dirty="0" smtClean="0">
                  <a:solidFill>
                    <a:srgbClr val="000000"/>
                  </a:solidFill>
                </a:rPr>
                <a:t>1 Kb</a:t>
              </a:r>
              <a:endParaRPr lang="en-US" sz="1400" dirty="0">
                <a:solidFill>
                  <a:srgbClr val="000000"/>
                </a:solidFill>
              </a:endParaRPr>
            </a:p>
          </p:txBody>
        </p:sp>
        <p:sp>
          <p:nvSpPr>
            <p:cNvPr id="24" name="TextBox 23"/>
            <p:cNvSpPr txBox="1"/>
            <p:nvPr/>
          </p:nvSpPr>
          <p:spPr>
            <a:xfrm>
              <a:off x="5281428" y="2958209"/>
              <a:ext cx="2105024" cy="523220"/>
            </a:xfrm>
            <a:prstGeom prst="rect">
              <a:avLst/>
            </a:prstGeom>
            <a:noFill/>
          </p:spPr>
          <p:txBody>
            <a:bodyPr wrap="square" rtlCol="0">
              <a:spAutoFit/>
            </a:bodyPr>
            <a:lstStyle/>
            <a:p>
              <a:r>
                <a:rPr lang="en-US" sz="1400" b="1" dirty="0" smtClean="0"/>
                <a:t>Management traffic (Secure tunnel)</a:t>
              </a:r>
              <a:endParaRPr lang="en-US" sz="1400" b="1" dirty="0"/>
            </a:p>
          </p:txBody>
        </p:sp>
        <p:sp>
          <p:nvSpPr>
            <p:cNvPr id="25" name="TextBox 24"/>
            <p:cNvSpPr txBox="1"/>
            <p:nvPr/>
          </p:nvSpPr>
          <p:spPr>
            <a:xfrm>
              <a:off x="5524873" y="3525687"/>
              <a:ext cx="1278143" cy="307777"/>
            </a:xfrm>
            <a:prstGeom prst="rect">
              <a:avLst/>
            </a:prstGeom>
            <a:noFill/>
          </p:spPr>
          <p:txBody>
            <a:bodyPr wrap="square" rtlCol="0">
              <a:spAutoFit/>
            </a:bodyPr>
            <a:lstStyle/>
            <a:p>
              <a:r>
                <a:rPr lang="en-US" sz="1400" b="1" dirty="0" smtClean="0">
                  <a:solidFill>
                    <a:srgbClr val="FF0000"/>
                  </a:solidFill>
                </a:rPr>
                <a:t>Data Traffic</a:t>
              </a:r>
              <a:endParaRPr lang="en-US" sz="1400" b="1" dirty="0">
                <a:solidFill>
                  <a:srgbClr val="FF0000"/>
                </a:solidFill>
              </a:endParaRPr>
            </a:p>
          </p:txBody>
        </p:sp>
        <p:grpSp>
          <p:nvGrpSpPr>
            <p:cNvPr id="26" name="Group 67"/>
            <p:cNvGrpSpPr>
              <a:grpSpLocks/>
            </p:cNvGrpSpPr>
            <p:nvPr/>
          </p:nvGrpSpPr>
          <p:grpSpPr bwMode="auto">
            <a:xfrm>
              <a:off x="4188557" y="5229599"/>
              <a:ext cx="914400" cy="630237"/>
              <a:chOff x="144" y="3473"/>
              <a:chExt cx="576" cy="397"/>
            </a:xfrm>
          </p:grpSpPr>
          <p:sp>
            <p:nvSpPr>
              <p:cNvPr id="29" name="Oval 68"/>
              <p:cNvSpPr>
                <a:spLocks noChangeArrowheads="1"/>
              </p:cNvSpPr>
              <p:nvPr/>
            </p:nvSpPr>
            <p:spPr bwMode="auto">
              <a:xfrm>
                <a:off x="144" y="3648"/>
                <a:ext cx="576" cy="167"/>
              </a:xfrm>
              <a:prstGeom prst="ellipse">
                <a:avLst/>
              </a:pr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124" tIns="41061" rIns="82124" bIns="41061" anchor="ctr"/>
              <a:lstStyle/>
              <a:p>
                <a:endParaRPr lang="en-US" sz="1800" b="0">
                  <a:solidFill>
                    <a:srgbClr val="0096D6"/>
                  </a:solidFill>
                </a:endParaRPr>
              </a:p>
            </p:txBody>
          </p:sp>
          <p:sp>
            <p:nvSpPr>
              <p:cNvPr id="30" name="AutoShape 69"/>
              <p:cNvSpPr>
                <a:spLocks noChangeArrowheads="1"/>
              </p:cNvSpPr>
              <p:nvPr/>
            </p:nvSpPr>
            <p:spPr bwMode="auto">
              <a:xfrm flipV="1">
                <a:off x="152" y="3473"/>
                <a:ext cx="568" cy="27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10 w 21600"/>
                  <a:gd name="T13" fmla="*/ 5261 h 21600"/>
                  <a:gd name="T14" fmla="*/ 16390 w 21600"/>
                  <a:gd name="T15" fmla="*/ 16339 h 21600"/>
                </a:gdLst>
                <a:ahLst/>
                <a:cxnLst>
                  <a:cxn ang="T8">
                    <a:pos x="T0" y="T1"/>
                  </a:cxn>
                  <a:cxn ang="T9">
                    <a:pos x="T2" y="T3"/>
                  </a:cxn>
                  <a:cxn ang="T10">
                    <a:pos x="T4" y="T5"/>
                  </a:cxn>
                  <a:cxn ang="T11">
                    <a:pos x="T6" y="T7"/>
                  </a:cxn>
                </a:cxnLst>
                <a:rect l="T12" t="T13" r="T14" b="T15"/>
                <a:pathLst>
                  <a:path w="21600" h="21600">
                    <a:moveTo>
                      <a:pt x="0" y="0"/>
                    </a:moveTo>
                    <a:lnTo>
                      <a:pt x="6844" y="21600"/>
                    </a:lnTo>
                    <a:lnTo>
                      <a:pt x="14756" y="21600"/>
                    </a:lnTo>
                    <a:lnTo>
                      <a:pt x="21600" y="0"/>
                    </a:lnTo>
                    <a:lnTo>
                      <a:pt x="0" y="0"/>
                    </a:lnTo>
                    <a:close/>
                  </a:path>
                </a:pathLst>
              </a:custGeom>
              <a:solidFill>
                <a:srgbClr val="EABFC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nchor="ctr"/>
              <a:lstStyle/>
              <a:p>
                <a:endParaRPr lang="en-US"/>
              </a:p>
            </p:txBody>
          </p:sp>
          <p:pic>
            <p:nvPicPr>
              <p:cNvPr id="31" name="Picture 70" descr="lap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600"/>
                <a:ext cx="28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7" name="Straight Arrow Connector 26"/>
            <p:cNvCxnSpPr>
              <a:stCxn id="24" idx="1"/>
            </p:cNvCxnSpPr>
            <p:nvPr/>
          </p:nvCxnSpPr>
          <p:spPr>
            <a:xfrm flipH="1" flipV="1">
              <a:off x="4736392" y="2958209"/>
              <a:ext cx="545036" cy="2616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201257" y="3696873"/>
              <a:ext cx="1407855" cy="46272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2396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 Same Side Corner Rectangle 43"/>
          <p:cNvSpPr/>
          <p:nvPr/>
        </p:nvSpPr>
        <p:spPr>
          <a:xfrm>
            <a:off x="229702" y="1443037"/>
            <a:ext cx="8762360" cy="4182791"/>
          </a:xfrm>
          <a:prstGeom prst="round2SameRect">
            <a:avLst>
              <a:gd name="adj1" fmla="val 6304"/>
              <a:gd name="adj2" fmla="val 0"/>
            </a:avLst>
          </a:prstGeom>
          <a:gradFill flip="none" rotWithShape="1">
            <a:gsLst>
              <a:gs pos="0">
                <a:schemeClr val="accent2">
                  <a:alpha val="68000"/>
                </a:schemeClr>
              </a:gs>
              <a:gs pos="100000">
                <a:schemeClr val="accent2">
                  <a:lumMod val="75000"/>
                  <a:alpha val="0"/>
                </a:schemeClr>
              </a:gs>
            </a:gsLst>
            <a:lin ang="5400000" scaled="1"/>
            <a:tileRect/>
          </a:gradFill>
          <a:ln>
            <a:noFill/>
          </a:ln>
          <a:effectLst>
            <a:innerShdw blurRad="381000" dist="50800" dir="54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159" tIns="45580" rIns="91159" bIns="45580" rtlCol="0" anchor="ctr"/>
          <a:lstStyle/>
          <a:p>
            <a:pPr algn="ctr"/>
            <a:endParaRPr lang="en-US" sz="2400" b="1" dirty="0">
              <a:solidFill>
                <a:srgbClr val="FFFFFF"/>
              </a:solidFill>
              <a:effectLst>
                <a:outerShdw blurRad="50800" dist="38100" dir="5400000" algn="t" rotWithShape="0">
                  <a:prstClr val="black">
                    <a:alpha val="40000"/>
                  </a:prstClr>
                </a:outerShdw>
              </a:effectLst>
            </a:endParaRPr>
          </a:p>
        </p:txBody>
      </p:sp>
      <p:sp>
        <p:nvSpPr>
          <p:cNvPr id="43" name="Title 1"/>
          <p:cNvSpPr>
            <a:spLocks noGrp="1"/>
          </p:cNvSpPr>
          <p:nvPr>
            <p:ph type="title"/>
          </p:nvPr>
        </p:nvSpPr>
        <p:spPr>
          <a:xfrm>
            <a:off x="229702" y="379610"/>
            <a:ext cx="8956845" cy="922020"/>
          </a:xfrm>
        </p:spPr>
        <p:txBody>
          <a:bodyPr/>
          <a:lstStyle/>
          <a:p>
            <a:pPr>
              <a:lnSpc>
                <a:spcPts val="3600"/>
              </a:lnSpc>
              <a:spcAft>
                <a:spcPts val="300"/>
              </a:spcAft>
            </a:pPr>
            <a:r>
              <a:rPr lang="en-US" sz="2800" dirty="0" smtClean="0">
                <a:solidFill>
                  <a:srgbClr val="000000"/>
                </a:solidFill>
              </a:rPr>
              <a:t>Controller and </a:t>
            </a:r>
            <a:r>
              <a:rPr lang="en-US" sz="2800" dirty="0">
                <a:solidFill>
                  <a:srgbClr val="000000"/>
                </a:solidFill>
              </a:rPr>
              <a:t>Cloud-Managed Networking </a:t>
            </a:r>
            <a:r>
              <a:rPr lang="en-US" sz="2800" dirty="0" smtClean="0">
                <a:solidFill>
                  <a:srgbClr val="000000"/>
                </a:solidFill>
              </a:rPr>
              <a:t>Portfolio </a:t>
            </a:r>
            <a:r>
              <a:rPr lang="en-US" sz="2800" dirty="0"/>
              <a:t>	</a:t>
            </a:r>
            <a:r>
              <a:rPr lang="en-US" sz="2800" dirty="0" smtClean="0"/>
              <a:t>	</a:t>
            </a:r>
            <a:r>
              <a:rPr lang="en-US" sz="2800" dirty="0" smtClean="0">
                <a:solidFill>
                  <a:srgbClr val="000000"/>
                </a:solidFill>
              </a:rPr>
              <a:t>Optimized </a:t>
            </a:r>
            <a:r>
              <a:rPr lang="en-US" sz="2800" dirty="0">
                <a:solidFill>
                  <a:srgbClr val="000000"/>
                </a:solidFill>
              </a:rPr>
              <a:t>for Unique Needs</a:t>
            </a:r>
          </a:p>
        </p:txBody>
      </p:sp>
      <p:grpSp>
        <p:nvGrpSpPr>
          <p:cNvPr id="205" name="Group 204"/>
          <p:cNvGrpSpPr/>
          <p:nvPr/>
        </p:nvGrpSpPr>
        <p:grpSpPr>
          <a:xfrm>
            <a:off x="387216" y="2087244"/>
            <a:ext cx="8436444" cy="4419128"/>
            <a:chOff x="563912" y="2204426"/>
            <a:chExt cx="11245663" cy="4419128"/>
          </a:xfrm>
        </p:grpSpPr>
        <p:sp>
          <p:nvSpPr>
            <p:cNvPr id="46" name="Round Same Side Corner Rectangle 45"/>
            <p:cNvSpPr/>
            <p:nvPr/>
          </p:nvSpPr>
          <p:spPr bwMode="auto">
            <a:xfrm>
              <a:off x="879848" y="2204426"/>
              <a:ext cx="10312756" cy="3444357"/>
            </a:xfrm>
            <a:prstGeom prst="round2SameRect">
              <a:avLst>
                <a:gd name="adj1" fmla="val 7553"/>
                <a:gd name="adj2" fmla="val 0"/>
              </a:avLst>
            </a:prstGeom>
            <a:gradFill flip="none" rotWithShape="1">
              <a:gsLst>
                <a:gs pos="833">
                  <a:schemeClr val="tx1">
                    <a:lumMod val="50000"/>
                    <a:alpha val="0"/>
                  </a:schemeClr>
                </a:gs>
                <a:gs pos="35000">
                  <a:schemeClr val="tx1">
                    <a:lumMod val="50000"/>
                    <a:alpha val="75000"/>
                  </a:schemeClr>
                </a:gs>
                <a:gs pos="100000">
                  <a:schemeClr val="accent3">
                    <a:lumMod val="75000"/>
                  </a:scheme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endParaRPr>
            </a:p>
          </p:txBody>
        </p:sp>
        <p:grpSp>
          <p:nvGrpSpPr>
            <p:cNvPr id="60" name="Group 59"/>
            <p:cNvGrpSpPr/>
            <p:nvPr/>
          </p:nvGrpSpPr>
          <p:grpSpPr>
            <a:xfrm>
              <a:off x="563912" y="2340392"/>
              <a:ext cx="11245663" cy="4283162"/>
              <a:chOff x="563912" y="2340392"/>
              <a:chExt cx="11245663" cy="4283162"/>
            </a:xfrm>
          </p:grpSpPr>
          <p:grpSp>
            <p:nvGrpSpPr>
              <p:cNvPr id="59" name="Group 58"/>
              <p:cNvGrpSpPr/>
              <p:nvPr/>
            </p:nvGrpSpPr>
            <p:grpSpPr>
              <a:xfrm>
                <a:off x="563912" y="2340392"/>
                <a:ext cx="6930142" cy="4283161"/>
                <a:chOff x="563912" y="2340392"/>
                <a:chExt cx="6930142" cy="4283161"/>
              </a:xfrm>
            </p:grpSpPr>
            <p:sp>
              <p:nvSpPr>
                <p:cNvPr id="118" name="Rectangle 117"/>
                <p:cNvSpPr/>
                <p:nvPr/>
              </p:nvSpPr>
              <p:spPr>
                <a:xfrm>
                  <a:off x="2593735" y="2340392"/>
                  <a:ext cx="3880857" cy="49893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00"/>
                      </a:solidFill>
                      <a:cs typeface="Arial" pitchFamily="34" charset="0"/>
                    </a:rPr>
                    <a:t>Network based (Controller) Management</a:t>
                  </a:r>
                  <a:endParaRPr lang="en-US" b="1" dirty="0">
                    <a:solidFill>
                      <a:srgbClr val="000000"/>
                    </a:solidFill>
                    <a:cs typeface="Arial" pitchFamily="34" charset="0"/>
                  </a:endParaRPr>
                </a:p>
              </p:txBody>
            </p:sp>
            <p:grpSp>
              <p:nvGrpSpPr>
                <p:cNvPr id="42" name="Group 41"/>
                <p:cNvGrpSpPr/>
                <p:nvPr/>
              </p:nvGrpSpPr>
              <p:grpSpPr>
                <a:xfrm>
                  <a:off x="563912" y="2951232"/>
                  <a:ext cx="6930142" cy="3672321"/>
                  <a:chOff x="443592" y="2951232"/>
                  <a:chExt cx="6930142" cy="3672321"/>
                </a:xfrm>
              </p:grpSpPr>
              <p:grpSp>
                <p:nvGrpSpPr>
                  <p:cNvPr id="48" name="Group 47"/>
                  <p:cNvGrpSpPr/>
                  <p:nvPr/>
                </p:nvGrpSpPr>
                <p:grpSpPr>
                  <a:xfrm>
                    <a:off x="443592" y="5363924"/>
                    <a:ext cx="6930142" cy="1259629"/>
                    <a:chOff x="358928" y="5111897"/>
                    <a:chExt cx="8422214" cy="1290410"/>
                  </a:xfrm>
                </p:grpSpPr>
                <p:sp>
                  <p:nvSpPr>
                    <p:cNvPr id="49" name="Rectangle 48"/>
                    <p:cNvSpPr/>
                    <p:nvPr/>
                  </p:nvSpPr>
                  <p:spPr>
                    <a:xfrm>
                      <a:off x="358929" y="5629114"/>
                      <a:ext cx="8422213" cy="773193"/>
                    </a:xfrm>
                    <a:prstGeom prst="rect">
                      <a:avLst/>
                    </a:prstGeom>
                    <a:gradFill>
                      <a:gsLst>
                        <a:gs pos="0">
                          <a:schemeClr val="accent2">
                            <a:lumMod val="75000"/>
                            <a:alpha val="0"/>
                          </a:schemeClr>
                        </a:gs>
                        <a:gs pos="74000">
                          <a:schemeClr val="accent3">
                            <a:lumMod val="75000"/>
                            <a:alpha val="68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rPr>
                        <a:t>Wide  </a:t>
                      </a:r>
                      <a:r>
                        <a:rPr lang="en-US" dirty="0">
                          <a:solidFill>
                            <a:srgbClr val="000000"/>
                          </a:solidFill>
                        </a:rPr>
                        <a:t>Flexibility</a:t>
                      </a:r>
                    </a:p>
                  </p:txBody>
                </p:sp>
                <p:sp>
                  <p:nvSpPr>
                    <p:cNvPr id="50" name="Trapezoid 49"/>
                    <p:cNvSpPr/>
                    <p:nvPr/>
                  </p:nvSpPr>
                  <p:spPr>
                    <a:xfrm>
                      <a:off x="358928" y="5111897"/>
                      <a:ext cx="8422213" cy="513343"/>
                    </a:xfrm>
                    <a:prstGeom prst="trapezoid">
                      <a:avLst>
                        <a:gd name="adj" fmla="val 156739"/>
                      </a:avLst>
                    </a:prstGeom>
                    <a:gradFill>
                      <a:gsLst>
                        <a:gs pos="0">
                          <a:schemeClr val="accent2">
                            <a:lumMod val="75000"/>
                            <a:alpha val="0"/>
                          </a:schemeClr>
                        </a:gs>
                        <a:gs pos="74000">
                          <a:schemeClr val="accent3">
                            <a:lumMod val="75000"/>
                            <a:alpha val="68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51" name="Round Same Side Corner Rectangle 50"/>
                  <p:cNvSpPr/>
                  <p:nvPr/>
                </p:nvSpPr>
                <p:spPr bwMode="auto">
                  <a:xfrm>
                    <a:off x="948270" y="2951232"/>
                    <a:ext cx="5920786" cy="2828051"/>
                  </a:xfrm>
                  <a:prstGeom prst="round2SameRect">
                    <a:avLst>
                      <a:gd name="adj1" fmla="val 9179"/>
                      <a:gd name="adj2" fmla="val 0"/>
                    </a:avLst>
                  </a:prstGeom>
                  <a:gradFill flip="none" rotWithShape="1">
                    <a:gsLst>
                      <a:gs pos="0">
                        <a:schemeClr val="accent2">
                          <a:lumMod val="75000"/>
                          <a:alpha val="0"/>
                        </a:schemeClr>
                      </a:gs>
                      <a:gs pos="74000">
                        <a:schemeClr val="bg2"/>
                      </a:gs>
                    </a:gsLst>
                    <a:lin ang="16200000" scaled="1"/>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6" name="Group 5"/>
                  <p:cNvGrpSpPr/>
                  <p:nvPr/>
                </p:nvGrpSpPr>
                <p:grpSpPr>
                  <a:xfrm>
                    <a:off x="1161646" y="3167279"/>
                    <a:ext cx="5494034" cy="2481502"/>
                    <a:chOff x="1233946" y="3167279"/>
                    <a:chExt cx="5494034" cy="2481502"/>
                  </a:xfrm>
                </p:grpSpPr>
                <p:sp>
                  <p:nvSpPr>
                    <p:cNvPr id="2" name="Rectangle 1"/>
                    <p:cNvSpPr/>
                    <p:nvPr/>
                  </p:nvSpPr>
                  <p:spPr>
                    <a:xfrm>
                      <a:off x="1233946" y="4018181"/>
                      <a:ext cx="3337560" cy="401513"/>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Switching</a:t>
                      </a:r>
                      <a:endParaRPr lang="en-US" sz="1400" b="1" dirty="0">
                        <a:solidFill>
                          <a:srgbClr val="000000"/>
                        </a:solidFill>
                      </a:endParaRPr>
                    </a:p>
                  </p:txBody>
                </p:sp>
                <p:sp>
                  <p:nvSpPr>
                    <p:cNvPr id="126" name="Rectangle 125"/>
                    <p:cNvSpPr/>
                    <p:nvPr/>
                  </p:nvSpPr>
                  <p:spPr>
                    <a:xfrm>
                      <a:off x="1233946" y="4902544"/>
                      <a:ext cx="5494034" cy="74623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 </a:t>
                      </a:r>
                      <a:r>
                        <a:rPr lang="en-US" sz="1400" b="1" dirty="0">
                          <a:solidFill>
                            <a:srgbClr val="000000"/>
                          </a:solidFill>
                        </a:rPr>
                        <a:t>Routing, Security, </a:t>
                      </a:r>
                      <a:r>
                        <a:rPr lang="en-US" sz="1400" b="1" dirty="0" smtClean="0">
                          <a:solidFill>
                            <a:srgbClr val="000000"/>
                          </a:solidFill>
                        </a:rPr>
                        <a:t>WAAS</a:t>
                      </a:r>
                      <a:endParaRPr lang="en-US" sz="1400" b="1" dirty="0">
                        <a:solidFill>
                          <a:srgbClr val="000000"/>
                        </a:solidFill>
                      </a:endParaRPr>
                    </a:p>
                  </p:txBody>
                </p:sp>
                <p:sp>
                  <p:nvSpPr>
                    <p:cNvPr id="130" name="Rectangle 129"/>
                    <p:cNvSpPr/>
                    <p:nvPr/>
                  </p:nvSpPr>
                  <p:spPr>
                    <a:xfrm>
                      <a:off x="1233946" y="4461826"/>
                      <a:ext cx="5494034" cy="365125"/>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Access </a:t>
                      </a:r>
                      <a:r>
                        <a:rPr lang="en-US" sz="1400" b="1" dirty="0">
                          <a:solidFill>
                            <a:srgbClr val="000000"/>
                          </a:solidFill>
                        </a:rPr>
                        <a:t>Points</a:t>
                      </a:r>
                    </a:p>
                  </p:txBody>
                </p:sp>
                <p:sp>
                  <p:nvSpPr>
                    <p:cNvPr id="91" name="Rectangle 90"/>
                    <p:cNvSpPr/>
                    <p:nvPr/>
                  </p:nvSpPr>
                  <p:spPr>
                    <a:xfrm>
                      <a:off x="1233946" y="3167279"/>
                      <a:ext cx="5494034" cy="36512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dirty="0">
                          <a:solidFill>
                            <a:srgbClr val="000000"/>
                          </a:solidFill>
                        </a:rPr>
                        <a:t>3rd Party MDM Integration</a:t>
                      </a:r>
                    </a:p>
                  </p:txBody>
                </p:sp>
                <p:sp>
                  <p:nvSpPr>
                    <p:cNvPr id="61" name="Rectangle 60"/>
                    <p:cNvSpPr/>
                    <p:nvPr/>
                  </p:nvSpPr>
                  <p:spPr>
                    <a:xfrm>
                      <a:off x="4624860" y="3574536"/>
                      <a:ext cx="2103120" cy="84515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dirty="0" smtClean="0">
                          <a:solidFill>
                            <a:srgbClr val="000000"/>
                          </a:solidFill>
                        </a:rPr>
                        <a:t>Switches</a:t>
                      </a:r>
                      <a:r>
                        <a:rPr lang="en-US" sz="1400" b="1" dirty="0">
                          <a:solidFill>
                            <a:srgbClr val="000000"/>
                          </a:solidFill>
                        </a:rPr>
                        <a:t/>
                      </a:r>
                      <a:br>
                        <a:rPr lang="en-US" sz="1400" b="1" dirty="0">
                          <a:solidFill>
                            <a:srgbClr val="000000"/>
                          </a:solidFill>
                        </a:rPr>
                      </a:br>
                      <a:r>
                        <a:rPr lang="en-US" sz="1400" b="1" dirty="0">
                          <a:solidFill>
                            <a:srgbClr val="000000"/>
                          </a:solidFill>
                        </a:rPr>
                        <a:t>with integrated controller</a:t>
                      </a:r>
                    </a:p>
                  </p:txBody>
                </p:sp>
                <p:sp>
                  <p:nvSpPr>
                    <p:cNvPr id="63" name="Rectangle 62"/>
                    <p:cNvSpPr/>
                    <p:nvPr/>
                  </p:nvSpPr>
                  <p:spPr>
                    <a:xfrm>
                      <a:off x="1233946" y="3574536"/>
                      <a:ext cx="3337560" cy="401513"/>
                    </a:xfrm>
                    <a:prstGeom prst="rect">
                      <a:avLst/>
                    </a:prstGeom>
                    <a:solidFill>
                      <a:srgbClr val="00B0F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WLAN Controllers</a:t>
                      </a:r>
                    </a:p>
                  </p:txBody>
                </p:sp>
              </p:grpSp>
            </p:grpSp>
          </p:grpSp>
          <p:grpSp>
            <p:nvGrpSpPr>
              <p:cNvPr id="41" name="Group 40"/>
              <p:cNvGrpSpPr/>
              <p:nvPr/>
            </p:nvGrpSpPr>
            <p:grpSpPr>
              <a:xfrm>
                <a:off x="7599040" y="2951232"/>
                <a:ext cx="4210535" cy="3672322"/>
                <a:chOff x="7599040" y="2951232"/>
                <a:chExt cx="4210535" cy="3672322"/>
              </a:xfrm>
            </p:grpSpPr>
            <p:grpSp>
              <p:nvGrpSpPr>
                <p:cNvPr id="78" name="Group 77"/>
                <p:cNvGrpSpPr/>
                <p:nvPr/>
              </p:nvGrpSpPr>
              <p:grpSpPr>
                <a:xfrm>
                  <a:off x="7599040" y="5363921"/>
                  <a:ext cx="4210535" cy="1259633"/>
                  <a:chOff x="358928" y="5111897"/>
                  <a:chExt cx="8422214" cy="1249322"/>
                </a:xfrm>
              </p:grpSpPr>
              <p:sp>
                <p:nvSpPr>
                  <p:cNvPr id="93" name="Rectangle 92"/>
                  <p:cNvSpPr/>
                  <p:nvPr/>
                </p:nvSpPr>
                <p:spPr>
                  <a:xfrm>
                    <a:off x="358928" y="5608894"/>
                    <a:ext cx="8422214" cy="752325"/>
                  </a:xfrm>
                  <a:prstGeom prst="rect">
                    <a:avLst/>
                  </a:prstGeom>
                  <a:gradFill>
                    <a:gsLst>
                      <a:gs pos="0">
                        <a:schemeClr val="accent2">
                          <a:lumMod val="75000"/>
                          <a:alpha val="0"/>
                        </a:schemeClr>
                      </a:gs>
                      <a:gs pos="74000">
                        <a:schemeClr val="accent3">
                          <a:lumMod val="75000"/>
                          <a:alpha val="68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Ease of Use</a:t>
                    </a:r>
                  </a:p>
                </p:txBody>
              </p:sp>
              <p:sp>
                <p:nvSpPr>
                  <p:cNvPr id="94" name="Trapezoid 93"/>
                  <p:cNvSpPr/>
                  <p:nvPr/>
                </p:nvSpPr>
                <p:spPr>
                  <a:xfrm>
                    <a:off x="358928" y="5111897"/>
                    <a:ext cx="8422213" cy="513343"/>
                  </a:xfrm>
                  <a:prstGeom prst="trapezoid">
                    <a:avLst>
                      <a:gd name="adj" fmla="val 156739"/>
                    </a:avLst>
                  </a:prstGeom>
                  <a:gradFill>
                    <a:gsLst>
                      <a:gs pos="0">
                        <a:schemeClr val="accent2">
                          <a:lumMod val="75000"/>
                          <a:alpha val="0"/>
                        </a:schemeClr>
                      </a:gs>
                      <a:gs pos="74000">
                        <a:schemeClr val="accent3">
                          <a:lumMod val="75000"/>
                          <a:alpha val="68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23" name="Round Same Side Corner Rectangle 122"/>
                <p:cNvSpPr/>
                <p:nvPr/>
              </p:nvSpPr>
              <p:spPr bwMode="auto">
                <a:xfrm>
                  <a:off x="8421535" y="2951232"/>
                  <a:ext cx="2565544" cy="2785128"/>
                </a:xfrm>
                <a:prstGeom prst="round2SameRect">
                  <a:avLst>
                    <a:gd name="adj1" fmla="val 9179"/>
                    <a:gd name="adj2" fmla="val 0"/>
                  </a:avLst>
                </a:prstGeom>
                <a:gradFill flip="none" rotWithShape="1">
                  <a:gsLst>
                    <a:gs pos="0">
                      <a:schemeClr val="accent2">
                        <a:lumMod val="75000"/>
                        <a:alpha val="0"/>
                      </a:schemeClr>
                    </a:gs>
                    <a:gs pos="74000">
                      <a:schemeClr val="bg2"/>
                    </a:gs>
                  </a:gsLst>
                  <a:lin ang="16200000" scaled="1"/>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7" name="Group 6"/>
                <p:cNvGrpSpPr/>
                <p:nvPr/>
              </p:nvGrpSpPr>
              <p:grpSpPr>
                <a:xfrm>
                  <a:off x="8652747" y="3167279"/>
                  <a:ext cx="2103120" cy="2481502"/>
                  <a:chOff x="8623443" y="3167279"/>
                  <a:chExt cx="2103120" cy="2481502"/>
                </a:xfrm>
              </p:grpSpPr>
              <p:sp>
                <p:nvSpPr>
                  <p:cNvPr id="128" name="Rectangle 127"/>
                  <p:cNvSpPr/>
                  <p:nvPr/>
                </p:nvSpPr>
                <p:spPr>
                  <a:xfrm>
                    <a:off x="8623443" y="4050460"/>
                    <a:ext cx="2103120" cy="400844"/>
                  </a:xfrm>
                  <a:prstGeom prst="rect">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 </a:t>
                    </a:r>
                    <a:r>
                      <a:rPr lang="en-US" sz="1400" b="1" dirty="0">
                        <a:solidFill>
                          <a:srgbClr val="000000"/>
                        </a:solidFill>
                      </a:rPr>
                      <a:t>Switches</a:t>
                    </a:r>
                  </a:p>
                </p:txBody>
              </p:sp>
              <p:sp>
                <p:nvSpPr>
                  <p:cNvPr id="129" name="Rectangle 128"/>
                  <p:cNvSpPr/>
                  <p:nvPr/>
                </p:nvSpPr>
                <p:spPr>
                  <a:xfrm>
                    <a:off x="8623443" y="4902544"/>
                    <a:ext cx="2103120" cy="74623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Security (</a:t>
                    </a:r>
                    <a:r>
                      <a:rPr lang="en-US" sz="1400" b="1" dirty="0">
                        <a:solidFill>
                          <a:srgbClr val="000000"/>
                        </a:solidFill>
                      </a:rPr>
                      <a:t>UTM)</a:t>
                    </a:r>
                  </a:p>
                </p:txBody>
              </p:sp>
              <p:sp>
                <p:nvSpPr>
                  <p:cNvPr id="86" name="Rectangle 85"/>
                  <p:cNvSpPr/>
                  <p:nvPr/>
                </p:nvSpPr>
                <p:spPr>
                  <a:xfrm>
                    <a:off x="8623443" y="4498797"/>
                    <a:ext cx="2103120" cy="356256"/>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0000"/>
                        </a:solidFill>
                      </a:rPr>
                      <a:t>APs</a:t>
                    </a:r>
                    <a:endParaRPr lang="en-US" sz="1400" b="1" dirty="0">
                      <a:solidFill>
                        <a:srgbClr val="000000"/>
                      </a:solidFill>
                    </a:endParaRPr>
                  </a:p>
                </p:txBody>
              </p:sp>
              <p:sp>
                <p:nvSpPr>
                  <p:cNvPr id="87" name="Rectangle 86"/>
                  <p:cNvSpPr/>
                  <p:nvPr/>
                </p:nvSpPr>
                <p:spPr>
                  <a:xfrm>
                    <a:off x="8623443" y="3167279"/>
                    <a:ext cx="2103120" cy="38735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dirty="0" smtClean="0">
                        <a:solidFill>
                          <a:srgbClr val="000000"/>
                        </a:solidFill>
                      </a:rPr>
                      <a:t>MDM</a:t>
                    </a:r>
                    <a:endParaRPr lang="en-US" sz="1400" b="1" dirty="0">
                      <a:solidFill>
                        <a:srgbClr val="000000"/>
                      </a:solidFill>
                    </a:endParaRPr>
                  </a:p>
                </p:txBody>
              </p:sp>
              <p:sp>
                <p:nvSpPr>
                  <p:cNvPr id="62" name="Rectangle 61"/>
                  <p:cNvSpPr/>
                  <p:nvPr/>
                </p:nvSpPr>
                <p:spPr>
                  <a:xfrm>
                    <a:off x="8623443" y="3602123"/>
                    <a:ext cx="2103120" cy="400844"/>
                  </a:xfrm>
                  <a:prstGeom prst="rect">
                    <a:avLst/>
                  </a:prstGeom>
                  <a:solidFill>
                    <a:srgbClr val="00B0F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Dashboard</a:t>
                    </a:r>
                  </a:p>
                </p:txBody>
              </p:sp>
            </p:grpSp>
          </p:grpSp>
        </p:grpSp>
      </p:grpSp>
      <p:grpSp>
        <p:nvGrpSpPr>
          <p:cNvPr id="8" name="Group 7"/>
          <p:cNvGrpSpPr/>
          <p:nvPr/>
        </p:nvGrpSpPr>
        <p:grpSpPr>
          <a:xfrm>
            <a:off x="1489292" y="2276468"/>
            <a:ext cx="489308" cy="412447"/>
            <a:chOff x="5228173" y="2417838"/>
            <a:chExt cx="709624" cy="448733"/>
          </a:xfrm>
        </p:grpSpPr>
        <p:pic>
          <p:nvPicPr>
            <p:cNvPr id="5" name="Picture 4" descr="Laptop-Blac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28173" y="2417838"/>
              <a:ext cx="709624" cy="448733"/>
            </a:xfrm>
            <a:prstGeom prst="rect">
              <a:avLst/>
            </a:prstGeom>
          </p:spPr>
        </p:pic>
        <p:pic>
          <p:nvPicPr>
            <p:cNvPr id="133" name="Picture 132" descr="NC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2961" y="2477007"/>
              <a:ext cx="400048" cy="274660"/>
            </a:xfrm>
            <a:prstGeom prst="rect">
              <a:avLst/>
            </a:prstGeom>
          </p:spPr>
        </p:pic>
      </p:grpSp>
      <p:grpSp>
        <p:nvGrpSpPr>
          <p:cNvPr id="11" name="Group 10"/>
          <p:cNvGrpSpPr/>
          <p:nvPr/>
        </p:nvGrpSpPr>
        <p:grpSpPr>
          <a:xfrm>
            <a:off x="6306025" y="2087783"/>
            <a:ext cx="1878103" cy="999067"/>
            <a:chOff x="8405816" y="2297529"/>
            <a:chExt cx="2503485" cy="802859"/>
          </a:xfrm>
        </p:grpSpPr>
        <p:sp>
          <p:nvSpPr>
            <p:cNvPr id="135" name="Freeform 6"/>
            <p:cNvSpPr>
              <a:spLocks/>
            </p:cNvSpPr>
            <p:nvPr/>
          </p:nvSpPr>
          <p:spPr bwMode="auto">
            <a:xfrm>
              <a:off x="8405816" y="2297529"/>
              <a:ext cx="1538289" cy="636130"/>
            </a:xfrm>
            <a:custGeom>
              <a:avLst/>
              <a:gdLst/>
              <a:ahLst/>
              <a:cxnLst>
                <a:cxn ang="0">
                  <a:pos x="508" y="464"/>
                </a:cxn>
                <a:cxn ang="0">
                  <a:pos x="461" y="452"/>
                </a:cxn>
                <a:cxn ang="0">
                  <a:pos x="429" y="447"/>
                </a:cxn>
                <a:cxn ang="0">
                  <a:pos x="380" y="452"/>
                </a:cxn>
                <a:cxn ang="0">
                  <a:pos x="306" y="441"/>
                </a:cxn>
                <a:cxn ang="0">
                  <a:pos x="264" y="416"/>
                </a:cxn>
                <a:cxn ang="0">
                  <a:pos x="237" y="410"/>
                </a:cxn>
                <a:cxn ang="0">
                  <a:pos x="181" y="415"/>
                </a:cxn>
                <a:cxn ang="0">
                  <a:pos x="87" y="399"/>
                </a:cxn>
                <a:cxn ang="0">
                  <a:pos x="32" y="369"/>
                </a:cxn>
                <a:cxn ang="0">
                  <a:pos x="11" y="343"/>
                </a:cxn>
                <a:cxn ang="0">
                  <a:pos x="0" y="312"/>
                </a:cxn>
                <a:cxn ang="0">
                  <a:pos x="7" y="281"/>
                </a:cxn>
                <a:cxn ang="0">
                  <a:pos x="15" y="247"/>
                </a:cxn>
                <a:cxn ang="0">
                  <a:pos x="3" y="208"/>
                </a:cxn>
                <a:cxn ang="0">
                  <a:pos x="15" y="176"/>
                </a:cxn>
                <a:cxn ang="0">
                  <a:pos x="39" y="150"/>
                </a:cxn>
                <a:cxn ang="0">
                  <a:pos x="113" y="119"/>
                </a:cxn>
                <a:cxn ang="0">
                  <a:pos x="160" y="108"/>
                </a:cxn>
                <a:cxn ang="0">
                  <a:pos x="170" y="84"/>
                </a:cxn>
                <a:cxn ang="0">
                  <a:pos x="196" y="60"/>
                </a:cxn>
                <a:cxn ang="0">
                  <a:pos x="242" y="34"/>
                </a:cxn>
                <a:cxn ang="0">
                  <a:pos x="348" y="5"/>
                </a:cxn>
                <a:cxn ang="0">
                  <a:pos x="434" y="1"/>
                </a:cxn>
                <a:cxn ang="0">
                  <a:pos x="505" y="14"/>
                </a:cxn>
                <a:cxn ang="0">
                  <a:pos x="543" y="33"/>
                </a:cxn>
                <a:cxn ang="0">
                  <a:pos x="602" y="25"/>
                </a:cxn>
                <a:cxn ang="0">
                  <a:pos x="657" y="31"/>
                </a:cxn>
                <a:cxn ang="0">
                  <a:pos x="720" y="51"/>
                </a:cxn>
                <a:cxn ang="0">
                  <a:pos x="750" y="74"/>
                </a:cxn>
                <a:cxn ang="0">
                  <a:pos x="779" y="88"/>
                </a:cxn>
                <a:cxn ang="0">
                  <a:pos x="835" y="91"/>
                </a:cxn>
                <a:cxn ang="0">
                  <a:pos x="896" y="117"/>
                </a:cxn>
                <a:cxn ang="0">
                  <a:pos x="921" y="146"/>
                </a:cxn>
                <a:cxn ang="0">
                  <a:pos x="925" y="175"/>
                </a:cxn>
                <a:cxn ang="0">
                  <a:pos x="917" y="194"/>
                </a:cxn>
                <a:cxn ang="0">
                  <a:pos x="955" y="224"/>
                </a:cxn>
                <a:cxn ang="0">
                  <a:pos x="968" y="249"/>
                </a:cxn>
                <a:cxn ang="0">
                  <a:pos x="968" y="276"/>
                </a:cxn>
                <a:cxn ang="0">
                  <a:pos x="960" y="298"/>
                </a:cxn>
                <a:cxn ang="0">
                  <a:pos x="935" y="327"/>
                </a:cxn>
                <a:cxn ang="0">
                  <a:pos x="897" y="352"/>
                </a:cxn>
                <a:cxn ang="0">
                  <a:pos x="849" y="368"/>
                </a:cxn>
                <a:cxn ang="0">
                  <a:pos x="806" y="371"/>
                </a:cxn>
                <a:cxn ang="0">
                  <a:pos x="772" y="369"/>
                </a:cxn>
                <a:cxn ang="0">
                  <a:pos x="751" y="393"/>
                </a:cxn>
                <a:cxn ang="0">
                  <a:pos x="712" y="413"/>
                </a:cxn>
                <a:cxn ang="0">
                  <a:pos x="678" y="417"/>
                </a:cxn>
                <a:cxn ang="0">
                  <a:pos x="658" y="433"/>
                </a:cxn>
                <a:cxn ang="0">
                  <a:pos x="621" y="452"/>
                </a:cxn>
                <a:cxn ang="0">
                  <a:pos x="554" y="465"/>
                </a:cxn>
              </a:cxnLst>
              <a:rect l="0" t="0" r="r" b="b"/>
              <a:pathLst>
                <a:path w="969" h="465">
                  <a:moveTo>
                    <a:pt x="536" y="465"/>
                  </a:moveTo>
                  <a:lnTo>
                    <a:pt x="536" y="465"/>
                  </a:lnTo>
                  <a:lnTo>
                    <a:pt x="522" y="465"/>
                  </a:lnTo>
                  <a:lnTo>
                    <a:pt x="508" y="464"/>
                  </a:lnTo>
                  <a:lnTo>
                    <a:pt x="495" y="462"/>
                  </a:lnTo>
                  <a:lnTo>
                    <a:pt x="482" y="460"/>
                  </a:lnTo>
                  <a:lnTo>
                    <a:pt x="471" y="457"/>
                  </a:lnTo>
                  <a:lnTo>
                    <a:pt x="461" y="452"/>
                  </a:lnTo>
                  <a:lnTo>
                    <a:pt x="452" y="448"/>
                  </a:lnTo>
                  <a:lnTo>
                    <a:pt x="443" y="443"/>
                  </a:lnTo>
                  <a:lnTo>
                    <a:pt x="443" y="443"/>
                  </a:lnTo>
                  <a:lnTo>
                    <a:pt x="429" y="447"/>
                  </a:lnTo>
                  <a:lnTo>
                    <a:pt x="414" y="450"/>
                  </a:lnTo>
                  <a:lnTo>
                    <a:pt x="397" y="452"/>
                  </a:lnTo>
                  <a:lnTo>
                    <a:pt x="380" y="452"/>
                  </a:lnTo>
                  <a:lnTo>
                    <a:pt x="380" y="452"/>
                  </a:lnTo>
                  <a:lnTo>
                    <a:pt x="361" y="452"/>
                  </a:lnTo>
                  <a:lnTo>
                    <a:pt x="341" y="450"/>
                  </a:lnTo>
                  <a:lnTo>
                    <a:pt x="323" y="446"/>
                  </a:lnTo>
                  <a:lnTo>
                    <a:pt x="306" y="441"/>
                  </a:lnTo>
                  <a:lnTo>
                    <a:pt x="290" y="434"/>
                  </a:lnTo>
                  <a:lnTo>
                    <a:pt x="276" y="426"/>
                  </a:lnTo>
                  <a:lnTo>
                    <a:pt x="270" y="421"/>
                  </a:lnTo>
                  <a:lnTo>
                    <a:pt x="264" y="416"/>
                  </a:lnTo>
                  <a:lnTo>
                    <a:pt x="260" y="411"/>
                  </a:lnTo>
                  <a:lnTo>
                    <a:pt x="256" y="405"/>
                  </a:lnTo>
                  <a:lnTo>
                    <a:pt x="256" y="405"/>
                  </a:lnTo>
                  <a:lnTo>
                    <a:pt x="237" y="410"/>
                  </a:lnTo>
                  <a:lnTo>
                    <a:pt x="218" y="413"/>
                  </a:lnTo>
                  <a:lnTo>
                    <a:pt x="200" y="415"/>
                  </a:lnTo>
                  <a:lnTo>
                    <a:pt x="181" y="415"/>
                  </a:lnTo>
                  <a:lnTo>
                    <a:pt x="181" y="415"/>
                  </a:lnTo>
                  <a:lnTo>
                    <a:pt x="156" y="414"/>
                  </a:lnTo>
                  <a:lnTo>
                    <a:pt x="131" y="412"/>
                  </a:lnTo>
                  <a:lnTo>
                    <a:pt x="109" y="406"/>
                  </a:lnTo>
                  <a:lnTo>
                    <a:pt x="87" y="399"/>
                  </a:lnTo>
                  <a:lnTo>
                    <a:pt x="67" y="390"/>
                  </a:lnTo>
                  <a:lnTo>
                    <a:pt x="49" y="381"/>
                  </a:lnTo>
                  <a:lnTo>
                    <a:pt x="40" y="374"/>
                  </a:lnTo>
                  <a:lnTo>
                    <a:pt x="32" y="369"/>
                  </a:lnTo>
                  <a:lnTo>
                    <a:pt x="26" y="362"/>
                  </a:lnTo>
                  <a:lnTo>
                    <a:pt x="20" y="355"/>
                  </a:lnTo>
                  <a:lnTo>
                    <a:pt x="20" y="355"/>
                  </a:lnTo>
                  <a:lnTo>
                    <a:pt x="11" y="343"/>
                  </a:lnTo>
                  <a:lnTo>
                    <a:pt x="5" y="330"/>
                  </a:lnTo>
                  <a:lnTo>
                    <a:pt x="2" y="325"/>
                  </a:lnTo>
                  <a:lnTo>
                    <a:pt x="1" y="318"/>
                  </a:lnTo>
                  <a:lnTo>
                    <a:pt x="0" y="312"/>
                  </a:lnTo>
                  <a:lnTo>
                    <a:pt x="0" y="305"/>
                  </a:lnTo>
                  <a:lnTo>
                    <a:pt x="1" y="299"/>
                  </a:lnTo>
                  <a:lnTo>
                    <a:pt x="2" y="293"/>
                  </a:lnTo>
                  <a:lnTo>
                    <a:pt x="7" y="281"/>
                  </a:lnTo>
                  <a:lnTo>
                    <a:pt x="14" y="268"/>
                  </a:lnTo>
                  <a:lnTo>
                    <a:pt x="24" y="256"/>
                  </a:lnTo>
                  <a:lnTo>
                    <a:pt x="24" y="256"/>
                  </a:lnTo>
                  <a:lnTo>
                    <a:pt x="15" y="247"/>
                  </a:lnTo>
                  <a:lnTo>
                    <a:pt x="10" y="238"/>
                  </a:lnTo>
                  <a:lnTo>
                    <a:pt x="6" y="228"/>
                  </a:lnTo>
                  <a:lnTo>
                    <a:pt x="3" y="219"/>
                  </a:lnTo>
                  <a:lnTo>
                    <a:pt x="3" y="208"/>
                  </a:lnTo>
                  <a:lnTo>
                    <a:pt x="5" y="197"/>
                  </a:lnTo>
                  <a:lnTo>
                    <a:pt x="9" y="186"/>
                  </a:lnTo>
                  <a:lnTo>
                    <a:pt x="15" y="176"/>
                  </a:lnTo>
                  <a:lnTo>
                    <a:pt x="15" y="176"/>
                  </a:lnTo>
                  <a:lnTo>
                    <a:pt x="20" y="168"/>
                  </a:lnTo>
                  <a:lnTo>
                    <a:pt x="26" y="162"/>
                  </a:lnTo>
                  <a:lnTo>
                    <a:pt x="31" y="156"/>
                  </a:lnTo>
                  <a:lnTo>
                    <a:pt x="39" y="150"/>
                  </a:lnTo>
                  <a:lnTo>
                    <a:pt x="54" y="140"/>
                  </a:lnTo>
                  <a:lnTo>
                    <a:pt x="72" y="132"/>
                  </a:lnTo>
                  <a:lnTo>
                    <a:pt x="91" y="124"/>
                  </a:lnTo>
                  <a:lnTo>
                    <a:pt x="113" y="119"/>
                  </a:lnTo>
                  <a:lnTo>
                    <a:pt x="135" y="115"/>
                  </a:lnTo>
                  <a:lnTo>
                    <a:pt x="160" y="114"/>
                  </a:lnTo>
                  <a:lnTo>
                    <a:pt x="160" y="114"/>
                  </a:lnTo>
                  <a:lnTo>
                    <a:pt x="160" y="108"/>
                  </a:lnTo>
                  <a:lnTo>
                    <a:pt x="161" y="102"/>
                  </a:lnTo>
                  <a:lnTo>
                    <a:pt x="163" y="96"/>
                  </a:lnTo>
                  <a:lnTo>
                    <a:pt x="167" y="90"/>
                  </a:lnTo>
                  <a:lnTo>
                    <a:pt x="170" y="84"/>
                  </a:lnTo>
                  <a:lnTo>
                    <a:pt x="174" y="78"/>
                  </a:lnTo>
                  <a:lnTo>
                    <a:pt x="186" y="67"/>
                  </a:lnTo>
                  <a:lnTo>
                    <a:pt x="186" y="67"/>
                  </a:lnTo>
                  <a:lnTo>
                    <a:pt x="196" y="60"/>
                  </a:lnTo>
                  <a:lnTo>
                    <a:pt x="205" y="53"/>
                  </a:lnTo>
                  <a:lnTo>
                    <a:pt x="217" y="46"/>
                  </a:lnTo>
                  <a:lnTo>
                    <a:pt x="229" y="40"/>
                  </a:lnTo>
                  <a:lnTo>
                    <a:pt x="242" y="34"/>
                  </a:lnTo>
                  <a:lnTo>
                    <a:pt x="256" y="29"/>
                  </a:lnTo>
                  <a:lnTo>
                    <a:pt x="285" y="19"/>
                  </a:lnTo>
                  <a:lnTo>
                    <a:pt x="316" y="10"/>
                  </a:lnTo>
                  <a:lnTo>
                    <a:pt x="348" y="5"/>
                  </a:lnTo>
                  <a:lnTo>
                    <a:pt x="381" y="2"/>
                  </a:lnTo>
                  <a:lnTo>
                    <a:pt x="414" y="0"/>
                  </a:lnTo>
                  <a:lnTo>
                    <a:pt x="414" y="0"/>
                  </a:lnTo>
                  <a:lnTo>
                    <a:pt x="434" y="1"/>
                  </a:lnTo>
                  <a:lnTo>
                    <a:pt x="453" y="2"/>
                  </a:lnTo>
                  <a:lnTo>
                    <a:pt x="471" y="5"/>
                  </a:lnTo>
                  <a:lnTo>
                    <a:pt x="489" y="8"/>
                  </a:lnTo>
                  <a:lnTo>
                    <a:pt x="505" y="14"/>
                  </a:lnTo>
                  <a:lnTo>
                    <a:pt x="519" y="19"/>
                  </a:lnTo>
                  <a:lnTo>
                    <a:pt x="531" y="25"/>
                  </a:lnTo>
                  <a:lnTo>
                    <a:pt x="543" y="33"/>
                  </a:lnTo>
                  <a:lnTo>
                    <a:pt x="543" y="33"/>
                  </a:lnTo>
                  <a:lnTo>
                    <a:pt x="556" y="30"/>
                  </a:lnTo>
                  <a:lnTo>
                    <a:pt x="571" y="27"/>
                  </a:lnTo>
                  <a:lnTo>
                    <a:pt x="586" y="25"/>
                  </a:lnTo>
                  <a:lnTo>
                    <a:pt x="602" y="25"/>
                  </a:lnTo>
                  <a:lnTo>
                    <a:pt x="602" y="25"/>
                  </a:lnTo>
                  <a:lnTo>
                    <a:pt x="621" y="25"/>
                  </a:lnTo>
                  <a:lnTo>
                    <a:pt x="639" y="27"/>
                  </a:lnTo>
                  <a:lnTo>
                    <a:pt x="657" y="31"/>
                  </a:lnTo>
                  <a:lnTo>
                    <a:pt x="674" y="34"/>
                  </a:lnTo>
                  <a:lnTo>
                    <a:pt x="690" y="39"/>
                  </a:lnTo>
                  <a:lnTo>
                    <a:pt x="706" y="45"/>
                  </a:lnTo>
                  <a:lnTo>
                    <a:pt x="720" y="51"/>
                  </a:lnTo>
                  <a:lnTo>
                    <a:pt x="732" y="59"/>
                  </a:lnTo>
                  <a:lnTo>
                    <a:pt x="732" y="59"/>
                  </a:lnTo>
                  <a:lnTo>
                    <a:pt x="743" y="66"/>
                  </a:lnTo>
                  <a:lnTo>
                    <a:pt x="750" y="74"/>
                  </a:lnTo>
                  <a:lnTo>
                    <a:pt x="757" y="82"/>
                  </a:lnTo>
                  <a:lnTo>
                    <a:pt x="761" y="91"/>
                  </a:lnTo>
                  <a:lnTo>
                    <a:pt x="761" y="91"/>
                  </a:lnTo>
                  <a:lnTo>
                    <a:pt x="779" y="88"/>
                  </a:lnTo>
                  <a:lnTo>
                    <a:pt x="798" y="88"/>
                  </a:lnTo>
                  <a:lnTo>
                    <a:pt x="798" y="88"/>
                  </a:lnTo>
                  <a:lnTo>
                    <a:pt x="816" y="89"/>
                  </a:lnTo>
                  <a:lnTo>
                    <a:pt x="835" y="91"/>
                  </a:lnTo>
                  <a:lnTo>
                    <a:pt x="852" y="95"/>
                  </a:lnTo>
                  <a:lnTo>
                    <a:pt x="868" y="102"/>
                  </a:lnTo>
                  <a:lnTo>
                    <a:pt x="883" y="108"/>
                  </a:lnTo>
                  <a:lnTo>
                    <a:pt x="896" y="117"/>
                  </a:lnTo>
                  <a:lnTo>
                    <a:pt x="907" y="127"/>
                  </a:lnTo>
                  <a:lnTo>
                    <a:pt x="917" y="138"/>
                  </a:lnTo>
                  <a:lnTo>
                    <a:pt x="917" y="138"/>
                  </a:lnTo>
                  <a:lnTo>
                    <a:pt x="921" y="146"/>
                  </a:lnTo>
                  <a:lnTo>
                    <a:pt x="923" y="152"/>
                  </a:lnTo>
                  <a:lnTo>
                    <a:pt x="925" y="159"/>
                  </a:lnTo>
                  <a:lnTo>
                    <a:pt x="926" y="167"/>
                  </a:lnTo>
                  <a:lnTo>
                    <a:pt x="925" y="175"/>
                  </a:lnTo>
                  <a:lnTo>
                    <a:pt x="923" y="181"/>
                  </a:lnTo>
                  <a:lnTo>
                    <a:pt x="921" y="187"/>
                  </a:lnTo>
                  <a:lnTo>
                    <a:pt x="917" y="194"/>
                  </a:lnTo>
                  <a:lnTo>
                    <a:pt x="917" y="194"/>
                  </a:lnTo>
                  <a:lnTo>
                    <a:pt x="932" y="203"/>
                  </a:lnTo>
                  <a:lnTo>
                    <a:pt x="946" y="213"/>
                  </a:lnTo>
                  <a:lnTo>
                    <a:pt x="951" y="219"/>
                  </a:lnTo>
                  <a:lnTo>
                    <a:pt x="955" y="224"/>
                  </a:lnTo>
                  <a:lnTo>
                    <a:pt x="960" y="230"/>
                  </a:lnTo>
                  <a:lnTo>
                    <a:pt x="963" y="237"/>
                  </a:lnTo>
                  <a:lnTo>
                    <a:pt x="966" y="242"/>
                  </a:lnTo>
                  <a:lnTo>
                    <a:pt x="968" y="249"/>
                  </a:lnTo>
                  <a:lnTo>
                    <a:pt x="969" y="256"/>
                  </a:lnTo>
                  <a:lnTo>
                    <a:pt x="969" y="263"/>
                  </a:lnTo>
                  <a:lnTo>
                    <a:pt x="969" y="269"/>
                  </a:lnTo>
                  <a:lnTo>
                    <a:pt x="968" y="276"/>
                  </a:lnTo>
                  <a:lnTo>
                    <a:pt x="966" y="283"/>
                  </a:lnTo>
                  <a:lnTo>
                    <a:pt x="964" y="290"/>
                  </a:lnTo>
                  <a:lnTo>
                    <a:pt x="964" y="290"/>
                  </a:lnTo>
                  <a:lnTo>
                    <a:pt x="960" y="298"/>
                  </a:lnTo>
                  <a:lnTo>
                    <a:pt x="955" y="305"/>
                  </a:lnTo>
                  <a:lnTo>
                    <a:pt x="949" y="313"/>
                  </a:lnTo>
                  <a:lnTo>
                    <a:pt x="942" y="319"/>
                  </a:lnTo>
                  <a:lnTo>
                    <a:pt x="935" y="327"/>
                  </a:lnTo>
                  <a:lnTo>
                    <a:pt x="927" y="333"/>
                  </a:lnTo>
                  <a:lnTo>
                    <a:pt x="918" y="340"/>
                  </a:lnTo>
                  <a:lnTo>
                    <a:pt x="908" y="346"/>
                  </a:lnTo>
                  <a:lnTo>
                    <a:pt x="897" y="352"/>
                  </a:lnTo>
                  <a:lnTo>
                    <a:pt x="887" y="356"/>
                  </a:lnTo>
                  <a:lnTo>
                    <a:pt x="875" y="360"/>
                  </a:lnTo>
                  <a:lnTo>
                    <a:pt x="862" y="364"/>
                  </a:lnTo>
                  <a:lnTo>
                    <a:pt x="849" y="368"/>
                  </a:lnTo>
                  <a:lnTo>
                    <a:pt x="835" y="370"/>
                  </a:lnTo>
                  <a:lnTo>
                    <a:pt x="820" y="371"/>
                  </a:lnTo>
                  <a:lnTo>
                    <a:pt x="806" y="371"/>
                  </a:lnTo>
                  <a:lnTo>
                    <a:pt x="806" y="371"/>
                  </a:lnTo>
                  <a:lnTo>
                    <a:pt x="806" y="371"/>
                  </a:lnTo>
                  <a:lnTo>
                    <a:pt x="789" y="371"/>
                  </a:lnTo>
                  <a:lnTo>
                    <a:pt x="772" y="369"/>
                  </a:lnTo>
                  <a:lnTo>
                    <a:pt x="772" y="369"/>
                  </a:lnTo>
                  <a:lnTo>
                    <a:pt x="766" y="378"/>
                  </a:lnTo>
                  <a:lnTo>
                    <a:pt x="759" y="387"/>
                  </a:lnTo>
                  <a:lnTo>
                    <a:pt x="759" y="387"/>
                  </a:lnTo>
                  <a:lnTo>
                    <a:pt x="751" y="393"/>
                  </a:lnTo>
                  <a:lnTo>
                    <a:pt x="742" y="400"/>
                  </a:lnTo>
                  <a:lnTo>
                    <a:pt x="732" y="404"/>
                  </a:lnTo>
                  <a:lnTo>
                    <a:pt x="722" y="408"/>
                  </a:lnTo>
                  <a:lnTo>
                    <a:pt x="712" y="413"/>
                  </a:lnTo>
                  <a:lnTo>
                    <a:pt x="701" y="415"/>
                  </a:lnTo>
                  <a:lnTo>
                    <a:pt x="689" y="417"/>
                  </a:lnTo>
                  <a:lnTo>
                    <a:pt x="678" y="417"/>
                  </a:lnTo>
                  <a:lnTo>
                    <a:pt x="678" y="417"/>
                  </a:lnTo>
                  <a:lnTo>
                    <a:pt x="672" y="417"/>
                  </a:lnTo>
                  <a:lnTo>
                    <a:pt x="672" y="417"/>
                  </a:lnTo>
                  <a:lnTo>
                    <a:pt x="666" y="426"/>
                  </a:lnTo>
                  <a:lnTo>
                    <a:pt x="658" y="433"/>
                  </a:lnTo>
                  <a:lnTo>
                    <a:pt x="658" y="433"/>
                  </a:lnTo>
                  <a:lnTo>
                    <a:pt x="647" y="441"/>
                  </a:lnTo>
                  <a:lnTo>
                    <a:pt x="634" y="446"/>
                  </a:lnTo>
                  <a:lnTo>
                    <a:pt x="621" y="452"/>
                  </a:lnTo>
                  <a:lnTo>
                    <a:pt x="606" y="457"/>
                  </a:lnTo>
                  <a:lnTo>
                    <a:pt x="589" y="461"/>
                  </a:lnTo>
                  <a:lnTo>
                    <a:pt x="571" y="463"/>
                  </a:lnTo>
                  <a:lnTo>
                    <a:pt x="554" y="465"/>
                  </a:lnTo>
                  <a:lnTo>
                    <a:pt x="536" y="465"/>
                  </a:lnTo>
                  <a:lnTo>
                    <a:pt x="536" y="465"/>
                  </a:lnTo>
                  <a:close/>
                </a:path>
              </a:pathLst>
            </a:custGeom>
            <a:solidFill>
              <a:schemeClr val="bg2"/>
            </a:solidFill>
            <a:ln w="2">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44450" h="38100"/>
            </a:sp3d>
          </p:spPr>
          <p:txBody>
            <a:bodyPr vert="horz" wrap="square" lIns="91428" tIns="45715" rIns="91428" bIns="45715" numCol="1" anchor="t" anchorCtr="0" compatLnSpc="1">
              <a:prstTxWarp prst="textNoShape">
                <a:avLst/>
              </a:prstTxWarp>
            </a:bodyPr>
            <a:lstStyle/>
            <a:p>
              <a:pPr defTabSz="911423"/>
              <a:endParaRPr lang="en-US">
                <a:solidFill>
                  <a:srgbClr val="0096D6"/>
                </a:solidFill>
              </a:endParaRPr>
            </a:p>
          </p:txBody>
        </p:sp>
        <p:sp>
          <p:nvSpPr>
            <p:cNvPr id="136" name="Freeform 6"/>
            <p:cNvSpPr>
              <a:spLocks/>
            </p:cNvSpPr>
            <p:nvPr/>
          </p:nvSpPr>
          <p:spPr bwMode="auto">
            <a:xfrm>
              <a:off x="9371012" y="2362200"/>
              <a:ext cx="1538289" cy="738188"/>
            </a:xfrm>
            <a:custGeom>
              <a:avLst/>
              <a:gdLst/>
              <a:ahLst/>
              <a:cxnLst>
                <a:cxn ang="0">
                  <a:pos x="508" y="464"/>
                </a:cxn>
                <a:cxn ang="0">
                  <a:pos x="461" y="452"/>
                </a:cxn>
                <a:cxn ang="0">
                  <a:pos x="429" y="447"/>
                </a:cxn>
                <a:cxn ang="0">
                  <a:pos x="380" y="452"/>
                </a:cxn>
                <a:cxn ang="0">
                  <a:pos x="306" y="441"/>
                </a:cxn>
                <a:cxn ang="0">
                  <a:pos x="264" y="416"/>
                </a:cxn>
                <a:cxn ang="0">
                  <a:pos x="237" y="410"/>
                </a:cxn>
                <a:cxn ang="0">
                  <a:pos x="181" y="415"/>
                </a:cxn>
                <a:cxn ang="0">
                  <a:pos x="87" y="399"/>
                </a:cxn>
                <a:cxn ang="0">
                  <a:pos x="32" y="369"/>
                </a:cxn>
                <a:cxn ang="0">
                  <a:pos x="11" y="343"/>
                </a:cxn>
                <a:cxn ang="0">
                  <a:pos x="0" y="312"/>
                </a:cxn>
                <a:cxn ang="0">
                  <a:pos x="7" y="281"/>
                </a:cxn>
                <a:cxn ang="0">
                  <a:pos x="15" y="247"/>
                </a:cxn>
                <a:cxn ang="0">
                  <a:pos x="3" y="208"/>
                </a:cxn>
                <a:cxn ang="0">
                  <a:pos x="15" y="176"/>
                </a:cxn>
                <a:cxn ang="0">
                  <a:pos x="39" y="150"/>
                </a:cxn>
                <a:cxn ang="0">
                  <a:pos x="113" y="119"/>
                </a:cxn>
                <a:cxn ang="0">
                  <a:pos x="160" y="108"/>
                </a:cxn>
                <a:cxn ang="0">
                  <a:pos x="170" y="84"/>
                </a:cxn>
                <a:cxn ang="0">
                  <a:pos x="196" y="60"/>
                </a:cxn>
                <a:cxn ang="0">
                  <a:pos x="242" y="34"/>
                </a:cxn>
                <a:cxn ang="0">
                  <a:pos x="348" y="5"/>
                </a:cxn>
                <a:cxn ang="0">
                  <a:pos x="434" y="1"/>
                </a:cxn>
                <a:cxn ang="0">
                  <a:pos x="505" y="14"/>
                </a:cxn>
                <a:cxn ang="0">
                  <a:pos x="543" y="33"/>
                </a:cxn>
                <a:cxn ang="0">
                  <a:pos x="602" y="25"/>
                </a:cxn>
                <a:cxn ang="0">
                  <a:pos x="657" y="31"/>
                </a:cxn>
                <a:cxn ang="0">
                  <a:pos x="720" y="51"/>
                </a:cxn>
                <a:cxn ang="0">
                  <a:pos x="750" y="74"/>
                </a:cxn>
                <a:cxn ang="0">
                  <a:pos x="779" y="88"/>
                </a:cxn>
                <a:cxn ang="0">
                  <a:pos x="835" y="91"/>
                </a:cxn>
                <a:cxn ang="0">
                  <a:pos x="896" y="117"/>
                </a:cxn>
                <a:cxn ang="0">
                  <a:pos x="921" y="146"/>
                </a:cxn>
                <a:cxn ang="0">
                  <a:pos x="925" y="175"/>
                </a:cxn>
                <a:cxn ang="0">
                  <a:pos x="917" y="194"/>
                </a:cxn>
                <a:cxn ang="0">
                  <a:pos x="955" y="224"/>
                </a:cxn>
                <a:cxn ang="0">
                  <a:pos x="968" y="249"/>
                </a:cxn>
                <a:cxn ang="0">
                  <a:pos x="968" y="276"/>
                </a:cxn>
                <a:cxn ang="0">
                  <a:pos x="960" y="298"/>
                </a:cxn>
                <a:cxn ang="0">
                  <a:pos x="935" y="327"/>
                </a:cxn>
                <a:cxn ang="0">
                  <a:pos x="897" y="352"/>
                </a:cxn>
                <a:cxn ang="0">
                  <a:pos x="849" y="368"/>
                </a:cxn>
                <a:cxn ang="0">
                  <a:pos x="806" y="371"/>
                </a:cxn>
                <a:cxn ang="0">
                  <a:pos x="772" y="369"/>
                </a:cxn>
                <a:cxn ang="0">
                  <a:pos x="751" y="393"/>
                </a:cxn>
                <a:cxn ang="0">
                  <a:pos x="712" y="413"/>
                </a:cxn>
                <a:cxn ang="0">
                  <a:pos x="678" y="417"/>
                </a:cxn>
                <a:cxn ang="0">
                  <a:pos x="658" y="433"/>
                </a:cxn>
                <a:cxn ang="0">
                  <a:pos x="621" y="452"/>
                </a:cxn>
                <a:cxn ang="0">
                  <a:pos x="554" y="465"/>
                </a:cxn>
              </a:cxnLst>
              <a:rect l="0" t="0" r="r" b="b"/>
              <a:pathLst>
                <a:path w="969" h="465">
                  <a:moveTo>
                    <a:pt x="536" y="465"/>
                  </a:moveTo>
                  <a:lnTo>
                    <a:pt x="536" y="465"/>
                  </a:lnTo>
                  <a:lnTo>
                    <a:pt x="522" y="465"/>
                  </a:lnTo>
                  <a:lnTo>
                    <a:pt x="508" y="464"/>
                  </a:lnTo>
                  <a:lnTo>
                    <a:pt x="495" y="462"/>
                  </a:lnTo>
                  <a:lnTo>
                    <a:pt x="482" y="460"/>
                  </a:lnTo>
                  <a:lnTo>
                    <a:pt x="471" y="457"/>
                  </a:lnTo>
                  <a:lnTo>
                    <a:pt x="461" y="452"/>
                  </a:lnTo>
                  <a:lnTo>
                    <a:pt x="452" y="448"/>
                  </a:lnTo>
                  <a:lnTo>
                    <a:pt x="443" y="443"/>
                  </a:lnTo>
                  <a:lnTo>
                    <a:pt x="443" y="443"/>
                  </a:lnTo>
                  <a:lnTo>
                    <a:pt x="429" y="447"/>
                  </a:lnTo>
                  <a:lnTo>
                    <a:pt x="414" y="450"/>
                  </a:lnTo>
                  <a:lnTo>
                    <a:pt x="397" y="452"/>
                  </a:lnTo>
                  <a:lnTo>
                    <a:pt x="380" y="452"/>
                  </a:lnTo>
                  <a:lnTo>
                    <a:pt x="380" y="452"/>
                  </a:lnTo>
                  <a:lnTo>
                    <a:pt x="361" y="452"/>
                  </a:lnTo>
                  <a:lnTo>
                    <a:pt x="341" y="450"/>
                  </a:lnTo>
                  <a:lnTo>
                    <a:pt x="323" y="446"/>
                  </a:lnTo>
                  <a:lnTo>
                    <a:pt x="306" y="441"/>
                  </a:lnTo>
                  <a:lnTo>
                    <a:pt x="290" y="434"/>
                  </a:lnTo>
                  <a:lnTo>
                    <a:pt x="276" y="426"/>
                  </a:lnTo>
                  <a:lnTo>
                    <a:pt x="270" y="421"/>
                  </a:lnTo>
                  <a:lnTo>
                    <a:pt x="264" y="416"/>
                  </a:lnTo>
                  <a:lnTo>
                    <a:pt x="260" y="411"/>
                  </a:lnTo>
                  <a:lnTo>
                    <a:pt x="256" y="405"/>
                  </a:lnTo>
                  <a:lnTo>
                    <a:pt x="256" y="405"/>
                  </a:lnTo>
                  <a:lnTo>
                    <a:pt x="237" y="410"/>
                  </a:lnTo>
                  <a:lnTo>
                    <a:pt x="218" y="413"/>
                  </a:lnTo>
                  <a:lnTo>
                    <a:pt x="200" y="415"/>
                  </a:lnTo>
                  <a:lnTo>
                    <a:pt x="181" y="415"/>
                  </a:lnTo>
                  <a:lnTo>
                    <a:pt x="181" y="415"/>
                  </a:lnTo>
                  <a:lnTo>
                    <a:pt x="156" y="414"/>
                  </a:lnTo>
                  <a:lnTo>
                    <a:pt x="131" y="412"/>
                  </a:lnTo>
                  <a:lnTo>
                    <a:pt x="109" y="406"/>
                  </a:lnTo>
                  <a:lnTo>
                    <a:pt x="87" y="399"/>
                  </a:lnTo>
                  <a:lnTo>
                    <a:pt x="67" y="390"/>
                  </a:lnTo>
                  <a:lnTo>
                    <a:pt x="49" y="381"/>
                  </a:lnTo>
                  <a:lnTo>
                    <a:pt x="40" y="374"/>
                  </a:lnTo>
                  <a:lnTo>
                    <a:pt x="32" y="369"/>
                  </a:lnTo>
                  <a:lnTo>
                    <a:pt x="26" y="362"/>
                  </a:lnTo>
                  <a:lnTo>
                    <a:pt x="20" y="355"/>
                  </a:lnTo>
                  <a:lnTo>
                    <a:pt x="20" y="355"/>
                  </a:lnTo>
                  <a:lnTo>
                    <a:pt x="11" y="343"/>
                  </a:lnTo>
                  <a:lnTo>
                    <a:pt x="5" y="330"/>
                  </a:lnTo>
                  <a:lnTo>
                    <a:pt x="2" y="325"/>
                  </a:lnTo>
                  <a:lnTo>
                    <a:pt x="1" y="318"/>
                  </a:lnTo>
                  <a:lnTo>
                    <a:pt x="0" y="312"/>
                  </a:lnTo>
                  <a:lnTo>
                    <a:pt x="0" y="305"/>
                  </a:lnTo>
                  <a:lnTo>
                    <a:pt x="1" y="299"/>
                  </a:lnTo>
                  <a:lnTo>
                    <a:pt x="2" y="293"/>
                  </a:lnTo>
                  <a:lnTo>
                    <a:pt x="7" y="281"/>
                  </a:lnTo>
                  <a:lnTo>
                    <a:pt x="14" y="268"/>
                  </a:lnTo>
                  <a:lnTo>
                    <a:pt x="24" y="256"/>
                  </a:lnTo>
                  <a:lnTo>
                    <a:pt x="24" y="256"/>
                  </a:lnTo>
                  <a:lnTo>
                    <a:pt x="15" y="247"/>
                  </a:lnTo>
                  <a:lnTo>
                    <a:pt x="10" y="238"/>
                  </a:lnTo>
                  <a:lnTo>
                    <a:pt x="6" y="228"/>
                  </a:lnTo>
                  <a:lnTo>
                    <a:pt x="3" y="219"/>
                  </a:lnTo>
                  <a:lnTo>
                    <a:pt x="3" y="208"/>
                  </a:lnTo>
                  <a:lnTo>
                    <a:pt x="5" y="197"/>
                  </a:lnTo>
                  <a:lnTo>
                    <a:pt x="9" y="186"/>
                  </a:lnTo>
                  <a:lnTo>
                    <a:pt x="15" y="176"/>
                  </a:lnTo>
                  <a:lnTo>
                    <a:pt x="15" y="176"/>
                  </a:lnTo>
                  <a:lnTo>
                    <a:pt x="20" y="168"/>
                  </a:lnTo>
                  <a:lnTo>
                    <a:pt x="26" y="162"/>
                  </a:lnTo>
                  <a:lnTo>
                    <a:pt x="31" y="156"/>
                  </a:lnTo>
                  <a:lnTo>
                    <a:pt x="39" y="150"/>
                  </a:lnTo>
                  <a:lnTo>
                    <a:pt x="54" y="140"/>
                  </a:lnTo>
                  <a:lnTo>
                    <a:pt x="72" y="132"/>
                  </a:lnTo>
                  <a:lnTo>
                    <a:pt x="91" y="124"/>
                  </a:lnTo>
                  <a:lnTo>
                    <a:pt x="113" y="119"/>
                  </a:lnTo>
                  <a:lnTo>
                    <a:pt x="135" y="115"/>
                  </a:lnTo>
                  <a:lnTo>
                    <a:pt x="160" y="114"/>
                  </a:lnTo>
                  <a:lnTo>
                    <a:pt x="160" y="114"/>
                  </a:lnTo>
                  <a:lnTo>
                    <a:pt x="160" y="108"/>
                  </a:lnTo>
                  <a:lnTo>
                    <a:pt x="161" y="102"/>
                  </a:lnTo>
                  <a:lnTo>
                    <a:pt x="163" y="96"/>
                  </a:lnTo>
                  <a:lnTo>
                    <a:pt x="167" y="90"/>
                  </a:lnTo>
                  <a:lnTo>
                    <a:pt x="170" y="84"/>
                  </a:lnTo>
                  <a:lnTo>
                    <a:pt x="174" y="78"/>
                  </a:lnTo>
                  <a:lnTo>
                    <a:pt x="186" y="67"/>
                  </a:lnTo>
                  <a:lnTo>
                    <a:pt x="186" y="67"/>
                  </a:lnTo>
                  <a:lnTo>
                    <a:pt x="196" y="60"/>
                  </a:lnTo>
                  <a:lnTo>
                    <a:pt x="205" y="53"/>
                  </a:lnTo>
                  <a:lnTo>
                    <a:pt x="217" y="46"/>
                  </a:lnTo>
                  <a:lnTo>
                    <a:pt x="229" y="40"/>
                  </a:lnTo>
                  <a:lnTo>
                    <a:pt x="242" y="34"/>
                  </a:lnTo>
                  <a:lnTo>
                    <a:pt x="256" y="29"/>
                  </a:lnTo>
                  <a:lnTo>
                    <a:pt x="285" y="19"/>
                  </a:lnTo>
                  <a:lnTo>
                    <a:pt x="316" y="10"/>
                  </a:lnTo>
                  <a:lnTo>
                    <a:pt x="348" y="5"/>
                  </a:lnTo>
                  <a:lnTo>
                    <a:pt x="381" y="2"/>
                  </a:lnTo>
                  <a:lnTo>
                    <a:pt x="414" y="0"/>
                  </a:lnTo>
                  <a:lnTo>
                    <a:pt x="414" y="0"/>
                  </a:lnTo>
                  <a:lnTo>
                    <a:pt x="434" y="1"/>
                  </a:lnTo>
                  <a:lnTo>
                    <a:pt x="453" y="2"/>
                  </a:lnTo>
                  <a:lnTo>
                    <a:pt x="471" y="5"/>
                  </a:lnTo>
                  <a:lnTo>
                    <a:pt x="489" y="8"/>
                  </a:lnTo>
                  <a:lnTo>
                    <a:pt x="505" y="14"/>
                  </a:lnTo>
                  <a:lnTo>
                    <a:pt x="519" y="19"/>
                  </a:lnTo>
                  <a:lnTo>
                    <a:pt x="531" y="25"/>
                  </a:lnTo>
                  <a:lnTo>
                    <a:pt x="543" y="33"/>
                  </a:lnTo>
                  <a:lnTo>
                    <a:pt x="543" y="33"/>
                  </a:lnTo>
                  <a:lnTo>
                    <a:pt x="556" y="30"/>
                  </a:lnTo>
                  <a:lnTo>
                    <a:pt x="571" y="27"/>
                  </a:lnTo>
                  <a:lnTo>
                    <a:pt x="586" y="25"/>
                  </a:lnTo>
                  <a:lnTo>
                    <a:pt x="602" y="25"/>
                  </a:lnTo>
                  <a:lnTo>
                    <a:pt x="602" y="25"/>
                  </a:lnTo>
                  <a:lnTo>
                    <a:pt x="621" y="25"/>
                  </a:lnTo>
                  <a:lnTo>
                    <a:pt x="639" y="27"/>
                  </a:lnTo>
                  <a:lnTo>
                    <a:pt x="657" y="31"/>
                  </a:lnTo>
                  <a:lnTo>
                    <a:pt x="674" y="34"/>
                  </a:lnTo>
                  <a:lnTo>
                    <a:pt x="690" y="39"/>
                  </a:lnTo>
                  <a:lnTo>
                    <a:pt x="706" y="45"/>
                  </a:lnTo>
                  <a:lnTo>
                    <a:pt x="720" y="51"/>
                  </a:lnTo>
                  <a:lnTo>
                    <a:pt x="732" y="59"/>
                  </a:lnTo>
                  <a:lnTo>
                    <a:pt x="732" y="59"/>
                  </a:lnTo>
                  <a:lnTo>
                    <a:pt x="743" y="66"/>
                  </a:lnTo>
                  <a:lnTo>
                    <a:pt x="750" y="74"/>
                  </a:lnTo>
                  <a:lnTo>
                    <a:pt x="757" y="82"/>
                  </a:lnTo>
                  <a:lnTo>
                    <a:pt x="761" y="91"/>
                  </a:lnTo>
                  <a:lnTo>
                    <a:pt x="761" y="91"/>
                  </a:lnTo>
                  <a:lnTo>
                    <a:pt x="779" y="88"/>
                  </a:lnTo>
                  <a:lnTo>
                    <a:pt x="798" y="88"/>
                  </a:lnTo>
                  <a:lnTo>
                    <a:pt x="798" y="88"/>
                  </a:lnTo>
                  <a:lnTo>
                    <a:pt x="816" y="89"/>
                  </a:lnTo>
                  <a:lnTo>
                    <a:pt x="835" y="91"/>
                  </a:lnTo>
                  <a:lnTo>
                    <a:pt x="852" y="95"/>
                  </a:lnTo>
                  <a:lnTo>
                    <a:pt x="868" y="102"/>
                  </a:lnTo>
                  <a:lnTo>
                    <a:pt x="883" y="108"/>
                  </a:lnTo>
                  <a:lnTo>
                    <a:pt x="896" y="117"/>
                  </a:lnTo>
                  <a:lnTo>
                    <a:pt x="907" y="127"/>
                  </a:lnTo>
                  <a:lnTo>
                    <a:pt x="917" y="138"/>
                  </a:lnTo>
                  <a:lnTo>
                    <a:pt x="917" y="138"/>
                  </a:lnTo>
                  <a:lnTo>
                    <a:pt x="921" y="146"/>
                  </a:lnTo>
                  <a:lnTo>
                    <a:pt x="923" y="152"/>
                  </a:lnTo>
                  <a:lnTo>
                    <a:pt x="925" y="159"/>
                  </a:lnTo>
                  <a:lnTo>
                    <a:pt x="926" y="167"/>
                  </a:lnTo>
                  <a:lnTo>
                    <a:pt x="925" y="175"/>
                  </a:lnTo>
                  <a:lnTo>
                    <a:pt x="923" y="181"/>
                  </a:lnTo>
                  <a:lnTo>
                    <a:pt x="921" y="187"/>
                  </a:lnTo>
                  <a:lnTo>
                    <a:pt x="917" y="194"/>
                  </a:lnTo>
                  <a:lnTo>
                    <a:pt x="917" y="194"/>
                  </a:lnTo>
                  <a:lnTo>
                    <a:pt x="932" y="203"/>
                  </a:lnTo>
                  <a:lnTo>
                    <a:pt x="946" y="213"/>
                  </a:lnTo>
                  <a:lnTo>
                    <a:pt x="951" y="219"/>
                  </a:lnTo>
                  <a:lnTo>
                    <a:pt x="955" y="224"/>
                  </a:lnTo>
                  <a:lnTo>
                    <a:pt x="960" y="230"/>
                  </a:lnTo>
                  <a:lnTo>
                    <a:pt x="963" y="237"/>
                  </a:lnTo>
                  <a:lnTo>
                    <a:pt x="966" y="242"/>
                  </a:lnTo>
                  <a:lnTo>
                    <a:pt x="968" y="249"/>
                  </a:lnTo>
                  <a:lnTo>
                    <a:pt x="969" y="256"/>
                  </a:lnTo>
                  <a:lnTo>
                    <a:pt x="969" y="263"/>
                  </a:lnTo>
                  <a:lnTo>
                    <a:pt x="969" y="269"/>
                  </a:lnTo>
                  <a:lnTo>
                    <a:pt x="968" y="276"/>
                  </a:lnTo>
                  <a:lnTo>
                    <a:pt x="966" y="283"/>
                  </a:lnTo>
                  <a:lnTo>
                    <a:pt x="964" y="290"/>
                  </a:lnTo>
                  <a:lnTo>
                    <a:pt x="964" y="290"/>
                  </a:lnTo>
                  <a:lnTo>
                    <a:pt x="960" y="298"/>
                  </a:lnTo>
                  <a:lnTo>
                    <a:pt x="955" y="305"/>
                  </a:lnTo>
                  <a:lnTo>
                    <a:pt x="949" y="313"/>
                  </a:lnTo>
                  <a:lnTo>
                    <a:pt x="942" y="319"/>
                  </a:lnTo>
                  <a:lnTo>
                    <a:pt x="935" y="327"/>
                  </a:lnTo>
                  <a:lnTo>
                    <a:pt x="927" y="333"/>
                  </a:lnTo>
                  <a:lnTo>
                    <a:pt x="918" y="340"/>
                  </a:lnTo>
                  <a:lnTo>
                    <a:pt x="908" y="346"/>
                  </a:lnTo>
                  <a:lnTo>
                    <a:pt x="897" y="352"/>
                  </a:lnTo>
                  <a:lnTo>
                    <a:pt x="887" y="356"/>
                  </a:lnTo>
                  <a:lnTo>
                    <a:pt x="875" y="360"/>
                  </a:lnTo>
                  <a:lnTo>
                    <a:pt x="862" y="364"/>
                  </a:lnTo>
                  <a:lnTo>
                    <a:pt x="849" y="368"/>
                  </a:lnTo>
                  <a:lnTo>
                    <a:pt x="835" y="370"/>
                  </a:lnTo>
                  <a:lnTo>
                    <a:pt x="820" y="371"/>
                  </a:lnTo>
                  <a:lnTo>
                    <a:pt x="806" y="371"/>
                  </a:lnTo>
                  <a:lnTo>
                    <a:pt x="806" y="371"/>
                  </a:lnTo>
                  <a:lnTo>
                    <a:pt x="806" y="371"/>
                  </a:lnTo>
                  <a:lnTo>
                    <a:pt x="789" y="371"/>
                  </a:lnTo>
                  <a:lnTo>
                    <a:pt x="772" y="369"/>
                  </a:lnTo>
                  <a:lnTo>
                    <a:pt x="772" y="369"/>
                  </a:lnTo>
                  <a:lnTo>
                    <a:pt x="766" y="378"/>
                  </a:lnTo>
                  <a:lnTo>
                    <a:pt x="759" y="387"/>
                  </a:lnTo>
                  <a:lnTo>
                    <a:pt x="759" y="387"/>
                  </a:lnTo>
                  <a:lnTo>
                    <a:pt x="751" y="393"/>
                  </a:lnTo>
                  <a:lnTo>
                    <a:pt x="742" y="400"/>
                  </a:lnTo>
                  <a:lnTo>
                    <a:pt x="732" y="404"/>
                  </a:lnTo>
                  <a:lnTo>
                    <a:pt x="722" y="408"/>
                  </a:lnTo>
                  <a:lnTo>
                    <a:pt x="712" y="413"/>
                  </a:lnTo>
                  <a:lnTo>
                    <a:pt x="701" y="415"/>
                  </a:lnTo>
                  <a:lnTo>
                    <a:pt x="689" y="417"/>
                  </a:lnTo>
                  <a:lnTo>
                    <a:pt x="678" y="417"/>
                  </a:lnTo>
                  <a:lnTo>
                    <a:pt x="678" y="417"/>
                  </a:lnTo>
                  <a:lnTo>
                    <a:pt x="672" y="417"/>
                  </a:lnTo>
                  <a:lnTo>
                    <a:pt x="672" y="417"/>
                  </a:lnTo>
                  <a:lnTo>
                    <a:pt x="666" y="426"/>
                  </a:lnTo>
                  <a:lnTo>
                    <a:pt x="658" y="433"/>
                  </a:lnTo>
                  <a:lnTo>
                    <a:pt x="658" y="433"/>
                  </a:lnTo>
                  <a:lnTo>
                    <a:pt x="647" y="441"/>
                  </a:lnTo>
                  <a:lnTo>
                    <a:pt x="634" y="446"/>
                  </a:lnTo>
                  <a:lnTo>
                    <a:pt x="621" y="452"/>
                  </a:lnTo>
                  <a:lnTo>
                    <a:pt x="606" y="457"/>
                  </a:lnTo>
                  <a:lnTo>
                    <a:pt x="589" y="461"/>
                  </a:lnTo>
                  <a:lnTo>
                    <a:pt x="571" y="463"/>
                  </a:lnTo>
                  <a:lnTo>
                    <a:pt x="554" y="465"/>
                  </a:lnTo>
                  <a:lnTo>
                    <a:pt x="536" y="465"/>
                  </a:lnTo>
                  <a:lnTo>
                    <a:pt x="536" y="465"/>
                  </a:lnTo>
                  <a:close/>
                </a:path>
              </a:pathLst>
            </a:custGeom>
            <a:solidFill>
              <a:schemeClr val="bg2"/>
            </a:solidFill>
            <a:ln w="2">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44450" h="38100"/>
            </a:sp3d>
          </p:spPr>
          <p:txBody>
            <a:bodyPr vert="horz" wrap="square" lIns="91428" tIns="45715" rIns="91428" bIns="45715" numCol="1" anchor="t" anchorCtr="0" compatLnSpc="1">
              <a:prstTxWarp prst="textNoShape">
                <a:avLst/>
              </a:prstTxWarp>
            </a:bodyPr>
            <a:lstStyle/>
            <a:p>
              <a:pPr defTabSz="911423"/>
              <a:endParaRPr lang="en-US">
                <a:solidFill>
                  <a:srgbClr val="0096D6"/>
                </a:solidFill>
              </a:endParaRPr>
            </a:p>
          </p:txBody>
        </p:sp>
      </p:grpSp>
      <p:sp>
        <p:nvSpPr>
          <p:cNvPr id="134" name="Rectangle 133"/>
          <p:cNvSpPr/>
          <p:nvPr/>
        </p:nvSpPr>
        <p:spPr>
          <a:xfrm>
            <a:off x="6294490" y="2290335"/>
            <a:ext cx="1892792" cy="49893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159" tIns="45580" rIns="91159" bIns="45580" rtlCol="0" anchor="ctr"/>
          <a:lstStyle/>
          <a:p>
            <a:pPr algn="ctr">
              <a:lnSpc>
                <a:spcPct val="85000"/>
              </a:lnSpc>
            </a:pPr>
            <a:r>
              <a:rPr lang="en-US" sz="1600" b="1" dirty="0">
                <a:solidFill>
                  <a:srgbClr val="08252E"/>
                </a:solidFill>
                <a:cs typeface="Arial" pitchFamily="34" charset="0"/>
              </a:rPr>
              <a:t>Cloud Management </a:t>
            </a:r>
          </a:p>
        </p:txBody>
      </p:sp>
      <p:sp>
        <p:nvSpPr>
          <p:cNvPr id="72" name="Rectangle 71"/>
          <p:cNvSpPr/>
          <p:nvPr/>
        </p:nvSpPr>
        <p:spPr>
          <a:xfrm>
            <a:off x="387217" y="5776510"/>
            <a:ext cx="5198958" cy="729862"/>
          </a:xfrm>
          <a:prstGeom prst="rect">
            <a:avLst/>
          </a:prstGeom>
          <a:solidFill>
            <a:schemeClr val="tx1"/>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algn="ctr"/>
            <a:r>
              <a:rPr lang="en-US" sz="2000" b="1" dirty="0" smtClean="0">
                <a:solidFill>
                  <a:schemeClr val="lt1"/>
                </a:solidFill>
                <a:effectLst>
                  <a:outerShdw blurRad="50800" dist="12700" dir="5400000" algn="ctr" rotWithShape="0">
                    <a:srgbClr val="000000">
                      <a:alpha val="30000"/>
                    </a:srgbClr>
                  </a:outerShdw>
                </a:effectLst>
                <a:latin typeface="+mj-lt"/>
              </a:rPr>
              <a:t>RF Excellence &amp; Location Services </a:t>
            </a:r>
            <a:endParaRPr lang="en-US" sz="2000" b="1" dirty="0">
              <a:solidFill>
                <a:schemeClr val="lt1"/>
              </a:solidFill>
              <a:effectLst>
                <a:outerShdw blurRad="50800" dist="12700" dir="5400000" algn="ctr" rotWithShape="0">
                  <a:srgbClr val="000000">
                    <a:alpha val="30000"/>
                  </a:srgbClr>
                </a:outerShdw>
              </a:effectLst>
              <a:latin typeface="+mj-lt"/>
            </a:endParaRPr>
          </a:p>
        </p:txBody>
      </p:sp>
      <p:sp>
        <p:nvSpPr>
          <p:cNvPr id="73" name="Rectangle 72"/>
          <p:cNvSpPr/>
          <p:nvPr/>
        </p:nvSpPr>
        <p:spPr>
          <a:xfrm>
            <a:off x="5664937" y="5747839"/>
            <a:ext cx="3158723" cy="758533"/>
          </a:xfrm>
          <a:prstGeom prst="rect">
            <a:avLst/>
          </a:prstGeom>
          <a:solidFill>
            <a:schemeClr val="tx1"/>
          </a:soli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algn="ctr"/>
            <a:r>
              <a:rPr lang="en-US" sz="2000" b="1" dirty="0" smtClean="0">
                <a:solidFill>
                  <a:schemeClr val="lt1"/>
                </a:solidFill>
                <a:effectLst>
                  <a:outerShdw blurRad="50800" dist="12700" dir="5400000" algn="ctr" rotWithShape="0">
                    <a:srgbClr val="000000">
                      <a:alpha val="30000"/>
                    </a:srgbClr>
                  </a:outerShdw>
                </a:effectLst>
                <a:latin typeface="+mj-lt"/>
              </a:rPr>
              <a:t>Simplified Management &amp; Deployment</a:t>
            </a:r>
            <a:endParaRPr lang="en-US" sz="2000" b="1" dirty="0">
              <a:solidFill>
                <a:schemeClr val="lt1"/>
              </a:solidFill>
              <a:effectLst>
                <a:outerShdw blurRad="50800" dist="12700" dir="5400000" algn="ctr" rotWithShape="0">
                  <a:srgbClr val="000000">
                    <a:alpha val="30000"/>
                  </a:srgbClr>
                </a:outerShdw>
              </a:effectLst>
              <a:latin typeface="+mj-lt"/>
            </a:endParaRPr>
          </a:p>
        </p:txBody>
      </p:sp>
    </p:spTree>
    <p:extLst>
      <p:ext uri="{BB962C8B-B14F-4D97-AF65-F5344CB8AC3E}">
        <p14:creationId xmlns:p14="http://schemas.microsoft.com/office/powerpoint/2010/main" val="2456447580"/>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Ferrari Comparison…  </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158" y="4456555"/>
            <a:ext cx="2218713" cy="197510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1560" y="4472755"/>
            <a:ext cx="2220726" cy="1974937"/>
          </a:xfrm>
          <a:prstGeom prst="rect">
            <a:avLst/>
          </a:prstGeom>
        </p:spPr>
      </p:pic>
      <p:pic>
        <p:nvPicPr>
          <p:cNvPr id="7" name="Picture 6" descr="ferrari-458-spider-central-console-055.jpg"/>
          <p:cNvPicPr>
            <a:picLocks noChangeAspect="1"/>
          </p:cNvPicPr>
          <p:nvPr/>
        </p:nvPicPr>
        <p:blipFill rotWithShape="1">
          <a:blip r:embed="rId4" cstate="email">
            <a:extLst>
              <a:ext uri="{28A0092B-C50C-407E-A947-70E740481C1C}">
                <a14:useLocalDpi xmlns:a14="http://schemas.microsoft.com/office/drawing/2010/main"/>
              </a:ext>
            </a:extLst>
          </a:blip>
          <a:srcRect t="-220"/>
          <a:stretch/>
        </p:blipFill>
        <p:spPr>
          <a:xfrm>
            <a:off x="4815235" y="3482730"/>
            <a:ext cx="2115904" cy="2818424"/>
          </a:xfrm>
          <a:prstGeom prst="ellipse">
            <a:avLst/>
          </a:prstGeom>
          <a:ln w="3175" cap="rnd" cmpd="sng">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20722" y="3477847"/>
            <a:ext cx="2112899" cy="2816352"/>
          </a:xfrm>
          <a:prstGeom prst="ellipse">
            <a:avLst/>
          </a:prstGeom>
          <a:ln w="3175" cap="rnd" cmpd="sng">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15" name="Straight Connector 14"/>
          <p:cNvCxnSpPr/>
          <p:nvPr/>
        </p:nvCxnSpPr>
        <p:spPr>
          <a:xfrm>
            <a:off x="4572000" y="2150919"/>
            <a:ext cx="0" cy="4189313"/>
          </a:xfrm>
          <a:prstGeom prst="line">
            <a:avLst/>
          </a:prstGeom>
          <a:ln>
            <a:gradFill flip="none" rotWithShape="1">
              <a:gsLst>
                <a:gs pos="0">
                  <a:srgbClr val="FF0000">
                    <a:alpha val="0"/>
                  </a:srgbClr>
                </a:gs>
                <a:gs pos="100000">
                  <a:srgbClr val="FF0000">
                    <a:alpha val="0"/>
                  </a:srgbClr>
                </a:gs>
                <a:gs pos="50000">
                  <a:srgbClr val="FF0000"/>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93166" y="2022235"/>
            <a:ext cx="404045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I</a:t>
            </a:r>
            <a:r>
              <a:rPr lang="en-US" dirty="0" smtClean="0"/>
              <a:t>nnovates </a:t>
            </a:r>
            <a:r>
              <a:rPr lang="en-US" dirty="0"/>
              <a:t>to get more output from the </a:t>
            </a:r>
            <a:r>
              <a:rPr lang="en-US" dirty="0" smtClean="0"/>
              <a:t>engine, </a:t>
            </a:r>
          </a:p>
          <a:p>
            <a:pPr marL="285750" indent="-285750">
              <a:buFont typeface="Arial" panose="020B0604020202020204" pitchFamily="34" charset="0"/>
              <a:buChar char="•"/>
            </a:pPr>
            <a:r>
              <a:rPr lang="en-US" dirty="0" smtClean="0"/>
              <a:t>Requires </a:t>
            </a:r>
            <a:r>
              <a:rPr lang="en-US" dirty="0"/>
              <a:t>more knobs and buttons </a:t>
            </a:r>
            <a:r>
              <a:rPr lang="en-US" dirty="0" smtClean="0"/>
              <a:t>to </a:t>
            </a:r>
            <a:r>
              <a:rPr lang="en-US" dirty="0"/>
              <a:t>deliver the additional </a:t>
            </a:r>
            <a:r>
              <a:rPr lang="en-US" dirty="0" smtClean="0"/>
              <a:t>performance…</a:t>
            </a:r>
            <a:endParaRPr lang="en-US" dirty="0"/>
          </a:p>
          <a:p>
            <a:r>
              <a:rPr lang="en-US" dirty="0"/>
              <a:t> </a:t>
            </a:r>
          </a:p>
        </p:txBody>
      </p:sp>
      <p:sp>
        <p:nvSpPr>
          <p:cNvPr id="18" name="TextBox 17"/>
          <p:cNvSpPr txBox="1"/>
          <p:nvPr/>
        </p:nvSpPr>
        <p:spPr>
          <a:xfrm>
            <a:off x="271178" y="1475155"/>
            <a:ext cx="4214247" cy="461665"/>
          </a:xfrm>
          <a:prstGeom prst="rect">
            <a:avLst/>
          </a:prstGeom>
          <a:noFill/>
        </p:spPr>
        <p:txBody>
          <a:bodyPr wrap="square" rtlCol="0">
            <a:spAutoFit/>
          </a:bodyPr>
          <a:lstStyle/>
          <a:p>
            <a:r>
              <a:rPr lang="en-US" sz="2400" dirty="0" smtClean="0"/>
              <a:t>Controller Based…</a:t>
            </a:r>
            <a:endParaRPr lang="en-US" sz="2400" dirty="0"/>
          </a:p>
        </p:txBody>
      </p:sp>
      <p:sp>
        <p:nvSpPr>
          <p:cNvPr id="13" name="TextBox 12"/>
          <p:cNvSpPr txBox="1"/>
          <p:nvPr/>
        </p:nvSpPr>
        <p:spPr>
          <a:xfrm>
            <a:off x="4889781" y="2008378"/>
            <a:ext cx="404045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a:t>
            </a:r>
            <a:r>
              <a:rPr lang="en-US" dirty="0" smtClean="0"/>
              <a:t>nnovates </a:t>
            </a:r>
            <a:r>
              <a:rPr lang="en-US" dirty="0"/>
              <a:t>to simplify the driving </a:t>
            </a:r>
            <a:r>
              <a:rPr lang="en-US" dirty="0" smtClean="0"/>
              <a:t>experience, </a:t>
            </a:r>
          </a:p>
          <a:p>
            <a:pPr marL="285750" indent="-285750">
              <a:buFont typeface="Arial" panose="020B0604020202020204" pitchFamily="34" charset="0"/>
              <a:buChar char="•"/>
            </a:pPr>
            <a:r>
              <a:rPr lang="en-US" dirty="0" smtClean="0"/>
              <a:t>Makes </a:t>
            </a:r>
            <a:r>
              <a:rPr lang="en-US" dirty="0"/>
              <a:t>the baseline power of a Ferrari available to any level of driver…</a:t>
            </a:r>
          </a:p>
        </p:txBody>
      </p:sp>
      <p:sp>
        <p:nvSpPr>
          <p:cNvPr id="14" name="TextBox 13"/>
          <p:cNvSpPr txBox="1"/>
          <p:nvPr/>
        </p:nvSpPr>
        <p:spPr>
          <a:xfrm>
            <a:off x="4665718" y="1475155"/>
            <a:ext cx="4214247" cy="461665"/>
          </a:xfrm>
          <a:prstGeom prst="rect">
            <a:avLst/>
          </a:prstGeom>
          <a:noFill/>
        </p:spPr>
        <p:txBody>
          <a:bodyPr wrap="square" rtlCol="0">
            <a:spAutoFit/>
          </a:bodyPr>
          <a:lstStyle/>
          <a:p>
            <a:r>
              <a:rPr lang="en-US" sz="2400" dirty="0" smtClean="0"/>
              <a:t>Cloud Managed …</a:t>
            </a:r>
            <a:endParaRPr lang="en-US" sz="2400" dirty="0"/>
          </a:p>
        </p:txBody>
      </p:sp>
    </p:spTree>
    <p:extLst>
      <p:ext uri="{BB962C8B-B14F-4D97-AF65-F5344CB8AC3E}">
        <p14:creationId xmlns:p14="http://schemas.microsoft.com/office/powerpoint/2010/main" val="239709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Ferrari Comparison…  </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158" y="4456555"/>
            <a:ext cx="2218713" cy="197510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1560" y="4472755"/>
            <a:ext cx="2220726" cy="1974937"/>
          </a:xfrm>
          <a:prstGeom prst="rect">
            <a:avLst/>
          </a:prstGeom>
        </p:spPr>
      </p:pic>
      <p:pic>
        <p:nvPicPr>
          <p:cNvPr id="7" name="Picture 6" descr="ferrari-458-spider-central-console-055.jpg"/>
          <p:cNvPicPr>
            <a:picLocks noChangeAspect="1"/>
          </p:cNvPicPr>
          <p:nvPr/>
        </p:nvPicPr>
        <p:blipFill rotWithShape="1">
          <a:blip r:embed="rId4" cstate="email">
            <a:extLst>
              <a:ext uri="{28A0092B-C50C-407E-A947-70E740481C1C}">
                <a14:useLocalDpi xmlns:a14="http://schemas.microsoft.com/office/drawing/2010/main"/>
              </a:ext>
            </a:extLst>
          </a:blip>
          <a:srcRect t="-220"/>
          <a:stretch/>
        </p:blipFill>
        <p:spPr>
          <a:xfrm>
            <a:off x="4815235" y="3482730"/>
            <a:ext cx="2115904" cy="2818424"/>
          </a:xfrm>
          <a:prstGeom prst="ellipse">
            <a:avLst/>
          </a:prstGeom>
          <a:ln w="3175" cap="rnd" cmpd="sng">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20722" y="3477847"/>
            <a:ext cx="2112899" cy="2816352"/>
          </a:xfrm>
          <a:prstGeom prst="ellipse">
            <a:avLst/>
          </a:prstGeom>
          <a:ln w="3175" cap="rnd" cmpd="sng">
            <a:solidFill>
              <a:schemeClr val="tx1"/>
            </a:solidFill>
          </a:ln>
          <a:effectLst/>
          <a:scene3d>
            <a:camera prst="orthographicFront"/>
            <a:lightRig rig="contrasting" dir="t">
              <a:rot lat="0" lon="0" rev="3000000"/>
            </a:lightRig>
          </a:scene3d>
          <a:sp3d contourW="7620">
            <a:bevelT w="95250" h="31750"/>
            <a:contourClr>
              <a:srgbClr val="333333"/>
            </a:contourClr>
          </a:sp3d>
        </p:spPr>
      </p:pic>
      <p:cxnSp>
        <p:nvCxnSpPr>
          <p:cNvPr id="15" name="Straight Connector 14"/>
          <p:cNvCxnSpPr/>
          <p:nvPr/>
        </p:nvCxnSpPr>
        <p:spPr>
          <a:xfrm>
            <a:off x="4572000" y="1807309"/>
            <a:ext cx="0" cy="4532923"/>
          </a:xfrm>
          <a:prstGeom prst="line">
            <a:avLst/>
          </a:prstGeom>
          <a:ln>
            <a:gradFill flip="none" rotWithShape="1">
              <a:gsLst>
                <a:gs pos="0">
                  <a:srgbClr val="FF0000">
                    <a:alpha val="0"/>
                  </a:srgbClr>
                </a:gs>
                <a:gs pos="100000">
                  <a:srgbClr val="FF0000">
                    <a:alpha val="0"/>
                  </a:srgbClr>
                </a:gs>
                <a:gs pos="50000">
                  <a:srgbClr val="FF0000"/>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78219" y="2022234"/>
            <a:ext cx="4255902" cy="1077218"/>
          </a:xfrm>
          <a:prstGeom prst="rect">
            <a:avLst/>
          </a:prstGeom>
          <a:noFill/>
        </p:spPr>
        <p:txBody>
          <a:bodyPr wrap="square" rtlCol="0">
            <a:spAutoFit/>
          </a:bodyPr>
          <a:lstStyle/>
          <a:p>
            <a:pPr marL="285750" indent="-285750">
              <a:spcBef>
                <a:spcPts val="600"/>
              </a:spcBef>
              <a:spcAft>
                <a:spcPts val="600"/>
              </a:spcAft>
              <a:buFont typeface="Arial"/>
              <a:buChar char="•"/>
            </a:pPr>
            <a:r>
              <a:rPr lang="en-US" dirty="0"/>
              <a:t>Innovates to improve performance and </a:t>
            </a:r>
            <a:r>
              <a:rPr lang="en-US" dirty="0" smtClean="0"/>
              <a:t>programmability</a:t>
            </a:r>
            <a:endParaRPr lang="en-US" dirty="0"/>
          </a:p>
          <a:p>
            <a:pPr marL="285750" indent="-285750">
              <a:spcBef>
                <a:spcPts val="600"/>
              </a:spcBef>
              <a:spcAft>
                <a:spcPts val="600"/>
              </a:spcAft>
              <a:buFont typeface="Arial"/>
              <a:buChar char="•"/>
            </a:pPr>
            <a:r>
              <a:rPr lang="en-US" dirty="0"/>
              <a:t>Innovation via customized hardware</a:t>
            </a:r>
          </a:p>
        </p:txBody>
      </p:sp>
      <p:sp>
        <p:nvSpPr>
          <p:cNvPr id="17" name="TextBox 16"/>
          <p:cNvSpPr txBox="1"/>
          <p:nvPr/>
        </p:nvSpPr>
        <p:spPr>
          <a:xfrm>
            <a:off x="4673048" y="2022234"/>
            <a:ext cx="4283145" cy="1077218"/>
          </a:xfrm>
          <a:prstGeom prst="rect">
            <a:avLst/>
          </a:prstGeom>
          <a:noFill/>
        </p:spPr>
        <p:txBody>
          <a:bodyPr wrap="square" rtlCol="0">
            <a:spAutoFit/>
          </a:bodyPr>
          <a:lstStyle/>
          <a:p>
            <a:pPr marL="285750" indent="-285750">
              <a:spcBef>
                <a:spcPts val="600"/>
              </a:spcBef>
              <a:spcAft>
                <a:spcPts val="600"/>
              </a:spcAft>
              <a:buFont typeface="Arial"/>
              <a:buChar char="•"/>
            </a:pPr>
            <a:r>
              <a:rPr lang="en-US" dirty="0"/>
              <a:t>Innovates to simplify operations and  management</a:t>
            </a:r>
            <a:r>
              <a:rPr lang="en-US" dirty="0" smtClean="0"/>
              <a:t>…</a:t>
            </a:r>
            <a:endParaRPr lang="en-US" dirty="0"/>
          </a:p>
          <a:p>
            <a:pPr marL="285750" indent="-285750">
              <a:spcBef>
                <a:spcPts val="600"/>
              </a:spcBef>
              <a:spcAft>
                <a:spcPts val="600"/>
              </a:spcAft>
              <a:buFont typeface="Arial"/>
              <a:buChar char="•"/>
            </a:pPr>
            <a:r>
              <a:rPr lang="en-US" dirty="0"/>
              <a:t>Innovation via cloud software</a:t>
            </a:r>
          </a:p>
        </p:txBody>
      </p:sp>
      <p:sp>
        <p:nvSpPr>
          <p:cNvPr id="18" name="TextBox 17"/>
          <p:cNvSpPr txBox="1"/>
          <p:nvPr/>
        </p:nvSpPr>
        <p:spPr>
          <a:xfrm>
            <a:off x="271178" y="1475155"/>
            <a:ext cx="4214247" cy="461665"/>
          </a:xfrm>
          <a:prstGeom prst="rect">
            <a:avLst/>
          </a:prstGeom>
          <a:noFill/>
        </p:spPr>
        <p:txBody>
          <a:bodyPr wrap="square" rtlCol="0">
            <a:spAutoFit/>
          </a:bodyPr>
          <a:lstStyle/>
          <a:p>
            <a:r>
              <a:rPr lang="en-US" sz="2400" dirty="0" smtClean="0"/>
              <a:t>Controller Based</a:t>
            </a:r>
            <a:endParaRPr lang="en-US" sz="2400" dirty="0"/>
          </a:p>
        </p:txBody>
      </p:sp>
      <p:sp>
        <p:nvSpPr>
          <p:cNvPr id="19" name="TextBox 18"/>
          <p:cNvSpPr txBox="1"/>
          <p:nvPr/>
        </p:nvSpPr>
        <p:spPr>
          <a:xfrm>
            <a:off x="4665718" y="1475155"/>
            <a:ext cx="4214247" cy="461665"/>
          </a:xfrm>
          <a:prstGeom prst="rect">
            <a:avLst/>
          </a:prstGeom>
          <a:noFill/>
        </p:spPr>
        <p:txBody>
          <a:bodyPr wrap="square" rtlCol="0">
            <a:spAutoFit/>
          </a:bodyPr>
          <a:lstStyle/>
          <a:p>
            <a:r>
              <a:rPr lang="en-US" sz="2400" dirty="0" smtClean="0"/>
              <a:t>Cloud Managed</a:t>
            </a:r>
            <a:endParaRPr lang="en-US" sz="2400" dirty="0"/>
          </a:p>
        </p:txBody>
      </p:sp>
    </p:spTree>
    <p:extLst>
      <p:ext uri="{BB962C8B-B14F-4D97-AF65-F5344CB8AC3E}">
        <p14:creationId xmlns:p14="http://schemas.microsoft.com/office/powerpoint/2010/main" val="326079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432215"/>
            <a:ext cx="9037122" cy="838200"/>
          </a:xfrm>
        </p:spPr>
        <p:txBody>
          <a:bodyPr/>
          <a:lstStyle/>
          <a:p>
            <a:r>
              <a:rPr lang="en-US" sz="3200" dirty="0">
                <a:solidFill>
                  <a:srgbClr val="00B0F0"/>
                </a:solidFill>
              </a:rPr>
              <a:t>Cisco Enterprise </a:t>
            </a:r>
            <a:r>
              <a:rPr lang="en-US" sz="3200" dirty="0" smtClean="0">
                <a:solidFill>
                  <a:srgbClr val="00B0F0"/>
                </a:solidFill>
              </a:rPr>
              <a:t>and Cloud Managed </a:t>
            </a:r>
            <a:br>
              <a:rPr lang="en-US" sz="3200" dirty="0" smtClean="0">
                <a:solidFill>
                  <a:srgbClr val="00B0F0"/>
                </a:solidFill>
              </a:rPr>
            </a:br>
            <a:r>
              <a:rPr lang="en-US" sz="3200" dirty="0">
                <a:solidFill>
                  <a:srgbClr val="00B0F0"/>
                </a:solidFill>
              </a:rPr>
              <a:t>	</a:t>
            </a:r>
            <a:r>
              <a:rPr lang="en-US" sz="3200" dirty="0" smtClean="0">
                <a:solidFill>
                  <a:srgbClr val="00B0F0"/>
                </a:solidFill>
              </a:rPr>
              <a:t>		</a:t>
            </a:r>
            <a:r>
              <a:rPr lang="en-US" sz="2800" dirty="0" smtClean="0">
                <a:solidFill>
                  <a:schemeClr val="tx1"/>
                </a:solidFill>
              </a:rPr>
              <a:t>Ownership vs. Subscription differences </a:t>
            </a:r>
            <a:endParaRPr lang="en-US" sz="2800" dirty="0">
              <a:solidFill>
                <a:schemeClr val="tx1"/>
              </a:solidFill>
            </a:endParaRPr>
          </a:p>
        </p:txBody>
      </p:sp>
      <p:sp>
        <p:nvSpPr>
          <p:cNvPr id="6" name="Rectangle 5"/>
          <p:cNvSpPr/>
          <p:nvPr/>
        </p:nvSpPr>
        <p:spPr>
          <a:xfrm>
            <a:off x="297143" y="1527413"/>
            <a:ext cx="8583191" cy="4401205"/>
          </a:xfrm>
          <a:prstGeom prst="rect">
            <a:avLst/>
          </a:prstGeom>
        </p:spPr>
        <p:txBody>
          <a:bodyPr wrap="square">
            <a:spAutoFit/>
          </a:bodyPr>
          <a:lstStyle/>
          <a:p>
            <a:pPr lvl="1" indent="-457200">
              <a:buFont typeface="Arial" pitchFamily="34" charset="0"/>
              <a:buChar char="•"/>
            </a:pPr>
            <a:r>
              <a:rPr lang="en-US" sz="2000" b="1" u="sng" dirty="0">
                <a:solidFill>
                  <a:srgbClr val="000000"/>
                </a:solidFill>
              </a:rPr>
              <a:t>Ownership</a:t>
            </a:r>
            <a:r>
              <a:rPr lang="en-US" sz="2000" b="1" dirty="0">
                <a:solidFill>
                  <a:srgbClr val="000000"/>
                </a:solidFill>
              </a:rPr>
              <a:t> </a:t>
            </a:r>
            <a:r>
              <a:rPr lang="en-US" sz="2000" dirty="0">
                <a:solidFill>
                  <a:srgbClr val="000000"/>
                </a:solidFill>
              </a:rPr>
              <a:t>– is the traditional consumption model for network infrastructure for the majority of the market at this time. For many businesses the only methods they can purchase network components with is either outright purchase or a lease with ownership transfer at lease end. If “Ownership” is the preferred consumption model then go with Enterprise Unified Access. </a:t>
            </a:r>
          </a:p>
          <a:p>
            <a:r>
              <a:rPr lang="en-US" sz="2000" dirty="0">
                <a:solidFill>
                  <a:srgbClr val="000000"/>
                </a:solidFill>
              </a:rPr>
              <a:t> </a:t>
            </a:r>
          </a:p>
          <a:p>
            <a:pPr lvl="1" indent="-457200">
              <a:buFont typeface="Arial" pitchFamily="34" charset="0"/>
              <a:buChar char="•"/>
            </a:pPr>
            <a:r>
              <a:rPr lang="en-US" sz="2000" b="1" u="sng" dirty="0" smtClean="0">
                <a:solidFill>
                  <a:srgbClr val="000000"/>
                </a:solidFill>
              </a:rPr>
              <a:t>Term Licensing/Subscription</a:t>
            </a:r>
            <a:r>
              <a:rPr lang="en-US" sz="2000" dirty="0" smtClean="0">
                <a:solidFill>
                  <a:srgbClr val="000000"/>
                </a:solidFill>
              </a:rPr>
              <a:t> </a:t>
            </a:r>
            <a:r>
              <a:rPr lang="en-US" sz="2000" dirty="0">
                <a:solidFill>
                  <a:srgbClr val="000000"/>
                </a:solidFill>
              </a:rPr>
              <a:t>– is a new and increasingly popular consumption model for network infrastructure in which the hardware is purchased and owned outright in the traditional sense, but the software that runs and manages the hardware is sourced via the Cloud as a recurring subscription.  If the subscription is not maintained the hardware becomes inoperable. If “Subscription” is the preferred consumption model then go with Cloud Managed Unified Access. </a:t>
            </a:r>
          </a:p>
        </p:txBody>
      </p:sp>
      <p:sp>
        <p:nvSpPr>
          <p:cNvPr id="5" name="Rectangle 4"/>
          <p:cNvSpPr/>
          <p:nvPr/>
        </p:nvSpPr>
        <p:spPr>
          <a:xfrm>
            <a:off x="8001893" y="6578930"/>
            <a:ext cx="685979" cy="178130"/>
          </a:xfrm>
          <a:prstGeom prst="rect">
            <a:avLst/>
          </a:prstGeom>
          <a:solidFill>
            <a:srgbClr val="0B0B0D"/>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228634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Elbow Connector 47"/>
          <p:cNvCxnSpPr/>
          <p:nvPr/>
        </p:nvCxnSpPr>
        <p:spPr>
          <a:xfrm>
            <a:off x="5653769" y="4806045"/>
            <a:ext cx="1311733" cy="829865"/>
          </a:xfrm>
          <a:prstGeom prst="bentConnector3">
            <a:avLst>
              <a:gd name="adj1" fmla="val 3370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a:off x="5653770" y="1342832"/>
            <a:ext cx="1295401" cy="432254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946071" y="114298"/>
            <a:ext cx="849085" cy="266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0000"/>
                </a:solidFill>
                <a:latin typeface="Arial"/>
              </a:rPr>
              <a:t>Start</a:t>
            </a:r>
            <a:endParaRPr lang="en-US" sz="1000" dirty="0">
              <a:solidFill>
                <a:srgbClr val="000000"/>
              </a:solidFill>
              <a:latin typeface="Arial"/>
            </a:endParaRPr>
          </a:p>
        </p:txBody>
      </p:sp>
      <p:sp>
        <p:nvSpPr>
          <p:cNvPr id="5" name="Diamond 4"/>
          <p:cNvSpPr/>
          <p:nvPr/>
        </p:nvSpPr>
        <p:spPr>
          <a:xfrm>
            <a:off x="2678309" y="561206"/>
            <a:ext cx="3326113" cy="1481495"/>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Arial"/>
              </a:rPr>
              <a:t>Do you prefer ownership or a subscription consumption model for network </a:t>
            </a:r>
            <a:r>
              <a:rPr lang="en-US" sz="1200" dirty="0" smtClean="0">
                <a:solidFill>
                  <a:srgbClr val="000000"/>
                </a:solidFill>
                <a:latin typeface="Arial"/>
              </a:rPr>
              <a:t>infrastructure?</a:t>
            </a:r>
            <a:endParaRPr lang="en-US" sz="1200" dirty="0">
              <a:solidFill>
                <a:srgbClr val="000000"/>
              </a:solidFill>
              <a:latin typeface="Arial"/>
            </a:endParaRPr>
          </a:p>
        </p:txBody>
      </p:sp>
      <p:sp>
        <p:nvSpPr>
          <p:cNvPr id="6" name="Rounded Rectangle 5"/>
          <p:cNvSpPr/>
          <p:nvPr/>
        </p:nvSpPr>
        <p:spPr>
          <a:xfrm>
            <a:off x="6934202" y="5221435"/>
            <a:ext cx="1828800" cy="1066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Arial"/>
              </a:rPr>
              <a:t>Controller Solution</a:t>
            </a:r>
            <a:endParaRPr lang="en-US" dirty="0">
              <a:solidFill>
                <a:srgbClr val="000000"/>
              </a:solidFill>
              <a:latin typeface="Arial"/>
            </a:endParaRPr>
          </a:p>
        </p:txBody>
      </p:sp>
      <p:cxnSp>
        <p:nvCxnSpPr>
          <p:cNvPr id="13" name="Elbow Connector 12"/>
          <p:cNvCxnSpPr>
            <a:stCxn id="40" idx="1"/>
            <a:endCxn id="44" idx="3"/>
          </p:cNvCxnSpPr>
          <p:nvPr/>
        </p:nvCxnSpPr>
        <p:spPr>
          <a:xfrm rot="10800000" flipV="1">
            <a:off x="2286001" y="2985212"/>
            <a:ext cx="447195" cy="265495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Diamond 14"/>
          <p:cNvSpPr/>
          <p:nvPr/>
        </p:nvSpPr>
        <p:spPr>
          <a:xfrm>
            <a:off x="2733196" y="4158343"/>
            <a:ext cx="3216342" cy="1295400"/>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latin typeface="Arial"/>
              </a:rPr>
              <a:t> Where do you prefer the  configuration and statistics be stored for your network infrastructure?</a:t>
            </a:r>
            <a:endParaRPr lang="en-US" sz="1200" dirty="0">
              <a:solidFill>
                <a:srgbClr val="000000"/>
              </a:solidFill>
              <a:latin typeface="Arial"/>
            </a:endParaRPr>
          </a:p>
        </p:txBody>
      </p:sp>
      <p:sp>
        <p:nvSpPr>
          <p:cNvPr id="24" name="TextBox 23"/>
          <p:cNvSpPr txBox="1"/>
          <p:nvPr/>
        </p:nvSpPr>
        <p:spPr>
          <a:xfrm>
            <a:off x="2833887" y="5034554"/>
            <a:ext cx="671313" cy="276999"/>
          </a:xfrm>
          <a:prstGeom prst="rect">
            <a:avLst/>
          </a:prstGeom>
          <a:noFill/>
        </p:spPr>
        <p:txBody>
          <a:bodyPr wrap="square" rtlCol="0">
            <a:spAutoFit/>
          </a:bodyPr>
          <a:lstStyle/>
          <a:p>
            <a:r>
              <a:rPr lang="en-US" sz="1200" b="1" dirty="0" smtClean="0">
                <a:solidFill>
                  <a:srgbClr val="000000"/>
                </a:solidFill>
                <a:latin typeface="Arial"/>
              </a:rPr>
              <a:t>Cloud</a:t>
            </a:r>
            <a:endParaRPr lang="en-US" sz="1200" b="1" dirty="0">
              <a:solidFill>
                <a:srgbClr val="000000"/>
              </a:solidFill>
              <a:latin typeface="Arial"/>
            </a:endParaRPr>
          </a:p>
        </p:txBody>
      </p:sp>
      <p:sp>
        <p:nvSpPr>
          <p:cNvPr id="25" name="TextBox 24"/>
          <p:cNvSpPr txBox="1"/>
          <p:nvPr/>
        </p:nvSpPr>
        <p:spPr>
          <a:xfrm>
            <a:off x="5498648" y="4364980"/>
            <a:ext cx="802822" cy="276999"/>
          </a:xfrm>
          <a:prstGeom prst="rect">
            <a:avLst/>
          </a:prstGeom>
          <a:noFill/>
        </p:spPr>
        <p:txBody>
          <a:bodyPr wrap="square" rtlCol="0">
            <a:spAutoFit/>
          </a:bodyPr>
          <a:lstStyle/>
          <a:p>
            <a:r>
              <a:rPr lang="en-US" sz="1200" b="1" dirty="0" smtClean="0">
                <a:solidFill>
                  <a:srgbClr val="000000"/>
                </a:solidFill>
                <a:latin typeface="Arial"/>
              </a:rPr>
              <a:t>Onsite</a:t>
            </a:r>
            <a:endParaRPr lang="en-US" sz="1200" b="1" dirty="0">
              <a:solidFill>
                <a:srgbClr val="000000"/>
              </a:solidFill>
              <a:latin typeface="Arial"/>
            </a:endParaRPr>
          </a:p>
        </p:txBody>
      </p:sp>
      <p:sp>
        <p:nvSpPr>
          <p:cNvPr id="27" name="TextBox 26"/>
          <p:cNvSpPr txBox="1"/>
          <p:nvPr/>
        </p:nvSpPr>
        <p:spPr>
          <a:xfrm>
            <a:off x="4512124" y="1937403"/>
            <a:ext cx="1547184" cy="461665"/>
          </a:xfrm>
          <a:prstGeom prst="rect">
            <a:avLst/>
          </a:prstGeom>
          <a:noFill/>
        </p:spPr>
        <p:txBody>
          <a:bodyPr wrap="square" rtlCol="0">
            <a:spAutoFit/>
          </a:bodyPr>
          <a:lstStyle/>
          <a:p>
            <a:r>
              <a:rPr lang="en-US" sz="1200" b="1" dirty="0" smtClean="0">
                <a:solidFill>
                  <a:srgbClr val="000000"/>
                </a:solidFill>
                <a:latin typeface="Arial"/>
              </a:rPr>
              <a:t>Leased or Doesn’t Matter</a:t>
            </a:r>
            <a:endParaRPr lang="en-US" sz="1200" b="1" dirty="0">
              <a:solidFill>
                <a:srgbClr val="000000"/>
              </a:solidFill>
              <a:latin typeface="Arial"/>
            </a:endParaRPr>
          </a:p>
        </p:txBody>
      </p:sp>
      <p:sp>
        <p:nvSpPr>
          <p:cNvPr id="28" name="TextBox 27"/>
          <p:cNvSpPr txBox="1"/>
          <p:nvPr/>
        </p:nvSpPr>
        <p:spPr>
          <a:xfrm>
            <a:off x="5640208" y="1024955"/>
            <a:ext cx="1325294" cy="276999"/>
          </a:xfrm>
          <a:prstGeom prst="rect">
            <a:avLst/>
          </a:prstGeom>
          <a:noFill/>
        </p:spPr>
        <p:txBody>
          <a:bodyPr wrap="square" rtlCol="0">
            <a:spAutoFit/>
          </a:bodyPr>
          <a:lstStyle/>
          <a:p>
            <a:r>
              <a:rPr lang="en-US" sz="1200" b="1" dirty="0" smtClean="0">
                <a:solidFill>
                  <a:srgbClr val="000000"/>
                </a:solidFill>
                <a:latin typeface="Arial"/>
              </a:rPr>
              <a:t>Ownership</a:t>
            </a:r>
            <a:endParaRPr lang="en-US" sz="1200" b="1" dirty="0">
              <a:solidFill>
                <a:srgbClr val="000000"/>
              </a:solidFill>
              <a:latin typeface="Arial"/>
            </a:endParaRPr>
          </a:p>
        </p:txBody>
      </p:sp>
      <p:cxnSp>
        <p:nvCxnSpPr>
          <p:cNvPr id="33" name="Straight Arrow Connector 32"/>
          <p:cNvCxnSpPr>
            <a:endCxn id="5" idx="0"/>
          </p:cNvCxnSpPr>
          <p:nvPr/>
        </p:nvCxnSpPr>
        <p:spPr>
          <a:xfrm>
            <a:off x="4315726" y="375110"/>
            <a:ext cx="25640" cy="186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415775" y="3627809"/>
            <a:ext cx="638825" cy="276999"/>
          </a:xfrm>
          <a:prstGeom prst="rect">
            <a:avLst/>
          </a:prstGeom>
          <a:noFill/>
        </p:spPr>
        <p:txBody>
          <a:bodyPr wrap="square" rtlCol="0">
            <a:spAutoFit/>
          </a:bodyPr>
          <a:lstStyle/>
          <a:p>
            <a:r>
              <a:rPr lang="en-US" sz="1200" b="1" dirty="0" smtClean="0">
                <a:solidFill>
                  <a:srgbClr val="000000"/>
                </a:solidFill>
                <a:latin typeface="Arial"/>
              </a:rPr>
              <a:t>Wide</a:t>
            </a:r>
            <a:endParaRPr lang="en-US" sz="1200" b="1" dirty="0">
              <a:solidFill>
                <a:srgbClr val="000000"/>
              </a:solidFill>
              <a:latin typeface="Arial"/>
            </a:endParaRPr>
          </a:p>
        </p:txBody>
      </p:sp>
      <p:sp>
        <p:nvSpPr>
          <p:cNvPr id="43" name="TextBox 42"/>
          <p:cNvSpPr txBox="1"/>
          <p:nvPr/>
        </p:nvSpPr>
        <p:spPr>
          <a:xfrm>
            <a:off x="2702377" y="3164630"/>
            <a:ext cx="696684" cy="461665"/>
          </a:xfrm>
          <a:prstGeom prst="rect">
            <a:avLst/>
          </a:prstGeom>
          <a:noFill/>
        </p:spPr>
        <p:txBody>
          <a:bodyPr wrap="square" rtlCol="0">
            <a:spAutoFit/>
          </a:bodyPr>
          <a:lstStyle/>
          <a:p>
            <a:r>
              <a:rPr lang="en-US" sz="1200" b="1" dirty="0" smtClean="0">
                <a:solidFill>
                  <a:srgbClr val="000000"/>
                </a:solidFill>
                <a:latin typeface="Arial"/>
              </a:rPr>
              <a:t>Lean IT</a:t>
            </a:r>
            <a:endParaRPr lang="en-US" sz="1200" b="1" dirty="0">
              <a:solidFill>
                <a:srgbClr val="000000"/>
              </a:solidFill>
              <a:latin typeface="Arial"/>
            </a:endParaRPr>
          </a:p>
        </p:txBody>
      </p:sp>
      <p:sp>
        <p:nvSpPr>
          <p:cNvPr id="44" name="Rounded Rectangle 43"/>
          <p:cNvSpPr/>
          <p:nvPr/>
        </p:nvSpPr>
        <p:spPr>
          <a:xfrm>
            <a:off x="457200" y="5108126"/>
            <a:ext cx="1828800" cy="106407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00"/>
                </a:solidFill>
                <a:latin typeface="Arial"/>
              </a:rPr>
              <a:t>Cloud Networking Mobility Solution</a:t>
            </a:r>
            <a:endParaRPr lang="en-US" dirty="0">
              <a:solidFill>
                <a:srgbClr val="000000"/>
              </a:solidFill>
              <a:latin typeface="Arial"/>
            </a:endParaRPr>
          </a:p>
        </p:txBody>
      </p:sp>
      <p:cxnSp>
        <p:nvCxnSpPr>
          <p:cNvPr id="46" name="Elbow Connector 45"/>
          <p:cNvCxnSpPr>
            <a:stCxn id="15" idx="1"/>
            <a:endCxn id="44" idx="3"/>
          </p:cNvCxnSpPr>
          <p:nvPr/>
        </p:nvCxnSpPr>
        <p:spPr>
          <a:xfrm rot="10800000" flipV="1">
            <a:off x="2286000" y="4806042"/>
            <a:ext cx="447196" cy="83412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Diamond 39"/>
          <p:cNvSpPr/>
          <p:nvPr/>
        </p:nvSpPr>
        <p:spPr>
          <a:xfrm>
            <a:off x="2733195" y="2337512"/>
            <a:ext cx="3216343" cy="1295400"/>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latin typeface="Arial"/>
              </a:rPr>
              <a:t>What is the bandwidth of your technical team who will manage the wireless network?</a:t>
            </a:r>
            <a:endParaRPr lang="en-US" sz="1200" dirty="0">
              <a:solidFill>
                <a:srgbClr val="000000"/>
              </a:solidFill>
              <a:latin typeface="Arial"/>
            </a:endParaRPr>
          </a:p>
        </p:txBody>
      </p:sp>
      <p:cxnSp>
        <p:nvCxnSpPr>
          <p:cNvPr id="51" name="Straight Arrow Connector 50"/>
          <p:cNvCxnSpPr>
            <a:stCxn id="5" idx="2"/>
            <a:endCxn id="40" idx="0"/>
          </p:cNvCxnSpPr>
          <p:nvPr/>
        </p:nvCxnSpPr>
        <p:spPr>
          <a:xfrm>
            <a:off x="4341366" y="2042701"/>
            <a:ext cx="1" cy="2948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40" idx="2"/>
            <a:endCxn id="15" idx="0"/>
          </p:cNvCxnSpPr>
          <p:nvPr/>
        </p:nvCxnSpPr>
        <p:spPr>
          <a:xfrm>
            <a:off x="4341367" y="3632912"/>
            <a:ext cx="0" cy="5254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23154" y="184429"/>
            <a:ext cx="2610735" cy="3785652"/>
          </a:xfrm>
          <a:prstGeom prst="rect">
            <a:avLst/>
          </a:prstGeom>
        </p:spPr>
        <p:txBody>
          <a:bodyPr wrap="square">
            <a:spAutoFit/>
          </a:bodyPr>
          <a:lstStyle/>
          <a:p>
            <a:pPr algn="ctr"/>
            <a:r>
              <a:rPr lang="en-US" sz="2400" b="1" i="1" dirty="0" smtClean="0">
                <a:solidFill>
                  <a:srgbClr val="0096D6"/>
                </a:solidFill>
                <a:latin typeface="Arial"/>
              </a:rPr>
              <a:t>Which Mobility Solution should you position?</a:t>
            </a:r>
          </a:p>
          <a:p>
            <a:pPr algn="ctr"/>
            <a:endParaRPr lang="en-US" sz="2400" b="1" i="1" dirty="0" smtClean="0">
              <a:solidFill>
                <a:srgbClr val="0096D6"/>
              </a:solidFill>
              <a:latin typeface="Arial"/>
            </a:endParaRPr>
          </a:p>
          <a:p>
            <a:pPr algn="ctr"/>
            <a:r>
              <a:rPr lang="en-US" sz="2400" b="1" i="1" dirty="0" smtClean="0">
                <a:solidFill>
                  <a:srgbClr val="0096D6"/>
                </a:solidFill>
                <a:latin typeface="Arial"/>
              </a:rPr>
              <a:t>Enterprise Networking </a:t>
            </a:r>
          </a:p>
          <a:p>
            <a:pPr algn="ctr"/>
            <a:r>
              <a:rPr lang="en-US" sz="2400" b="1" i="1" dirty="0" smtClean="0">
                <a:solidFill>
                  <a:srgbClr val="0096D6"/>
                </a:solidFill>
                <a:latin typeface="Arial"/>
              </a:rPr>
              <a:t>or </a:t>
            </a:r>
          </a:p>
          <a:p>
            <a:pPr algn="ctr"/>
            <a:r>
              <a:rPr lang="en-US" sz="2400" b="1" i="1" dirty="0" smtClean="0">
                <a:solidFill>
                  <a:srgbClr val="0096D6"/>
                </a:solidFill>
                <a:latin typeface="Arial"/>
              </a:rPr>
              <a:t>Cloud Networking …</a:t>
            </a:r>
            <a:endParaRPr lang="en-US" sz="2400" b="1" dirty="0">
              <a:solidFill>
                <a:srgbClr val="0096D6"/>
              </a:solidFill>
              <a:latin typeface="Arial"/>
            </a:endParaRPr>
          </a:p>
          <a:p>
            <a:r>
              <a:rPr lang="en-US" sz="2400" b="1" dirty="0">
                <a:solidFill>
                  <a:srgbClr val="0096D6"/>
                </a:solidFill>
                <a:latin typeface="Arial"/>
              </a:rPr>
              <a:t> </a:t>
            </a:r>
          </a:p>
        </p:txBody>
      </p:sp>
      <p:sp>
        <p:nvSpPr>
          <p:cNvPr id="29" name="TextBox 28"/>
          <p:cNvSpPr txBox="1"/>
          <p:nvPr/>
        </p:nvSpPr>
        <p:spPr>
          <a:xfrm>
            <a:off x="4446899" y="5383620"/>
            <a:ext cx="997143" cy="461665"/>
          </a:xfrm>
          <a:prstGeom prst="rect">
            <a:avLst/>
          </a:prstGeom>
          <a:noFill/>
        </p:spPr>
        <p:txBody>
          <a:bodyPr wrap="square" rtlCol="0">
            <a:spAutoFit/>
          </a:bodyPr>
          <a:lstStyle/>
          <a:p>
            <a:r>
              <a:rPr lang="en-US" sz="1200" b="1" dirty="0" smtClean="0">
                <a:solidFill>
                  <a:srgbClr val="000000"/>
                </a:solidFill>
                <a:latin typeface="Arial"/>
              </a:rPr>
              <a:t>Doesn’t Matter</a:t>
            </a:r>
            <a:endParaRPr lang="en-US" sz="1200" b="1" dirty="0">
              <a:solidFill>
                <a:srgbClr val="000000"/>
              </a:solidFill>
              <a:latin typeface="Arial"/>
            </a:endParaRPr>
          </a:p>
        </p:txBody>
      </p:sp>
      <p:cxnSp>
        <p:nvCxnSpPr>
          <p:cNvPr id="30" name="Elbow Connector 29"/>
          <p:cNvCxnSpPr/>
          <p:nvPr/>
        </p:nvCxnSpPr>
        <p:spPr>
          <a:xfrm rot="16200000" flipH="1">
            <a:off x="5637295" y="4354851"/>
            <a:ext cx="32951" cy="254998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5" idx="2"/>
          </p:cNvCxnSpPr>
          <p:nvPr/>
        </p:nvCxnSpPr>
        <p:spPr>
          <a:xfrm rot="5400000">
            <a:off x="3234689" y="4535879"/>
            <a:ext cx="188815" cy="202454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110848" y="6578930"/>
            <a:ext cx="475013" cy="178130"/>
          </a:xfrm>
          <a:prstGeom prst="rect">
            <a:avLst/>
          </a:prstGeom>
          <a:solidFill>
            <a:schemeClr val="bg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ectangle 30"/>
          <p:cNvSpPr/>
          <p:nvPr/>
        </p:nvSpPr>
        <p:spPr>
          <a:xfrm>
            <a:off x="8001893" y="6578930"/>
            <a:ext cx="685979" cy="178130"/>
          </a:xfrm>
          <a:prstGeom prst="rect">
            <a:avLst/>
          </a:prstGeom>
          <a:solidFill>
            <a:srgbClr val="0B0B0D"/>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66153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P spid="25" grpId="0"/>
      <p:bldP spid="27" grpId="0"/>
      <p:bldP spid="28" grpId="0"/>
      <p:bldP spid="42" grpId="0"/>
      <p:bldP spid="43" grpId="0"/>
      <p:bldP spid="40"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629164" y="1143000"/>
            <a:ext cx="4058707" cy="4449964"/>
            <a:chOff x="1870310" y="1835064"/>
            <a:chExt cx="4121043" cy="4449964"/>
          </a:xfrm>
        </p:grpSpPr>
        <p:sp>
          <p:nvSpPr>
            <p:cNvPr id="32" name="Rectangle 31"/>
            <p:cNvSpPr/>
            <p:nvPr/>
          </p:nvSpPr>
          <p:spPr>
            <a:xfrm>
              <a:off x="1870310" y="2408558"/>
              <a:ext cx="4121041" cy="3876470"/>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sp>
          <p:nvSpPr>
            <p:cNvPr id="33" name="Round Same Side Corner Rectangle 32"/>
            <p:cNvSpPr/>
            <p:nvPr/>
          </p:nvSpPr>
          <p:spPr>
            <a:xfrm>
              <a:off x="1870311" y="1835064"/>
              <a:ext cx="4121042"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sp>
          <p:nvSpPr>
            <p:cNvPr id="34" name="TextBox 33"/>
            <p:cNvSpPr txBox="1"/>
            <p:nvPr/>
          </p:nvSpPr>
          <p:spPr>
            <a:xfrm>
              <a:off x="1920370" y="1982950"/>
              <a:ext cx="4020925" cy="263149"/>
            </a:xfrm>
            <a:prstGeom prst="rect">
              <a:avLst/>
            </a:prstGeom>
            <a:noFill/>
            <a:ln w="9525">
              <a:noFill/>
              <a:miter lim="800000"/>
              <a:headEnd/>
              <a:tailEnd/>
            </a:ln>
          </p:spPr>
          <p:txBody>
            <a:bodyPr wrap="square" lIns="0" tIns="0" rIns="0" bIns="0" anchor="ctr">
              <a:spAutoFit/>
            </a:bodyPr>
            <a:lstStyle/>
            <a:p>
              <a:pPr algn="ctr" defTabSz="814388" eaLnBrk="0" hangingPunct="0">
                <a:lnSpc>
                  <a:spcPct val="95000"/>
                </a:lnSpc>
                <a:spcBef>
                  <a:spcPct val="50000"/>
                </a:spcBef>
                <a:buClr>
                  <a:srgbClr val="FFFFFF"/>
                </a:buClr>
                <a:buSzPct val="100000"/>
                <a:defRPr/>
              </a:pPr>
              <a:r>
                <a:rPr lang="en-US" b="1" dirty="0" smtClean="0">
                  <a:solidFill>
                    <a:srgbClr val="000000"/>
                  </a:solidFill>
                  <a:effectLst>
                    <a:outerShdw blurRad="38100" dist="12700" dir="5400000" algn="t" rotWithShape="0">
                      <a:prstClr val="black">
                        <a:alpha val="30000"/>
                      </a:prstClr>
                    </a:outerShdw>
                  </a:effectLst>
                </a:rPr>
                <a:t>Cloud Managed</a:t>
              </a:r>
              <a:endParaRPr lang="en-US" b="1" dirty="0">
                <a:solidFill>
                  <a:srgbClr val="000000"/>
                </a:solidFill>
                <a:effectLst>
                  <a:outerShdw blurRad="38100" dist="12700" dir="5400000" algn="t" rotWithShape="0">
                    <a:prstClr val="black">
                      <a:alpha val="30000"/>
                    </a:prstClr>
                  </a:outerShdw>
                </a:effectLst>
              </a:endParaRPr>
            </a:p>
          </p:txBody>
        </p:sp>
        <p:grpSp>
          <p:nvGrpSpPr>
            <p:cNvPr id="35" name="Group 34"/>
            <p:cNvGrpSpPr/>
            <p:nvPr/>
          </p:nvGrpSpPr>
          <p:grpSpPr>
            <a:xfrm>
              <a:off x="1870310" y="2369601"/>
              <a:ext cx="4121041" cy="36576"/>
              <a:chOff x="7087711" y="3203216"/>
              <a:chExt cx="505822" cy="500910"/>
            </a:xfrm>
            <a:effectLst>
              <a:outerShdw blurRad="25400" dist="12700" dir="5400000" algn="t" rotWithShape="0">
                <a:prstClr val="black">
                  <a:alpha val="20000"/>
                </a:prstClr>
              </a:outerShdw>
            </a:effectLst>
          </p:grpSpPr>
          <p:sp>
            <p:nvSpPr>
              <p:cNvPr id="36"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sp>
            <p:nvSpPr>
              <p:cNvPr id="37"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grpSp>
      </p:grpSp>
      <p:sp>
        <p:nvSpPr>
          <p:cNvPr id="40" name="Rectangle 39"/>
          <p:cNvSpPr/>
          <p:nvPr/>
        </p:nvSpPr>
        <p:spPr>
          <a:xfrm>
            <a:off x="341798" y="1764803"/>
            <a:ext cx="3951349" cy="3876470"/>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grpSp>
        <p:nvGrpSpPr>
          <p:cNvPr id="17" name="Group 16"/>
          <p:cNvGrpSpPr/>
          <p:nvPr/>
        </p:nvGrpSpPr>
        <p:grpSpPr>
          <a:xfrm>
            <a:off x="0" y="5617209"/>
            <a:ext cx="9096077" cy="775772"/>
            <a:chOff x="38100" y="3776870"/>
            <a:chExt cx="9025869" cy="775772"/>
          </a:xfrm>
        </p:grpSpPr>
        <p:sp>
          <p:nvSpPr>
            <p:cNvPr id="18" name="Right Arrow 51"/>
            <p:cNvSpPr/>
            <p:nvPr/>
          </p:nvSpPr>
          <p:spPr>
            <a:xfrm rot="10800000" flipH="1">
              <a:off x="38100" y="3776870"/>
              <a:ext cx="9025869" cy="775772"/>
            </a:xfrm>
            <a:custGeom>
              <a:avLst/>
              <a:gdLst/>
              <a:ahLst/>
              <a:cxnLst/>
              <a:rect l="l" t="t" r="r" b="b"/>
              <a:pathLst>
                <a:path w="9025869" h="698491">
                  <a:moveTo>
                    <a:pt x="279390" y="698491"/>
                  </a:moveTo>
                  <a:lnTo>
                    <a:pt x="279390" y="523869"/>
                  </a:lnTo>
                  <a:lnTo>
                    <a:pt x="1343399" y="523869"/>
                  </a:lnTo>
                  <a:lnTo>
                    <a:pt x="1548998" y="523869"/>
                  </a:lnTo>
                  <a:lnTo>
                    <a:pt x="2074751" y="523869"/>
                  </a:lnTo>
                  <a:lnTo>
                    <a:pt x="2360279" y="523869"/>
                  </a:lnTo>
                  <a:lnTo>
                    <a:pt x="2886032" y="523869"/>
                  </a:lnTo>
                  <a:lnTo>
                    <a:pt x="2958508" y="523869"/>
                  </a:lnTo>
                  <a:lnTo>
                    <a:pt x="3769788" y="523869"/>
                  </a:lnTo>
                  <a:lnTo>
                    <a:pt x="5256081" y="523869"/>
                  </a:lnTo>
                  <a:lnTo>
                    <a:pt x="6067361" y="523869"/>
                  </a:lnTo>
                  <a:lnTo>
                    <a:pt x="6139837" y="523869"/>
                  </a:lnTo>
                  <a:lnTo>
                    <a:pt x="6665590" y="523869"/>
                  </a:lnTo>
                  <a:lnTo>
                    <a:pt x="6951118" y="523869"/>
                  </a:lnTo>
                  <a:lnTo>
                    <a:pt x="7476871" y="523869"/>
                  </a:lnTo>
                  <a:lnTo>
                    <a:pt x="7682470" y="523869"/>
                  </a:lnTo>
                  <a:lnTo>
                    <a:pt x="8746479" y="523869"/>
                  </a:lnTo>
                  <a:lnTo>
                    <a:pt x="8746479" y="698491"/>
                  </a:lnTo>
                  <a:lnTo>
                    <a:pt x="9025869" y="349246"/>
                  </a:lnTo>
                  <a:lnTo>
                    <a:pt x="8746479" y="0"/>
                  </a:lnTo>
                  <a:lnTo>
                    <a:pt x="8746479" y="174623"/>
                  </a:lnTo>
                  <a:lnTo>
                    <a:pt x="7682470" y="174623"/>
                  </a:lnTo>
                  <a:lnTo>
                    <a:pt x="7476871" y="174623"/>
                  </a:lnTo>
                  <a:lnTo>
                    <a:pt x="6951118" y="174623"/>
                  </a:lnTo>
                  <a:lnTo>
                    <a:pt x="6665590" y="174623"/>
                  </a:lnTo>
                  <a:lnTo>
                    <a:pt x="6139837" y="174623"/>
                  </a:lnTo>
                  <a:lnTo>
                    <a:pt x="6067361" y="174623"/>
                  </a:lnTo>
                  <a:lnTo>
                    <a:pt x="5256081" y="174623"/>
                  </a:lnTo>
                  <a:lnTo>
                    <a:pt x="3769788" y="174623"/>
                  </a:lnTo>
                  <a:lnTo>
                    <a:pt x="2958508" y="174623"/>
                  </a:lnTo>
                  <a:lnTo>
                    <a:pt x="2886032" y="174623"/>
                  </a:lnTo>
                  <a:lnTo>
                    <a:pt x="2360279" y="174623"/>
                  </a:lnTo>
                  <a:lnTo>
                    <a:pt x="2074751" y="174623"/>
                  </a:lnTo>
                  <a:lnTo>
                    <a:pt x="1548998" y="174623"/>
                  </a:lnTo>
                  <a:lnTo>
                    <a:pt x="1343399" y="174623"/>
                  </a:lnTo>
                  <a:lnTo>
                    <a:pt x="279390" y="174623"/>
                  </a:lnTo>
                  <a:lnTo>
                    <a:pt x="279390" y="0"/>
                  </a:lnTo>
                  <a:lnTo>
                    <a:pt x="0" y="349246"/>
                  </a:lnTo>
                  <a:close/>
                </a:path>
              </a:pathLst>
            </a:custGeom>
            <a:gradFill flip="none" rotWithShape="1">
              <a:gsLst>
                <a:gs pos="0">
                  <a:schemeClr val="bg2"/>
                </a:gs>
                <a:gs pos="100000">
                  <a:srgbClr val="025CE0"/>
                </a:gs>
                <a:gs pos="65000">
                  <a:srgbClr val="277EFD"/>
                </a:gs>
              </a:gsLst>
              <a:lin ang="81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sp>
          <p:nvSpPr>
            <p:cNvPr id="20" name="TextBox 19"/>
            <p:cNvSpPr txBox="1"/>
            <p:nvPr/>
          </p:nvSpPr>
          <p:spPr>
            <a:xfrm>
              <a:off x="301198" y="3963096"/>
              <a:ext cx="3990359" cy="400110"/>
            </a:xfrm>
            <a:prstGeom prst="rect">
              <a:avLst/>
            </a:prstGeom>
            <a:noFill/>
          </p:spPr>
          <p:txBody>
            <a:bodyPr wrap="square" rtlCol="0">
              <a:spAutoFit/>
            </a:bodyPr>
            <a:lstStyle/>
            <a:p>
              <a:r>
                <a:rPr lang="en-US" sz="2000" dirty="0" smtClean="0">
                  <a:solidFill>
                    <a:srgbClr val="000000"/>
                  </a:solidFill>
                  <a:effectLst>
                    <a:outerShdw blurRad="38100" dist="25400" dir="5400000" algn="t" rotWithShape="0">
                      <a:prstClr val="black">
                        <a:alpha val="20000"/>
                      </a:prstClr>
                    </a:outerShdw>
                  </a:effectLst>
                </a:rPr>
                <a:t>Network as a Platform </a:t>
              </a:r>
              <a:endParaRPr lang="en-US" sz="2000" dirty="0">
                <a:solidFill>
                  <a:srgbClr val="000000"/>
                </a:solidFill>
                <a:effectLst>
                  <a:outerShdw blurRad="38100" dist="25400" dir="5400000" algn="t" rotWithShape="0">
                    <a:prstClr val="black">
                      <a:alpha val="20000"/>
                    </a:prstClr>
                  </a:outerShdw>
                </a:effectLst>
              </a:endParaRPr>
            </a:p>
          </p:txBody>
        </p:sp>
        <p:sp>
          <p:nvSpPr>
            <p:cNvPr id="21" name="TextBox 20"/>
            <p:cNvSpPr txBox="1"/>
            <p:nvPr/>
          </p:nvSpPr>
          <p:spPr>
            <a:xfrm>
              <a:off x="5156006" y="3963096"/>
              <a:ext cx="3611339" cy="400110"/>
            </a:xfrm>
            <a:prstGeom prst="rect">
              <a:avLst/>
            </a:prstGeom>
            <a:noFill/>
          </p:spPr>
          <p:txBody>
            <a:bodyPr wrap="square" rtlCol="0">
              <a:spAutoFit/>
            </a:bodyPr>
            <a:lstStyle/>
            <a:p>
              <a:pPr algn="r"/>
              <a:r>
                <a:rPr lang="en-US" sz="2000" dirty="0" smtClean="0">
                  <a:solidFill>
                    <a:srgbClr val="000000"/>
                  </a:solidFill>
                  <a:effectLst>
                    <a:outerShdw blurRad="38100" dist="25400" dir="5400000" algn="t" rotWithShape="0">
                      <a:prstClr val="black">
                        <a:alpha val="20000"/>
                      </a:prstClr>
                    </a:outerShdw>
                  </a:effectLst>
                </a:rPr>
                <a:t>Network as a Service</a:t>
              </a:r>
              <a:endParaRPr lang="en-US" sz="2000" dirty="0">
                <a:solidFill>
                  <a:srgbClr val="000000"/>
                </a:solidFill>
                <a:effectLst>
                  <a:outerShdw blurRad="38100" dist="25400" dir="5400000" algn="t" rotWithShape="0">
                    <a:prstClr val="black">
                      <a:alpha val="20000"/>
                    </a:prstClr>
                  </a:outerShdw>
                </a:effectLst>
              </a:endParaRPr>
            </a:p>
          </p:txBody>
        </p:sp>
      </p:grpSp>
      <p:sp>
        <p:nvSpPr>
          <p:cNvPr id="41" name="Round Same Side Corner Rectangle 40"/>
          <p:cNvSpPr/>
          <p:nvPr/>
        </p:nvSpPr>
        <p:spPr>
          <a:xfrm>
            <a:off x="356194" y="1173492"/>
            <a:ext cx="3951350"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solidFill>
                <a:srgbClr val="000000"/>
              </a:solidFill>
            </a:endParaRPr>
          </a:p>
        </p:txBody>
      </p:sp>
      <p:sp>
        <p:nvSpPr>
          <p:cNvPr id="42" name="TextBox 41"/>
          <p:cNvSpPr txBox="1"/>
          <p:nvPr/>
        </p:nvSpPr>
        <p:spPr>
          <a:xfrm>
            <a:off x="365351" y="1306757"/>
            <a:ext cx="3907010" cy="292388"/>
          </a:xfrm>
          <a:prstGeom prst="rect">
            <a:avLst/>
          </a:prstGeom>
          <a:noFill/>
          <a:ln w="9525">
            <a:noFill/>
            <a:miter lim="800000"/>
            <a:headEnd/>
            <a:tailEnd/>
          </a:ln>
        </p:spPr>
        <p:txBody>
          <a:bodyPr wrap="square" lIns="0" tIns="0" rIns="0" bIns="0" anchor="ctr">
            <a:spAutoFit/>
          </a:bodyPr>
          <a:lstStyle/>
          <a:p>
            <a:pPr algn="ctr" defTabSz="814388" eaLnBrk="0" hangingPunct="0">
              <a:lnSpc>
                <a:spcPct val="95000"/>
              </a:lnSpc>
              <a:spcBef>
                <a:spcPct val="50000"/>
              </a:spcBef>
              <a:buClr>
                <a:srgbClr val="FFFFFF"/>
              </a:buClr>
              <a:buSzPct val="100000"/>
              <a:defRPr/>
            </a:pPr>
            <a:r>
              <a:rPr lang="en-US" sz="2000" b="1" dirty="0" smtClean="0">
                <a:solidFill>
                  <a:srgbClr val="000000"/>
                </a:solidFill>
                <a:effectLst>
                  <a:outerShdw blurRad="38100" dist="12700" dir="5400000" algn="t" rotWithShape="0">
                    <a:prstClr val="black">
                      <a:alpha val="30000"/>
                    </a:prstClr>
                  </a:outerShdw>
                </a:effectLst>
              </a:rPr>
              <a:t>Controller Based</a:t>
            </a:r>
            <a:endParaRPr lang="en-US" sz="2000" b="1" dirty="0">
              <a:solidFill>
                <a:srgbClr val="000000"/>
              </a:solidFill>
              <a:effectLst>
                <a:outerShdw blurRad="38100" dist="12700" dir="5400000" algn="t" rotWithShape="0">
                  <a:prstClr val="black">
                    <a:alpha val="30000"/>
                  </a:prstClr>
                </a:outerShdw>
              </a:effectLst>
            </a:endParaRPr>
          </a:p>
        </p:txBody>
      </p:sp>
      <p:grpSp>
        <p:nvGrpSpPr>
          <p:cNvPr id="43" name="Group 42"/>
          <p:cNvGrpSpPr/>
          <p:nvPr/>
        </p:nvGrpSpPr>
        <p:grpSpPr>
          <a:xfrm>
            <a:off x="356194" y="1730640"/>
            <a:ext cx="4040840" cy="38347"/>
            <a:chOff x="6987005" y="9462756"/>
            <a:chExt cx="510439" cy="525164"/>
          </a:xfrm>
          <a:effectLst>
            <a:outerShdw blurRad="25400" dist="12700" dir="5400000" algn="t" rotWithShape="0">
              <a:prstClr val="black">
                <a:alpha val="20000"/>
              </a:prstClr>
            </a:outerShdw>
          </a:effectLst>
        </p:grpSpPr>
        <p:sp>
          <p:nvSpPr>
            <p:cNvPr id="44" name="Oval 10"/>
            <p:cNvSpPr>
              <a:spLocks noChangeArrowheads="1"/>
            </p:cNvSpPr>
            <p:nvPr/>
          </p:nvSpPr>
          <p:spPr bwMode="auto">
            <a:xfrm>
              <a:off x="6987005" y="946275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sp>
          <p:nvSpPr>
            <p:cNvPr id="45" name="Oval 10"/>
            <p:cNvSpPr>
              <a:spLocks noChangeArrowheads="1"/>
            </p:cNvSpPr>
            <p:nvPr/>
          </p:nvSpPr>
          <p:spPr bwMode="auto">
            <a:xfrm>
              <a:off x="6991622" y="9487010"/>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solidFill>
                  <a:srgbClr val="000000"/>
                </a:solidFill>
              </a:endParaRPr>
            </a:p>
          </p:txBody>
        </p:sp>
      </p:grpSp>
      <p:sp>
        <p:nvSpPr>
          <p:cNvPr id="39" name="TextBox 38"/>
          <p:cNvSpPr txBox="1"/>
          <p:nvPr/>
        </p:nvSpPr>
        <p:spPr>
          <a:xfrm>
            <a:off x="392747" y="1726164"/>
            <a:ext cx="3766193" cy="3908762"/>
          </a:xfrm>
          <a:prstGeom prst="rect">
            <a:avLst/>
          </a:prstGeom>
          <a:noFill/>
        </p:spPr>
        <p:txBody>
          <a:bodyPr wrap="square" rtlCol="0">
            <a:spAutoFit/>
          </a:bodyPr>
          <a:lstStyle/>
          <a:p>
            <a:pPr marL="285750" indent="-285750">
              <a:buFont typeface="Arial" pitchFamily="34" charset="0"/>
              <a:buChar char="•"/>
            </a:pPr>
            <a:r>
              <a:rPr lang="en-US" b="1" dirty="0" err="1" smtClean="0">
                <a:solidFill>
                  <a:srgbClr val="000000"/>
                </a:solidFill>
              </a:rPr>
              <a:t>HW</a:t>
            </a:r>
            <a:r>
              <a:rPr lang="en-US" b="1" dirty="0" smtClean="0">
                <a:solidFill>
                  <a:srgbClr val="000000"/>
                </a:solidFill>
              </a:rPr>
              <a:t> and SW both owned by the customer</a:t>
            </a:r>
          </a:p>
          <a:p>
            <a:pPr marL="285750" indent="-285750">
              <a:buFont typeface="Arial" pitchFamily="34" charset="0"/>
              <a:buChar char="•"/>
            </a:pPr>
            <a:r>
              <a:rPr lang="en-US" b="1" dirty="0" smtClean="0">
                <a:solidFill>
                  <a:srgbClr val="000000"/>
                </a:solidFill>
              </a:rPr>
              <a:t>Granular control and highly customizable</a:t>
            </a:r>
          </a:p>
          <a:p>
            <a:pPr marL="285750" indent="-285750">
              <a:buFont typeface="Arial" pitchFamily="34" charset="0"/>
              <a:buChar char="•"/>
            </a:pPr>
            <a:r>
              <a:rPr lang="en-US" b="1" dirty="0">
                <a:solidFill>
                  <a:srgbClr val="000000"/>
                </a:solidFill>
              </a:rPr>
              <a:t>P</a:t>
            </a:r>
            <a:r>
              <a:rPr lang="en-US" b="1" dirty="0" smtClean="0">
                <a:solidFill>
                  <a:srgbClr val="000000"/>
                </a:solidFill>
              </a:rPr>
              <a:t>ortfolio that can say yes to any use case</a:t>
            </a:r>
          </a:p>
          <a:p>
            <a:pPr marL="285750" indent="-285750">
              <a:buFont typeface="Arial" pitchFamily="34" charset="0"/>
              <a:buChar char="•"/>
            </a:pPr>
            <a:r>
              <a:rPr lang="en-US" b="1" dirty="0" smtClean="0">
                <a:solidFill>
                  <a:srgbClr val="000000"/>
                </a:solidFill>
              </a:rPr>
              <a:t>Optimized for scale and high performance</a:t>
            </a:r>
          </a:p>
          <a:p>
            <a:pPr marL="285750" indent="-285750">
              <a:buFont typeface="Arial" pitchFamily="34" charset="0"/>
              <a:buChar char="•"/>
            </a:pPr>
            <a:r>
              <a:rPr lang="en-US" b="1" dirty="0" smtClean="0">
                <a:solidFill>
                  <a:srgbClr val="000000"/>
                </a:solidFill>
              </a:rPr>
              <a:t>Extensibility though APIs and SDKs</a:t>
            </a:r>
          </a:p>
          <a:p>
            <a:pPr marL="285750" indent="-285750">
              <a:buFont typeface="Arial" pitchFamily="34" charset="0"/>
              <a:buChar char="•"/>
            </a:pPr>
            <a:r>
              <a:rPr lang="en-US" b="1" dirty="0">
                <a:solidFill>
                  <a:srgbClr val="000000"/>
                </a:solidFill>
              </a:rPr>
              <a:t>Advanced troubleshooting tools</a:t>
            </a:r>
          </a:p>
          <a:p>
            <a:pPr marL="285750" indent="-285750">
              <a:buFont typeface="Arial" pitchFamily="34" charset="0"/>
              <a:buChar char="•"/>
            </a:pPr>
            <a:r>
              <a:rPr lang="en-US" b="1" dirty="0" smtClean="0">
                <a:solidFill>
                  <a:srgbClr val="000000"/>
                </a:solidFill>
              </a:rPr>
              <a:t>Every certification imaginable</a:t>
            </a:r>
          </a:p>
          <a:p>
            <a:pPr marL="285750" indent="-285750">
              <a:buFont typeface="Arial" pitchFamily="34" charset="0"/>
              <a:buChar char="•"/>
            </a:pPr>
            <a:endParaRPr lang="en-US" sz="1400" b="1" dirty="0">
              <a:solidFill>
                <a:srgbClr val="000000"/>
              </a:solidFill>
            </a:endParaRPr>
          </a:p>
        </p:txBody>
      </p:sp>
      <p:sp>
        <p:nvSpPr>
          <p:cNvPr id="46" name="Title 1"/>
          <p:cNvSpPr>
            <a:spLocks noGrp="1"/>
          </p:cNvSpPr>
          <p:nvPr>
            <p:ph type="title"/>
          </p:nvPr>
        </p:nvSpPr>
        <p:spPr>
          <a:xfrm>
            <a:off x="229702" y="432216"/>
            <a:ext cx="8784864" cy="558385"/>
          </a:xfrm>
        </p:spPr>
        <p:txBody>
          <a:bodyPr/>
          <a:lstStyle/>
          <a:p>
            <a:pPr algn="ctr"/>
            <a:r>
              <a:rPr lang="en-US" sz="2800" dirty="0" smtClean="0">
                <a:solidFill>
                  <a:schemeClr val="tx1"/>
                </a:solidFill>
              </a:rPr>
              <a:t>On </a:t>
            </a:r>
            <a:r>
              <a:rPr lang="en-US" sz="2800" dirty="0" err="1" smtClean="0">
                <a:solidFill>
                  <a:schemeClr val="tx1"/>
                </a:solidFill>
              </a:rPr>
              <a:t>Prem</a:t>
            </a:r>
            <a:r>
              <a:rPr lang="en-US" sz="2800" dirty="0" smtClean="0">
                <a:solidFill>
                  <a:schemeClr val="tx1"/>
                </a:solidFill>
              </a:rPr>
              <a:t> and Cloud Managed Differentiation</a:t>
            </a:r>
            <a:endParaRPr lang="en-US" sz="2800" dirty="0">
              <a:solidFill>
                <a:schemeClr val="tx1"/>
              </a:solidFill>
            </a:endParaRPr>
          </a:p>
        </p:txBody>
      </p:sp>
      <p:sp>
        <p:nvSpPr>
          <p:cNvPr id="47" name="TextBox 46"/>
          <p:cNvSpPr txBox="1"/>
          <p:nvPr/>
        </p:nvSpPr>
        <p:spPr>
          <a:xfrm>
            <a:off x="4768003" y="1768988"/>
            <a:ext cx="3748373" cy="3970318"/>
          </a:xfrm>
          <a:prstGeom prst="rect">
            <a:avLst/>
          </a:prstGeom>
          <a:noFill/>
        </p:spPr>
        <p:txBody>
          <a:bodyPr wrap="square" rtlCol="0">
            <a:spAutoFit/>
          </a:bodyPr>
          <a:lstStyle/>
          <a:p>
            <a:pPr marL="285750" indent="-285750">
              <a:buFont typeface="Arial" pitchFamily="34" charset="0"/>
              <a:buChar char="•"/>
            </a:pPr>
            <a:r>
              <a:rPr lang="en-US" b="1" dirty="0" err="1" smtClean="0">
                <a:solidFill>
                  <a:srgbClr val="000000"/>
                </a:solidFill>
              </a:rPr>
              <a:t>HW</a:t>
            </a:r>
            <a:r>
              <a:rPr lang="en-US" b="1" dirty="0" smtClean="0">
                <a:solidFill>
                  <a:srgbClr val="000000"/>
                </a:solidFill>
              </a:rPr>
              <a:t> owned by customer, SW is not</a:t>
            </a:r>
          </a:p>
          <a:p>
            <a:pPr marL="285750" indent="-285750">
              <a:buFont typeface="Arial" pitchFamily="34" charset="0"/>
              <a:buChar char="•"/>
            </a:pPr>
            <a:r>
              <a:rPr lang="en-US" b="1" dirty="0" smtClean="0">
                <a:solidFill>
                  <a:srgbClr val="000000"/>
                </a:solidFill>
              </a:rPr>
              <a:t>Simplified Deployment and Management</a:t>
            </a:r>
          </a:p>
          <a:p>
            <a:pPr marL="285750" indent="-285750">
              <a:buFont typeface="Arial" pitchFamily="34" charset="0"/>
              <a:buChar char="•"/>
            </a:pPr>
            <a:r>
              <a:rPr lang="en-US" b="1" dirty="0" smtClean="0">
                <a:solidFill>
                  <a:srgbClr val="000000"/>
                </a:solidFill>
              </a:rPr>
              <a:t>Targeted portfolio for mid-market use cases</a:t>
            </a:r>
          </a:p>
          <a:p>
            <a:pPr marL="285750" indent="-285750">
              <a:buFont typeface="Arial" pitchFamily="34" charset="0"/>
              <a:buChar char="•"/>
            </a:pPr>
            <a:r>
              <a:rPr lang="en-US" b="1" dirty="0" smtClean="0">
                <a:solidFill>
                  <a:srgbClr val="000000"/>
                </a:solidFill>
              </a:rPr>
              <a:t>Subscription based feature delivery</a:t>
            </a:r>
          </a:p>
          <a:p>
            <a:pPr marL="285750" indent="-285750">
              <a:buFont typeface="Arial" pitchFamily="34" charset="0"/>
              <a:buChar char="•"/>
            </a:pPr>
            <a:r>
              <a:rPr lang="en-US" b="1" dirty="0" smtClean="0">
                <a:solidFill>
                  <a:srgbClr val="000000"/>
                </a:solidFill>
              </a:rPr>
              <a:t>Cloud based out-of-band management</a:t>
            </a:r>
          </a:p>
          <a:p>
            <a:pPr marL="285750" indent="-285750">
              <a:buFont typeface="Arial" pitchFamily="34" charset="0"/>
              <a:buChar char="•"/>
            </a:pPr>
            <a:r>
              <a:rPr lang="en-US" b="1" dirty="0" smtClean="0">
                <a:solidFill>
                  <a:srgbClr val="000000"/>
                </a:solidFill>
              </a:rPr>
              <a:t>Integrated  Mobile Device Management</a:t>
            </a:r>
          </a:p>
          <a:p>
            <a:pPr marL="285750" indent="-285750">
              <a:buFont typeface="Arial" pitchFamily="34" charset="0"/>
              <a:buChar char="•"/>
            </a:pPr>
            <a:r>
              <a:rPr lang="en-US" b="1" dirty="0" smtClean="0">
                <a:solidFill>
                  <a:srgbClr val="000000"/>
                </a:solidFill>
              </a:rPr>
              <a:t>High velocity feature development</a:t>
            </a:r>
            <a:endParaRPr lang="en-US" b="1" dirty="0">
              <a:solidFill>
                <a:srgbClr val="000000"/>
              </a:solidFill>
            </a:endParaRPr>
          </a:p>
        </p:txBody>
      </p:sp>
      <p:sp>
        <p:nvSpPr>
          <p:cNvPr id="38" name="Rectangle 37"/>
          <p:cNvSpPr/>
          <p:nvPr/>
        </p:nvSpPr>
        <p:spPr>
          <a:xfrm>
            <a:off x="8001893" y="6578930"/>
            <a:ext cx="685979" cy="178130"/>
          </a:xfrm>
          <a:prstGeom prst="rect">
            <a:avLst/>
          </a:prstGeom>
          <a:solidFill>
            <a:srgbClr val="0B0B0D"/>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00000"/>
              </a:solidFill>
            </a:endParaRPr>
          </a:p>
        </p:txBody>
      </p:sp>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52234">
            <a:off x="5800735" y="2707254"/>
            <a:ext cx="2426902" cy="227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194755" y="2754022"/>
            <a:ext cx="2162175" cy="2000250"/>
            <a:chOff x="1194755" y="2754022"/>
            <a:chExt cx="2162175" cy="200025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755" y="2754022"/>
              <a:ext cx="216217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0360655">
              <a:off x="1322589" y="3114638"/>
              <a:ext cx="1668998" cy="523220"/>
            </a:xfrm>
            <a:prstGeom prst="rect">
              <a:avLst/>
            </a:prstGeom>
            <a:noFill/>
          </p:spPr>
          <p:txBody>
            <a:bodyPr wrap="square" rtlCol="0">
              <a:spAutoFit/>
            </a:bodyPr>
            <a:lstStyle/>
            <a:p>
              <a:r>
                <a:rPr lang="en-US" sz="2800" dirty="0" smtClean="0">
                  <a:solidFill>
                    <a:schemeClr val="bg1"/>
                  </a:solidFill>
                  <a:latin typeface="Arial" panose="020B0604020202020204" pitchFamily="34" charset="0"/>
                  <a:cs typeface="Arial" panose="020B0604020202020204" pitchFamily="34" charset="0"/>
                </a:rPr>
                <a:t>versatile</a:t>
              </a:r>
              <a:endParaRPr lang="en-US" sz="28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9448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 calcmode="lin" valueType="num">
                                      <p:cBhvr>
                                        <p:cTn id="45" dur="1000" fill="hold"/>
                                        <p:tgtEl>
                                          <p:spTgt spid="24"/>
                                        </p:tgtEl>
                                        <p:attrNameLst>
                                          <p:attrName>style.rotation</p:attrName>
                                        </p:attrNameLst>
                                      </p:cBhvr>
                                      <p:tavLst>
                                        <p:tav tm="0">
                                          <p:val>
                                            <p:fltVal val="90"/>
                                          </p:val>
                                        </p:tav>
                                        <p:tav tm="100000">
                                          <p:val>
                                            <p:fltVal val="0"/>
                                          </p:val>
                                        </p:tav>
                                      </p:tavLst>
                                    </p:anim>
                                    <p:animEffect transition="in" filter="fade">
                                      <p:cBhvr>
                                        <p:cTn id="4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862" y="152400"/>
            <a:ext cx="8718257" cy="838200"/>
          </a:xfrm>
        </p:spPr>
        <p:txBody>
          <a:bodyPr/>
          <a:lstStyle/>
          <a:p>
            <a:r>
              <a:rPr lang="en-US" dirty="0" smtClean="0"/>
              <a:t>Classrooms are changing.  </a:t>
            </a:r>
            <a:br>
              <a:rPr lang="en-US" dirty="0" smtClean="0"/>
            </a:br>
            <a:r>
              <a:rPr lang="en-US" dirty="0"/>
              <a:t>	</a:t>
            </a:r>
            <a:r>
              <a:rPr lang="en-US" dirty="0" smtClean="0"/>
              <a:t>			We have to keep up</a:t>
            </a:r>
            <a:endParaRPr lang="en-US" dirty="0"/>
          </a:p>
        </p:txBody>
      </p:sp>
      <p:sp>
        <p:nvSpPr>
          <p:cNvPr id="7" name="Rectangle 6"/>
          <p:cNvSpPr/>
          <p:nvPr/>
        </p:nvSpPr>
        <p:spPr>
          <a:xfrm>
            <a:off x="223862" y="824055"/>
            <a:ext cx="4348138" cy="3785652"/>
          </a:xfrm>
          <a:prstGeom prst="rect">
            <a:avLst/>
          </a:prstGeom>
        </p:spPr>
        <p:txBody>
          <a:bodyPr wrap="square">
            <a:spAutoFit/>
          </a:bodyPr>
          <a:lstStyle/>
          <a:p>
            <a:r>
              <a:rPr lang="en-US" sz="2400" b="1" dirty="0" smtClean="0"/>
              <a:t>What you will have:</a:t>
            </a:r>
          </a:p>
          <a:p>
            <a:pPr marL="571500" indent="-571500">
              <a:buFont typeface="Wingdings" panose="05000000000000000000" pitchFamily="2" charset="2"/>
              <a:buChar char="§"/>
            </a:pPr>
            <a:r>
              <a:rPr lang="en-US" sz="2400" dirty="0" smtClean="0"/>
              <a:t>BYOD</a:t>
            </a:r>
            <a:endParaRPr lang="en-US" sz="2400" dirty="0"/>
          </a:p>
          <a:p>
            <a:pPr marL="571500" indent="-571500">
              <a:buFont typeface="Wingdings" panose="05000000000000000000" pitchFamily="2" charset="2"/>
              <a:buChar char="§"/>
            </a:pPr>
            <a:r>
              <a:rPr lang="en-US" sz="2400" dirty="0" smtClean="0"/>
              <a:t>2-4 devices per student</a:t>
            </a:r>
          </a:p>
          <a:p>
            <a:pPr marL="571500" indent="-571500">
              <a:buFont typeface="Wingdings" panose="05000000000000000000" pitchFamily="2" charset="2"/>
              <a:buChar char="§"/>
            </a:pPr>
            <a:r>
              <a:rPr lang="en-US" sz="2400" dirty="0" smtClean="0"/>
              <a:t>ALL wireless</a:t>
            </a:r>
          </a:p>
          <a:p>
            <a:pPr marL="571500" indent="-571500">
              <a:buFont typeface="Wingdings" panose="05000000000000000000" pitchFamily="2" charset="2"/>
              <a:buChar char="§"/>
            </a:pPr>
            <a:r>
              <a:rPr lang="en-US" sz="2400" dirty="0" smtClean="0"/>
              <a:t>Online testing</a:t>
            </a:r>
          </a:p>
          <a:p>
            <a:pPr marL="571500" indent="-571500">
              <a:buFont typeface="Wingdings" panose="05000000000000000000" pitchFamily="2" charset="2"/>
              <a:buChar char="§"/>
            </a:pPr>
            <a:r>
              <a:rPr lang="en-US" sz="2400" dirty="0" smtClean="0"/>
              <a:t>Video instruction</a:t>
            </a:r>
          </a:p>
          <a:p>
            <a:pPr marL="571500" indent="-571500">
              <a:buFont typeface="Wingdings" panose="05000000000000000000" pitchFamily="2" charset="2"/>
              <a:buChar char="§"/>
            </a:pPr>
            <a:r>
              <a:rPr lang="en-US" sz="2400" dirty="0" smtClean="0"/>
              <a:t>Collaboration</a:t>
            </a:r>
          </a:p>
          <a:p>
            <a:pPr marL="571500" indent="-571500">
              <a:buFont typeface="Wingdings" panose="05000000000000000000" pitchFamily="2" charset="2"/>
              <a:buChar char="§"/>
            </a:pPr>
            <a:r>
              <a:rPr lang="en-US" sz="2400" dirty="0" smtClean="0"/>
              <a:t>Remote guest instructors</a:t>
            </a:r>
          </a:p>
          <a:p>
            <a:pPr marL="571500" indent="-571500">
              <a:buFont typeface="Wingdings" panose="05000000000000000000" pitchFamily="2" charset="2"/>
              <a:buChar char="§"/>
            </a:pPr>
            <a:endParaRPr lang="en-US" sz="2400" dirty="0" smtClean="0"/>
          </a:p>
          <a:p>
            <a:pPr marL="571500" indent="-571500">
              <a:buFont typeface="Wingdings" panose="05000000000000000000" pitchFamily="2" charset="2"/>
              <a:buChar char="§"/>
            </a:pPr>
            <a:endParaRPr lang="en-US" sz="24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985" y="1142999"/>
            <a:ext cx="4820015" cy="314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3862" y="4038600"/>
            <a:ext cx="8920138" cy="1938992"/>
          </a:xfrm>
          <a:prstGeom prst="rect">
            <a:avLst/>
          </a:prstGeom>
          <a:noFill/>
        </p:spPr>
        <p:txBody>
          <a:bodyPr wrap="square" rtlCol="0">
            <a:spAutoFit/>
          </a:bodyPr>
          <a:lstStyle/>
          <a:p>
            <a:r>
              <a:rPr lang="en-US" sz="2400" dirty="0" smtClean="0">
                <a:solidFill>
                  <a:srgbClr val="292929"/>
                </a:solidFill>
              </a:rPr>
              <a:t>What you will need:</a:t>
            </a:r>
          </a:p>
          <a:p>
            <a:r>
              <a:rPr lang="en-US" sz="2400" dirty="0">
                <a:solidFill>
                  <a:srgbClr val="292929"/>
                </a:solidFill>
              </a:rPr>
              <a:t>	</a:t>
            </a:r>
            <a:r>
              <a:rPr lang="en-US" sz="2400" dirty="0" smtClean="0">
                <a:solidFill>
                  <a:srgbClr val="292929"/>
                </a:solidFill>
              </a:rPr>
              <a:t>Ethernet like reliability- Mission Critical</a:t>
            </a:r>
          </a:p>
          <a:p>
            <a:r>
              <a:rPr lang="en-US" sz="2400" dirty="0" smtClean="0">
                <a:solidFill>
                  <a:srgbClr val="292929"/>
                </a:solidFill>
              </a:rPr>
              <a:t>	Ease of access- so easy a ‘caveman can do it’ </a:t>
            </a:r>
          </a:p>
          <a:p>
            <a:r>
              <a:rPr lang="en-US" sz="2400" dirty="0" smtClean="0">
                <a:solidFill>
                  <a:srgbClr val="292929"/>
                </a:solidFill>
              </a:rPr>
              <a:t>	Wi-Fi everywhere students will be</a:t>
            </a:r>
          </a:p>
          <a:p>
            <a:r>
              <a:rPr lang="en-US" sz="2400" dirty="0">
                <a:solidFill>
                  <a:srgbClr val="292929"/>
                </a:solidFill>
              </a:rPr>
              <a:t>	</a:t>
            </a:r>
            <a:r>
              <a:rPr lang="en-US" sz="2400" dirty="0" smtClean="0">
                <a:solidFill>
                  <a:srgbClr val="292929"/>
                </a:solidFill>
              </a:rPr>
              <a:t>Policy enforcement- Right user to right resource</a:t>
            </a:r>
            <a:endParaRPr lang="en-US" dirty="0"/>
          </a:p>
        </p:txBody>
      </p:sp>
      <p:sp>
        <p:nvSpPr>
          <p:cNvPr id="5" name="TextBox 4"/>
          <p:cNvSpPr txBox="1"/>
          <p:nvPr/>
        </p:nvSpPr>
        <p:spPr>
          <a:xfrm>
            <a:off x="223862" y="5977592"/>
            <a:ext cx="8691538" cy="646331"/>
          </a:xfrm>
          <a:prstGeom prst="rect">
            <a:avLst/>
          </a:prstGeom>
          <a:solidFill>
            <a:srgbClr val="FFFF00"/>
          </a:solidFill>
        </p:spPr>
        <p:txBody>
          <a:bodyPr wrap="square" rtlCol="0">
            <a:spAutoFit/>
          </a:bodyPr>
          <a:lstStyle/>
          <a:p>
            <a:r>
              <a:rPr lang="en-US" sz="3600" b="1" dirty="0" smtClean="0">
                <a:solidFill>
                  <a:srgbClr val="292929"/>
                </a:solidFill>
              </a:rPr>
              <a:t>Wireless is now THE Network! </a:t>
            </a:r>
            <a:endParaRPr lang="en-US" sz="3600" b="1" dirty="0">
              <a:solidFill>
                <a:srgbClr val="292929"/>
              </a:solidFill>
            </a:endParaRPr>
          </a:p>
        </p:txBody>
      </p:sp>
    </p:spTree>
    <p:extLst>
      <p:ext uri="{BB962C8B-B14F-4D97-AF65-F5344CB8AC3E}">
        <p14:creationId xmlns:p14="http://schemas.microsoft.com/office/powerpoint/2010/main" val="38155966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091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28" y="152400"/>
            <a:ext cx="8485991" cy="838200"/>
          </a:xfrm>
        </p:spPr>
        <p:txBody>
          <a:bodyPr/>
          <a:lstStyle/>
          <a:p>
            <a:r>
              <a:rPr lang="en-US" dirty="0" smtClean="0"/>
              <a:t>Key points for future-proofing your Wi-Fi</a:t>
            </a:r>
            <a:endParaRPr lang="en-US" dirty="0"/>
          </a:p>
        </p:txBody>
      </p:sp>
      <p:sp>
        <p:nvSpPr>
          <p:cNvPr id="7" name="Rectangle 6"/>
          <p:cNvSpPr/>
          <p:nvPr/>
        </p:nvSpPr>
        <p:spPr>
          <a:xfrm>
            <a:off x="223862" y="1652155"/>
            <a:ext cx="7943716" cy="3416320"/>
          </a:xfrm>
          <a:prstGeom prst="rect">
            <a:avLst/>
          </a:prstGeom>
        </p:spPr>
        <p:txBody>
          <a:bodyPr wrap="square">
            <a:spAutoFit/>
          </a:bodyPr>
          <a:lstStyle/>
          <a:p>
            <a:pPr marL="571500" indent="-571500">
              <a:buFont typeface="Wingdings" panose="05000000000000000000" pitchFamily="2" charset="2"/>
              <a:buChar char="§"/>
            </a:pPr>
            <a:r>
              <a:rPr lang="en-US" sz="2400" dirty="0" smtClean="0"/>
              <a:t>Scalability</a:t>
            </a:r>
          </a:p>
          <a:p>
            <a:pPr marL="571500" indent="-571500">
              <a:buFont typeface="Wingdings" panose="05000000000000000000" pitchFamily="2" charset="2"/>
              <a:buChar char="§"/>
            </a:pPr>
            <a:r>
              <a:rPr lang="en-US" sz="2400" dirty="0" smtClean="0"/>
              <a:t>Reliability</a:t>
            </a:r>
          </a:p>
          <a:p>
            <a:pPr marL="571500" indent="-571500">
              <a:buFont typeface="Wingdings" panose="05000000000000000000" pitchFamily="2" charset="2"/>
              <a:buChar char="§"/>
            </a:pPr>
            <a:r>
              <a:rPr lang="en-US" sz="2400" dirty="0" smtClean="0"/>
              <a:t>Client performance</a:t>
            </a:r>
            <a:endParaRPr lang="en-US" sz="2400" dirty="0"/>
          </a:p>
          <a:p>
            <a:pPr marL="571500" indent="-571500">
              <a:buFont typeface="Wingdings" panose="05000000000000000000" pitchFamily="2" charset="2"/>
              <a:buChar char="§"/>
            </a:pPr>
            <a:r>
              <a:rPr lang="en-US" sz="2400" dirty="0" smtClean="0"/>
              <a:t>Ease of Management </a:t>
            </a:r>
          </a:p>
          <a:p>
            <a:pPr marL="571500" indent="-571500">
              <a:buFont typeface="Wingdings" panose="05000000000000000000" pitchFamily="2" charset="2"/>
              <a:buChar char="§"/>
            </a:pPr>
            <a:r>
              <a:rPr lang="en-US" sz="2400" dirty="0" smtClean="0"/>
              <a:t>BYOD- </a:t>
            </a:r>
          </a:p>
          <a:p>
            <a:pPr marL="1028700" lvl="1" indent="-571500">
              <a:buFont typeface="Wingdings" panose="05000000000000000000" pitchFamily="2" charset="2"/>
              <a:buChar char="§"/>
            </a:pPr>
            <a:r>
              <a:rPr lang="en-US" sz="2400" dirty="0" smtClean="0"/>
              <a:t>Device Onboarding</a:t>
            </a:r>
          </a:p>
          <a:p>
            <a:pPr marL="1028700" lvl="1" indent="-571500">
              <a:buFont typeface="Wingdings" panose="05000000000000000000" pitchFamily="2" charset="2"/>
              <a:buChar char="§"/>
            </a:pPr>
            <a:r>
              <a:rPr lang="en-US" sz="2400" dirty="0" smtClean="0"/>
              <a:t>Profiling</a:t>
            </a:r>
          </a:p>
          <a:p>
            <a:pPr marL="571500" indent="-571500">
              <a:buFont typeface="Wingdings" panose="05000000000000000000" pitchFamily="2" charset="2"/>
              <a:buChar char="§"/>
            </a:pPr>
            <a:r>
              <a:rPr lang="en-US" sz="2400" dirty="0" smtClean="0"/>
              <a:t>Long term Investment protection</a:t>
            </a:r>
          </a:p>
          <a:p>
            <a:pPr marL="685800" indent="-685800">
              <a:buFont typeface="Arial" panose="020B0604020202020204" pitchFamily="34" charset="0"/>
              <a:buChar char="•"/>
            </a:pPr>
            <a:endParaRPr lang="en-US"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084" y="1307771"/>
            <a:ext cx="443391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910383"/>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Rectangle 3"/>
          <p:cNvSpPr/>
          <p:nvPr/>
        </p:nvSpPr>
        <p:spPr>
          <a:xfrm rot="16200000">
            <a:off x="4686301" y="-2324102"/>
            <a:ext cx="638175" cy="8277227"/>
          </a:xfrm>
          <a:prstGeom prst="rect">
            <a:avLst/>
          </a:prstGeom>
          <a:gradFill>
            <a:gsLst>
              <a:gs pos="0">
                <a:schemeClr val="bg1">
                  <a:lumMod val="85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 Same Side Corner Rectangle 4"/>
          <p:cNvSpPr/>
          <p:nvPr/>
        </p:nvSpPr>
        <p:spPr>
          <a:xfrm rot="16200000">
            <a:off x="366716" y="1481137"/>
            <a:ext cx="676275" cy="666752"/>
          </a:xfrm>
          <a:prstGeom prst="round2SameRect">
            <a:avLst>
              <a:gd name="adj1" fmla="val 13096"/>
              <a:gd name="adj2" fmla="val 0"/>
            </a:avLst>
          </a:prstGeom>
          <a:gradFill flip="none" rotWithShape="1">
            <a:gsLst>
              <a:gs pos="0">
                <a:srgbClr val="CBDB2A"/>
              </a:gs>
              <a:gs pos="50000">
                <a:srgbClr val="3EB549"/>
              </a:gs>
              <a:gs pos="100000">
                <a:srgbClr val="02928C"/>
              </a:gs>
            </a:gsLst>
            <a:lin ang="10800000" scaled="1"/>
            <a:tileRect/>
          </a:gradFill>
          <a:ln>
            <a:noFill/>
          </a:ln>
          <a:effectLst>
            <a:outerShdw blurRad="76200" dist="50800" dir="21594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9" name="Rectangle 8"/>
          <p:cNvSpPr/>
          <p:nvPr/>
        </p:nvSpPr>
        <p:spPr>
          <a:xfrm rot="16200000">
            <a:off x="4686301" y="-1565912"/>
            <a:ext cx="638175" cy="8277227"/>
          </a:xfrm>
          <a:prstGeom prst="rect">
            <a:avLst/>
          </a:prstGeom>
          <a:gradFill>
            <a:gsLst>
              <a:gs pos="0">
                <a:schemeClr val="bg1">
                  <a:lumMod val="85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ound Same Side Corner Rectangle 9"/>
          <p:cNvSpPr/>
          <p:nvPr/>
        </p:nvSpPr>
        <p:spPr>
          <a:xfrm rot="16200000">
            <a:off x="366716" y="2239327"/>
            <a:ext cx="676275" cy="666752"/>
          </a:xfrm>
          <a:prstGeom prst="round2SameRect">
            <a:avLst>
              <a:gd name="adj1" fmla="val 13096"/>
              <a:gd name="adj2" fmla="val 0"/>
            </a:avLst>
          </a:prstGeom>
          <a:gradFill flip="none" rotWithShape="1">
            <a:gsLst>
              <a:gs pos="0">
                <a:srgbClr val="CBDB2A"/>
              </a:gs>
              <a:gs pos="50000">
                <a:srgbClr val="3EB549"/>
              </a:gs>
              <a:gs pos="100000">
                <a:srgbClr val="02928C"/>
              </a:gs>
            </a:gsLst>
            <a:lin ang="10800000" scaled="1"/>
            <a:tileRect/>
          </a:gradFill>
          <a:ln>
            <a:noFill/>
          </a:ln>
          <a:effectLst>
            <a:outerShdw blurRad="76200" dist="50800" dir="21594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2" name="Rectangle 11"/>
          <p:cNvSpPr/>
          <p:nvPr/>
        </p:nvSpPr>
        <p:spPr>
          <a:xfrm rot="16200000">
            <a:off x="4686301" y="-807722"/>
            <a:ext cx="638175" cy="8277227"/>
          </a:xfrm>
          <a:prstGeom prst="rect">
            <a:avLst/>
          </a:prstGeom>
          <a:gradFill>
            <a:gsLst>
              <a:gs pos="0">
                <a:schemeClr val="bg1">
                  <a:lumMod val="85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Round Same Side Corner Rectangle 12"/>
          <p:cNvSpPr/>
          <p:nvPr/>
        </p:nvSpPr>
        <p:spPr>
          <a:xfrm rot="16200000">
            <a:off x="366716" y="2997517"/>
            <a:ext cx="676275" cy="666752"/>
          </a:xfrm>
          <a:prstGeom prst="round2SameRect">
            <a:avLst>
              <a:gd name="adj1" fmla="val 13096"/>
              <a:gd name="adj2" fmla="val 0"/>
            </a:avLst>
          </a:prstGeom>
          <a:gradFill flip="none" rotWithShape="1">
            <a:gsLst>
              <a:gs pos="0">
                <a:srgbClr val="CBDB2A"/>
              </a:gs>
              <a:gs pos="50000">
                <a:srgbClr val="3EB549"/>
              </a:gs>
              <a:gs pos="100000">
                <a:srgbClr val="02928C"/>
              </a:gs>
            </a:gsLst>
            <a:lin ang="10800000" scaled="1"/>
            <a:tileRect/>
          </a:gradFill>
          <a:ln>
            <a:noFill/>
          </a:ln>
          <a:effectLst>
            <a:outerShdw blurRad="76200" dist="50800" dir="21594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15" name="Rectangle 14"/>
          <p:cNvSpPr/>
          <p:nvPr/>
        </p:nvSpPr>
        <p:spPr>
          <a:xfrm rot="16200000">
            <a:off x="4686301" y="-49532"/>
            <a:ext cx="638175" cy="8277227"/>
          </a:xfrm>
          <a:prstGeom prst="rect">
            <a:avLst/>
          </a:prstGeom>
          <a:gradFill>
            <a:gsLst>
              <a:gs pos="0">
                <a:schemeClr val="bg1">
                  <a:lumMod val="8500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ound Same Side Corner Rectangle 15"/>
          <p:cNvSpPr/>
          <p:nvPr/>
        </p:nvSpPr>
        <p:spPr>
          <a:xfrm rot="16200000">
            <a:off x="366716" y="3755706"/>
            <a:ext cx="676275" cy="666752"/>
          </a:xfrm>
          <a:prstGeom prst="round2SameRect">
            <a:avLst>
              <a:gd name="adj1" fmla="val 13096"/>
              <a:gd name="adj2" fmla="val 0"/>
            </a:avLst>
          </a:prstGeom>
          <a:gradFill flip="none" rotWithShape="1">
            <a:gsLst>
              <a:gs pos="0">
                <a:srgbClr val="CBDB2A"/>
              </a:gs>
              <a:gs pos="50000">
                <a:srgbClr val="3EB549"/>
              </a:gs>
              <a:gs pos="100000">
                <a:srgbClr val="02928C"/>
              </a:gs>
            </a:gsLst>
            <a:lin ang="10800000" scaled="1"/>
            <a:tileRect/>
          </a:gradFill>
          <a:ln>
            <a:noFill/>
          </a:ln>
          <a:effectLst>
            <a:outerShdw blurRad="76200" dist="50800" dir="21594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j-lt"/>
            </a:endParaRPr>
          </a:p>
        </p:txBody>
      </p:sp>
      <p:sp>
        <p:nvSpPr>
          <p:cNvPr id="23" name="TextBox 22"/>
          <p:cNvSpPr txBox="1"/>
          <p:nvPr/>
        </p:nvSpPr>
        <p:spPr>
          <a:xfrm>
            <a:off x="512670" y="1552902"/>
            <a:ext cx="384365" cy="523220"/>
          </a:xfrm>
          <a:prstGeom prst="rect">
            <a:avLst/>
          </a:prstGeom>
          <a:noFill/>
        </p:spPr>
        <p:txBody>
          <a:bodyPr wrap="none" rtlCol="0" anchor="ctr">
            <a:spAutoFit/>
          </a:bodyPr>
          <a:lstStyle/>
          <a:p>
            <a:pPr algn="ctr"/>
            <a:r>
              <a:rPr lang="en-US" sz="2800" b="1" dirty="0" smtClean="0">
                <a:solidFill>
                  <a:schemeClr val="bg1"/>
                </a:solidFill>
                <a:effectLst>
                  <a:outerShdw blurRad="38100" dist="38100" dir="2700000" algn="tl">
                    <a:srgbClr val="000000">
                      <a:alpha val="43137"/>
                    </a:srgbClr>
                  </a:outerShdw>
                </a:effectLst>
              </a:rPr>
              <a:t>1</a:t>
            </a:r>
            <a:endParaRPr lang="en-US" sz="2800" b="1" dirty="0">
              <a:solidFill>
                <a:schemeClr val="bg1"/>
              </a:solidFill>
              <a:effectLst>
                <a:outerShdw blurRad="38100" dist="38100" dir="2700000" algn="tl">
                  <a:srgbClr val="000000">
                    <a:alpha val="43137"/>
                  </a:srgbClr>
                </a:outerShdw>
              </a:effectLst>
            </a:endParaRPr>
          </a:p>
        </p:txBody>
      </p:sp>
      <p:sp>
        <p:nvSpPr>
          <p:cNvPr id="24" name="TextBox 23"/>
          <p:cNvSpPr txBox="1"/>
          <p:nvPr/>
        </p:nvSpPr>
        <p:spPr>
          <a:xfrm>
            <a:off x="512670" y="2311092"/>
            <a:ext cx="384365" cy="523220"/>
          </a:xfrm>
          <a:prstGeom prst="rect">
            <a:avLst/>
          </a:prstGeom>
          <a:noFill/>
        </p:spPr>
        <p:txBody>
          <a:bodyPr wrap="none" rtlCol="0" anchor="ctr">
            <a:spAutoFit/>
          </a:bodyPr>
          <a:lstStyle/>
          <a:p>
            <a:pPr algn="ctr"/>
            <a:r>
              <a:rPr lang="en-US" sz="2800" b="1" dirty="0" smtClean="0">
                <a:solidFill>
                  <a:schemeClr val="bg1"/>
                </a:solidFill>
                <a:effectLst>
                  <a:outerShdw blurRad="38100" dist="38100" dir="2700000" algn="tl">
                    <a:srgbClr val="000000">
                      <a:alpha val="43137"/>
                    </a:srgbClr>
                  </a:outerShdw>
                </a:effectLst>
              </a:rPr>
              <a:t>2</a:t>
            </a:r>
            <a:endParaRPr lang="en-US" sz="2800" b="1" dirty="0">
              <a:solidFill>
                <a:schemeClr val="bg1"/>
              </a:solidFill>
              <a:effectLst>
                <a:outerShdw blurRad="38100" dist="38100" dir="2700000" algn="tl">
                  <a:srgbClr val="000000">
                    <a:alpha val="43137"/>
                  </a:srgbClr>
                </a:outerShdw>
              </a:effectLst>
            </a:endParaRPr>
          </a:p>
        </p:txBody>
      </p:sp>
      <p:sp>
        <p:nvSpPr>
          <p:cNvPr id="25" name="TextBox 24"/>
          <p:cNvSpPr txBox="1"/>
          <p:nvPr/>
        </p:nvSpPr>
        <p:spPr>
          <a:xfrm>
            <a:off x="512670" y="3069282"/>
            <a:ext cx="384365" cy="523220"/>
          </a:xfrm>
          <a:prstGeom prst="rect">
            <a:avLst/>
          </a:prstGeom>
          <a:noFill/>
        </p:spPr>
        <p:txBody>
          <a:bodyPr wrap="none" rtlCol="0" anchor="ctr">
            <a:spAutoFit/>
          </a:bodyPr>
          <a:lstStyle/>
          <a:p>
            <a:pPr algn="ctr"/>
            <a:r>
              <a:rPr lang="en-US" sz="2800" b="1" dirty="0" smtClean="0">
                <a:solidFill>
                  <a:schemeClr val="bg1"/>
                </a:solidFill>
                <a:effectLst>
                  <a:outerShdw blurRad="38100" dist="38100" dir="2700000" algn="tl">
                    <a:srgbClr val="000000">
                      <a:alpha val="43137"/>
                    </a:srgbClr>
                  </a:outerShdw>
                </a:effectLst>
              </a:rPr>
              <a:t>3</a:t>
            </a:r>
            <a:endParaRPr lang="en-US" sz="2800" b="1" dirty="0">
              <a:solidFill>
                <a:schemeClr val="bg1"/>
              </a:solidFill>
              <a:effectLst>
                <a:outerShdw blurRad="38100" dist="38100" dir="2700000" algn="tl">
                  <a:srgbClr val="000000">
                    <a:alpha val="43137"/>
                  </a:srgbClr>
                </a:outerShdw>
              </a:effectLst>
            </a:endParaRPr>
          </a:p>
        </p:txBody>
      </p:sp>
      <p:sp>
        <p:nvSpPr>
          <p:cNvPr id="26" name="TextBox 25"/>
          <p:cNvSpPr txBox="1"/>
          <p:nvPr/>
        </p:nvSpPr>
        <p:spPr>
          <a:xfrm>
            <a:off x="512670" y="3827472"/>
            <a:ext cx="384365" cy="523220"/>
          </a:xfrm>
          <a:prstGeom prst="rect">
            <a:avLst/>
          </a:prstGeom>
          <a:noFill/>
        </p:spPr>
        <p:txBody>
          <a:bodyPr wrap="none" rtlCol="0" anchor="ctr">
            <a:spAutoFit/>
          </a:bodyPr>
          <a:lstStyle/>
          <a:p>
            <a:pPr algn="ctr"/>
            <a:r>
              <a:rPr lang="en-US" sz="2800" b="1" dirty="0" smtClean="0">
                <a:solidFill>
                  <a:schemeClr val="bg1"/>
                </a:solidFill>
                <a:effectLst>
                  <a:outerShdw blurRad="38100" dist="38100" dir="2700000" algn="tl">
                    <a:srgbClr val="000000">
                      <a:alpha val="43137"/>
                    </a:srgbClr>
                  </a:outerShdw>
                </a:effectLst>
              </a:rPr>
              <a:t>4</a:t>
            </a:r>
            <a:endParaRPr lang="en-US" sz="2800" b="1" dirty="0">
              <a:solidFill>
                <a:schemeClr val="bg1"/>
              </a:solidFill>
              <a:effectLst>
                <a:outerShdw blurRad="38100" dist="38100" dir="2700000" algn="tl">
                  <a:srgbClr val="000000">
                    <a:alpha val="43137"/>
                  </a:srgbClr>
                </a:outerShdw>
              </a:effectLst>
            </a:endParaRPr>
          </a:p>
        </p:txBody>
      </p:sp>
      <p:sp>
        <p:nvSpPr>
          <p:cNvPr id="29" name="Rectangle 28"/>
          <p:cNvSpPr/>
          <p:nvPr/>
        </p:nvSpPr>
        <p:spPr>
          <a:xfrm>
            <a:off x="1261535" y="2373744"/>
            <a:ext cx="3589100" cy="384721"/>
          </a:xfrm>
          <a:prstGeom prst="rect">
            <a:avLst/>
          </a:prstGeom>
        </p:spPr>
        <p:txBody>
          <a:bodyPr wrap="square" anchor="ctr">
            <a:spAutoFit/>
          </a:bodyPr>
          <a:lstStyle/>
          <a:p>
            <a:pPr>
              <a:lnSpc>
                <a:spcPct val="95000"/>
              </a:lnSpc>
              <a:spcBef>
                <a:spcPts val="1480"/>
              </a:spcBef>
              <a:buClr>
                <a:schemeClr val="tx2"/>
              </a:buClr>
              <a:buSzPct val="90000"/>
              <a:defRPr/>
            </a:pPr>
            <a:endParaRPr lang="en-US" sz="2000" dirty="0" smtClean="0">
              <a:solidFill>
                <a:srgbClr val="435153"/>
              </a:solidFill>
              <a:latin typeface="+mj-lt"/>
            </a:endParaRPr>
          </a:p>
        </p:txBody>
      </p:sp>
      <p:sp>
        <p:nvSpPr>
          <p:cNvPr id="33" name="Rectangle 32"/>
          <p:cNvSpPr/>
          <p:nvPr/>
        </p:nvSpPr>
        <p:spPr>
          <a:xfrm>
            <a:off x="1261535" y="3117016"/>
            <a:ext cx="4025654" cy="384721"/>
          </a:xfrm>
          <a:prstGeom prst="rect">
            <a:avLst/>
          </a:prstGeom>
        </p:spPr>
        <p:txBody>
          <a:bodyPr wrap="none" anchor="ctr">
            <a:spAutoFit/>
          </a:bodyPr>
          <a:lstStyle/>
          <a:p>
            <a:pPr>
              <a:lnSpc>
                <a:spcPct val="95000"/>
              </a:lnSpc>
              <a:spcBef>
                <a:spcPts val="1480"/>
              </a:spcBef>
              <a:buClr>
                <a:schemeClr val="tx2"/>
              </a:buClr>
              <a:buSzPct val="90000"/>
              <a:defRPr/>
            </a:pPr>
            <a:r>
              <a:rPr lang="en-US" sz="2000" dirty="0">
                <a:solidFill>
                  <a:srgbClr val="435153"/>
                </a:solidFill>
              </a:rPr>
              <a:t>Mobility </a:t>
            </a:r>
            <a:r>
              <a:rPr lang="en-US" sz="2000" dirty="0" smtClean="0">
                <a:solidFill>
                  <a:srgbClr val="435153"/>
                </a:solidFill>
              </a:rPr>
              <a:t>Differentiators for schools</a:t>
            </a:r>
            <a:endParaRPr lang="en-US" sz="2000" dirty="0">
              <a:solidFill>
                <a:srgbClr val="435153"/>
              </a:solidFill>
            </a:endParaRPr>
          </a:p>
        </p:txBody>
      </p:sp>
      <p:sp>
        <p:nvSpPr>
          <p:cNvPr id="3" name="Rectangle 2"/>
          <p:cNvSpPr/>
          <p:nvPr/>
        </p:nvSpPr>
        <p:spPr>
          <a:xfrm>
            <a:off x="1261535" y="1620870"/>
            <a:ext cx="6542368" cy="384721"/>
          </a:xfrm>
          <a:prstGeom prst="rect">
            <a:avLst/>
          </a:prstGeom>
        </p:spPr>
        <p:txBody>
          <a:bodyPr wrap="none">
            <a:spAutoFit/>
          </a:bodyPr>
          <a:lstStyle/>
          <a:p>
            <a:pPr>
              <a:lnSpc>
                <a:spcPct val="95000"/>
              </a:lnSpc>
              <a:spcBef>
                <a:spcPts val="1480"/>
              </a:spcBef>
              <a:buClr>
                <a:schemeClr val="tx2"/>
              </a:buClr>
              <a:buSzPct val="90000"/>
              <a:defRPr/>
            </a:pPr>
            <a:r>
              <a:rPr lang="en-US" sz="2000" dirty="0" smtClean="0">
                <a:solidFill>
                  <a:srgbClr val="435153"/>
                </a:solidFill>
              </a:rPr>
              <a:t>802.11ac architecture,  What it means in the classrooms</a:t>
            </a:r>
            <a:endParaRPr lang="en-US" sz="2000" dirty="0">
              <a:solidFill>
                <a:srgbClr val="435153"/>
              </a:solidFill>
            </a:endParaRPr>
          </a:p>
        </p:txBody>
      </p:sp>
      <p:sp>
        <p:nvSpPr>
          <p:cNvPr id="28" name="Rectangle 27"/>
          <p:cNvSpPr/>
          <p:nvPr/>
        </p:nvSpPr>
        <p:spPr>
          <a:xfrm>
            <a:off x="1178407" y="2389065"/>
            <a:ext cx="6479915" cy="384721"/>
          </a:xfrm>
          <a:prstGeom prst="rect">
            <a:avLst/>
          </a:prstGeom>
        </p:spPr>
        <p:txBody>
          <a:bodyPr wrap="none" anchor="ctr">
            <a:spAutoFit/>
          </a:bodyPr>
          <a:lstStyle/>
          <a:p>
            <a:pPr>
              <a:lnSpc>
                <a:spcPct val="95000"/>
              </a:lnSpc>
              <a:spcBef>
                <a:spcPts val="1480"/>
              </a:spcBef>
              <a:buClr>
                <a:schemeClr val="tx2"/>
              </a:buClr>
              <a:buSzPct val="90000"/>
              <a:defRPr/>
            </a:pPr>
            <a:r>
              <a:rPr lang="en-US" sz="2000" dirty="0" smtClean="0">
                <a:solidFill>
                  <a:srgbClr val="435153"/>
                </a:solidFill>
              </a:rPr>
              <a:t>On </a:t>
            </a:r>
            <a:r>
              <a:rPr lang="en-US" sz="2000" dirty="0" err="1" smtClean="0">
                <a:solidFill>
                  <a:srgbClr val="435153"/>
                </a:solidFill>
              </a:rPr>
              <a:t>Prem</a:t>
            </a:r>
            <a:r>
              <a:rPr lang="en-US" sz="2000" dirty="0" smtClean="0">
                <a:solidFill>
                  <a:srgbClr val="435153"/>
                </a:solidFill>
              </a:rPr>
              <a:t> (Controller)  and Cloud Wireless </a:t>
            </a:r>
            <a:r>
              <a:rPr lang="en-US" sz="2000" dirty="0">
                <a:solidFill>
                  <a:srgbClr val="435153"/>
                </a:solidFill>
              </a:rPr>
              <a:t>Architectures</a:t>
            </a:r>
          </a:p>
        </p:txBody>
      </p:sp>
      <p:sp>
        <p:nvSpPr>
          <p:cNvPr id="32" name="Rectangle 31"/>
          <p:cNvSpPr/>
          <p:nvPr/>
        </p:nvSpPr>
        <p:spPr>
          <a:xfrm>
            <a:off x="1261535" y="3896720"/>
            <a:ext cx="3164649" cy="384721"/>
          </a:xfrm>
          <a:prstGeom prst="rect">
            <a:avLst/>
          </a:prstGeom>
        </p:spPr>
        <p:txBody>
          <a:bodyPr wrap="none" anchor="ctr">
            <a:spAutoFit/>
          </a:bodyPr>
          <a:lstStyle/>
          <a:p>
            <a:pPr>
              <a:lnSpc>
                <a:spcPct val="95000"/>
              </a:lnSpc>
              <a:spcBef>
                <a:spcPts val="1480"/>
              </a:spcBef>
              <a:buClr>
                <a:schemeClr val="tx2"/>
              </a:buClr>
              <a:buSzPct val="90000"/>
              <a:defRPr/>
            </a:pPr>
            <a:r>
              <a:rPr lang="en-US" sz="2000" dirty="0" smtClean="0">
                <a:solidFill>
                  <a:srgbClr val="435153"/>
                </a:solidFill>
              </a:rPr>
              <a:t>Cloud vs Controller basics</a:t>
            </a:r>
            <a:endParaRPr lang="en-US" sz="2000" dirty="0">
              <a:solidFill>
                <a:srgbClr val="435153"/>
              </a:solidFill>
            </a:endParaRPr>
          </a:p>
        </p:txBody>
      </p:sp>
    </p:spTree>
    <p:extLst>
      <p:ext uri="{BB962C8B-B14F-4D97-AF65-F5344CB8AC3E}">
        <p14:creationId xmlns:p14="http://schemas.microsoft.com/office/powerpoint/2010/main" val="3178580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1798" y="2286000"/>
            <a:ext cx="8342822" cy="2407042"/>
          </a:xfrm>
        </p:spPr>
        <p:txBody>
          <a:bodyPr/>
          <a:lstStyle/>
          <a:p>
            <a:r>
              <a:rPr lang="en-US" sz="3600" b="1" dirty="0" smtClean="0">
                <a:solidFill>
                  <a:schemeClr val="accent4"/>
                </a:solidFill>
              </a:rPr>
              <a:t>802.11ac –</a:t>
            </a:r>
            <a:r>
              <a:rPr lang="en-US" sz="3600" dirty="0" smtClean="0">
                <a:solidFill>
                  <a:schemeClr val="accent4"/>
                </a:solidFill>
              </a:rPr>
              <a:t> The new ‘Defacto Standard’</a:t>
            </a:r>
            <a:r>
              <a:rPr lang="en-US" sz="4000" dirty="0" smtClean="0">
                <a:solidFill>
                  <a:schemeClr val="accent4"/>
                </a:solidFill>
              </a:rPr>
              <a:t/>
            </a:r>
            <a:br>
              <a:rPr lang="en-US" sz="4000" dirty="0" smtClean="0">
                <a:solidFill>
                  <a:schemeClr val="accent4"/>
                </a:solidFill>
              </a:rPr>
            </a:br>
            <a:r>
              <a:rPr lang="en-US" sz="4000" dirty="0">
                <a:solidFill>
                  <a:schemeClr val="accent4"/>
                </a:solidFill>
              </a:rPr>
              <a:t>	</a:t>
            </a:r>
            <a:r>
              <a:rPr lang="en-US" sz="3200" dirty="0" smtClean="0">
                <a:solidFill>
                  <a:schemeClr val="accent4"/>
                </a:solidFill>
              </a:rPr>
              <a:t>High performance and Investment protection </a:t>
            </a:r>
            <a:endParaRPr sz="3200" spc="0" dirty="0">
              <a:solidFill>
                <a:schemeClr val="accent4"/>
              </a:solidFill>
            </a:endParaRPr>
          </a:p>
        </p:txBody>
      </p:sp>
      <p:pic>
        <p:nvPicPr>
          <p:cNvPr id="4" name="Picture 11"/>
          <p:cNvPicPr>
            <a:picLocks noChangeAspect="1" noChangeArrowheads="1"/>
          </p:cNvPicPr>
          <p:nvPr/>
        </p:nvPicPr>
        <p:blipFill>
          <a:blip r:embed="rId2"/>
          <a:srcRect/>
          <a:stretch>
            <a:fillRect/>
          </a:stretch>
        </p:blipFill>
        <p:spPr bwMode="auto">
          <a:xfrm>
            <a:off x="2725098" y="420339"/>
            <a:ext cx="1909466" cy="924843"/>
          </a:xfrm>
          <a:prstGeom prst="rect">
            <a:avLst/>
          </a:prstGeom>
          <a:noFill/>
          <a:ln w="9525">
            <a:noFill/>
            <a:miter lim="800000"/>
            <a:headEnd/>
            <a:tailEnd/>
          </a:ln>
        </p:spPr>
      </p:pic>
      <p:pic>
        <p:nvPicPr>
          <p:cNvPr id="5" name="Picture 2"/>
          <p:cNvPicPr>
            <a:picLocks noChangeAspect="1" noChangeArrowheads="1"/>
          </p:cNvPicPr>
          <p:nvPr/>
        </p:nvPicPr>
        <p:blipFill>
          <a:blip r:embed="rId3" cstate="email"/>
          <a:srcRect/>
          <a:stretch>
            <a:fillRect/>
          </a:stretch>
        </p:blipFill>
        <p:spPr bwMode="auto">
          <a:xfrm>
            <a:off x="4890692" y="434194"/>
            <a:ext cx="1841646" cy="2271109"/>
          </a:xfrm>
          <a:prstGeom prst="rect">
            <a:avLst/>
          </a:prstGeom>
          <a:no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6801431" y="609601"/>
            <a:ext cx="1833802" cy="2079875"/>
          </a:xfrm>
          <a:prstGeom prst="rect">
            <a:avLst/>
          </a:prstGeom>
          <a:noFill/>
          <a:ln w="9525">
            <a:noFill/>
            <a:miter lim="800000"/>
            <a:headEnd/>
            <a:tailEnd/>
          </a:ln>
        </p:spPr>
      </p:pic>
      <p:pic>
        <p:nvPicPr>
          <p:cNvPr id="7" name="Picture 2" descr="http://www.cisco.com/en/US/i/100001-200000/120001-130000/121001-122000/121140.jpg"/>
          <p:cNvPicPr>
            <a:picLocks noChangeAspect="1" noChangeArrowheads="1"/>
          </p:cNvPicPr>
          <p:nvPr/>
        </p:nvPicPr>
        <p:blipFill>
          <a:blip r:embed="rId5"/>
          <a:srcRect/>
          <a:stretch>
            <a:fillRect/>
          </a:stretch>
        </p:blipFill>
        <p:spPr bwMode="auto">
          <a:xfrm>
            <a:off x="154726" y="1649537"/>
            <a:ext cx="3795064" cy="830774"/>
          </a:xfrm>
          <a:prstGeom prst="rect">
            <a:avLst/>
          </a:prstGeom>
          <a:noFill/>
        </p:spPr>
      </p:pic>
    </p:spTree>
    <p:extLst>
      <p:ext uri="{BB962C8B-B14F-4D97-AF65-F5344CB8AC3E}">
        <p14:creationId xmlns:p14="http://schemas.microsoft.com/office/powerpoint/2010/main" val="33283776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95"/>
          <p:cNvSpPr>
            <a:spLocks noChangeArrowheads="1"/>
          </p:cNvSpPr>
          <p:nvPr/>
        </p:nvSpPr>
        <p:spPr bwMode="auto">
          <a:xfrm>
            <a:off x="28575" y="6332538"/>
            <a:ext cx="9115425" cy="365125"/>
          </a:xfrm>
          <a:prstGeom prst="rect">
            <a:avLst/>
          </a:prstGeom>
          <a:solidFill>
            <a:schemeClr val="bg2"/>
          </a:solidFill>
          <a:ln>
            <a:noFill/>
          </a:ln>
          <a:effectLst>
            <a:outerShdw dist="50800" dir="5400000" algn="ctr" rotWithShape="0">
              <a:srgbClr val="000000">
                <a:alpha val="26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FFFFFF"/>
              </a:buClr>
              <a:buFont typeface="Arial" pitchFamily="34" charset="0"/>
              <a:buNone/>
            </a:pPr>
            <a:endParaRPr lang="en-US" altLang="en-US">
              <a:solidFill>
                <a:srgbClr val="FFFFFF"/>
              </a:solidFill>
              <a:cs typeface="Arial" pitchFamily="34" charset="0"/>
              <a:sym typeface="Arial" pitchFamily="34" charset="0"/>
            </a:endParaRPr>
          </a:p>
        </p:txBody>
      </p:sp>
      <p:sp>
        <p:nvSpPr>
          <p:cNvPr id="245763" name="Rectangle 97"/>
          <p:cNvSpPr>
            <a:spLocks noChangeArrowheads="1"/>
          </p:cNvSpPr>
          <p:nvPr/>
        </p:nvSpPr>
        <p:spPr bwMode="auto">
          <a:xfrm>
            <a:off x="7658100" y="5829300"/>
            <a:ext cx="1485900" cy="1028700"/>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57598" tIns="28799" rIns="57598" bIns="28799"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FFFFFF"/>
              </a:buClr>
              <a:buFont typeface="Arial" pitchFamily="34" charset="0"/>
              <a:buNone/>
            </a:pPr>
            <a:endParaRPr lang="en-US" altLang="en-US">
              <a:solidFill>
                <a:srgbClr val="FFFFFF"/>
              </a:solidFill>
              <a:cs typeface="Arial" pitchFamily="34" charset="0"/>
              <a:sym typeface="Arial" pitchFamily="34" charset="0"/>
            </a:endParaRPr>
          </a:p>
        </p:txBody>
      </p:sp>
      <p:sp>
        <p:nvSpPr>
          <p:cNvPr id="245786" name="Rectangle 29"/>
          <p:cNvSpPr>
            <a:spLocks noChangeArrowheads="1"/>
          </p:cNvSpPr>
          <p:nvPr/>
        </p:nvSpPr>
        <p:spPr bwMode="auto">
          <a:xfrm>
            <a:off x="0" y="6176963"/>
            <a:ext cx="76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91-93</a:t>
            </a:r>
          </a:p>
        </p:txBody>
      </p:sp>
      <p:sp>
        <p:nvSpPr>
          <p:cNvPr id="245787" name="Rectangle 30"/>
          <p:cNvSpPr>
            <a:spLocks noChangeArrowheads="1"/>
          </p:cNvSpPr>
          <p:nvPr/>
        </p:nvSpPr>
        <p:spPr bwMode="auto">
          <a:xfrm>
            <a:off x="76200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94</a:t>
            </a:r>
          </a:p>
        </p:txBody>
      </p:sp>
      <p:sp>
        <p:nvSpPr>
          <p:cNvPr id="245788" name="Rectangle 31"/>
          <p:cNvSpPr>
            <a:spLocks noChangeArrowheads="1"/>
          </p:cNvSpPr>
          <p:nvPr/>
        </p:nvSpPr>
        <p:spPr bwMode="auto">
          <a:xfrm>
            <a:off x="120650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95</a:t>
            </a:r>
          </a:p>
        </p:txBody>
      </p:sp>
      <p:sp>
        <p:nvSpPr>
          <p:cNvPr id="245789" name="Rectangle 32"/>
          <p:cNvSpPr>
            <a:spLocks noChangeArrowheads="1"/>
          </p:cNvSpPr>
          <p:nvPr/>
        </p:nvSpPr>
        <p:spPr bwMode="auto">
          <a:xfrm>
            <a:off x="165100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96</a:t>
            </a:r>
          </a:p>
        </p:txBody>
      </p:sp>
      <p:sp>
        <p:nvSpPr>
          <p:cNvPr id="245790" name="Rectangle 33"/>
          <p:cNvSpPr>
            <a:spLocks noChangeArrowheads="1"/>
          </p:cNvSpPr>
          <p:nvPr/>
        </p:nvSpPr>
        <p:spPr bwMode="auto">
          <a:xfrm>
            <a:off x="209550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97</a:t>
            </a:r>
          </a:p>
        </p:txBody>
      </p:sp>
      <p:sp>
        <p:nvSpPr>
          <p:cNvPr id="245791" name="Rectangle 34"/>
          <p:cNvSpPr>
            <a:spLocks noChangeArrowheads="1"/>
          </p:cNvSpPr>
          <p:nvPr/>
        </p:nvSpPr>
        <p:spPr bwMode="auto">
          <a:xfrm>
            <a:off x="254000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98</a:t>
            </a:r>
          </a:p>
        </p:txBody>
      </p:sp>
      <p:sp>
        <p:nvSpPr>
          <p:cNvPr id="245792" name="Rectangle 35"/>
          <p:cNvSpPr>
            <a:spLocks noChangeArrowheads="1"/>
          </p:cNvSpPr>
          <p:nvPr/>
        </p:nvSpPr>
        <p:spPr bwMode="auto">
          <a:xfrm>
            <a:off x="298450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99</a:t>
            </a:r>
          </a:p>
        </p:txBody>
      </p:sp>
      <p:sp>
        <p:nvSpPr>
          <p:cNvPr id="245793" name="Rectangle 36"/>
          <p:cNvSpPr>
            <a:spLocks noChangeArrowheads="1"/>
          </p:cNvSpPr>
          <p:nvPr/>
        </p:nvSpPr>
        <p:spPr bwMode="auto">
          <a:xfrm>
            <a:off x="342900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00</a:t>
            </a:r>
          </a:p>
        </p:txBody>
      </p:sp>
      <p:sp>
        <p:nvSpPr>
          <p:cNvPr id="245794" name="Rectangle 37"/>
          <p:cNvSpPr>
            <a:spLocks noChangeArrowheads="1"/>
          </p:cNvSpPr>
          <p:nvPr/>
        </p:nvSpPr>
        <p:spPr bwMode="auto">
          <a:xfrm>
            <a:off x="387350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01</a:t>
            </a:r>
          </a:p>
        </p:txBody>
      </p:sp>
      <p:sp>
        <p:nvSpPr>
          <p:cNvPr id="245795" name="Rectangle 38"/>
          <p:cNvSpPr>
            <a:spLocks noChangeArrowheads="1"/>
          </p:cNvSpPr>
          <p:nvPr/>
        </p:nvSpPr>
        <p:spPr bwMode="auto">
          <a:xfrm>
            <a:off x="432435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02</a:t>
            </a:r>
          </a:p>
        </p:txBody>
      </p:sp>
      <p:sp>
        <p:nvSpPr>
          <p:cNvPr id="245796" name="Rectangle 39"/>
          <p:cNvSpPr>
            <a:spLocks noChangeArrowheads="1"/>
          </p:cNvSpPr>
          <p:nvPr/>
        </p:nvSpPr>
        <p:spPr bwMode="auto">
          <a:xfrm>
            <a:off x="476885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03</a:t>
            </a:r>
          </a:p>
        </p:txBody>
      </p:sp>
      <p:sp>
        <p:nvSpPr>
          <p:cNvPr id="245797" name="Rectangle 40"/>
          <p:cNvSpPr>
            <a:spLocks noChangeArrowheads="1"/>
          </p:cNvSpPr>
          <p:nvPr/>
        </p:nvSpPr>
        <p:spPr bwMode="auto">
          <a:xfrm>
            <a:off x="521335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04</a:t>
            </a:r>
          </a:p>
        </p:txBody>
      </p:sp>
      <p:sp>
        <p:nvSpPr>
          <p:cNvPr id="245798" name="Rectangle 41"/>
          <p:cNvSpPr>
            <a:spLocks noChangeArrowheads="1"/>
          </p:cNvSpPr>
          <p:nvPr/>
        </p:nvSpPr>
        <p:spPr bwMode="auto">
          <a:xfrm>
            <a:off x="565785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05</a:t>
            </a:r>
          </a:p>
        </p:txBody>
      </p:sp>
      <p:sp>
        <p:nvSpPr>
          <p:cNvPr id="245799" name="Rectangle 42"/>
          <p:cNvSpPr>
            <a:spLocks noChangeArrowheads="1"/>
          </p:cNvSpPr>
          <p:nvPr/>
        </p:nvSpPr>
        <p:spPr bwMode="auto">
          <a:xfrm>
            <a:off x="6102350"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06</a:t>
            </a:r>
          </a:p>
        </p:txBody>
      </p:sp>
      <p:sp>
        <p:nvSpPr>
          <p:cNvPr id="245800" name="Rectangle 43"/>
          <p:cNvSpPr>
            <a:spLocks noChangeArrowheads="1"/>
          </p:cNvSpPr>
          <p:nvPr/>
        </p:nvSpPr>
        <p:spPr bwMode="auto">
          <a:xfrm>
            <a:off x="6554788"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07</a:t>
            </a:r>
          </a:p>
        </p:txBody>
      </p:sp>
      <p:sp>
        <p:nvSpPr>
          <p:cNvPr id="245801" name="Rectangle 44"/>
          <p:cNvSpPr>
            <a:spLocks noChangeArrowheads="1"/>
          </p:cNvSpPr>
          <p:nvPr/>
        </p:nvSpPr>
        <p:spPr bwMode="auto">
          <a:xfrm>
            <a:off x="7007225"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08</a:t>
            </a:r>
          </a:p>
        </p:txBody>
      </p:sp>
      <p:sp>
        <p:nvSpPr>
          <p:cNvPr id="245802" name="Rectangle 47"/>
          <p:cNvSpPr>
            <a:spLocks noChangeArrowheads="1"/>
          </p:cNvSpPr>
          <p:nvPr/>
        </p:nvSpPr>
        <p:spPr bwMode="auto">
          <a:xfrm>
            <a:off x="3232150" y="5970588"/>
            <a:ext cx="1536700" cy="21590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11-1999</a:t>
            </a:r>
          </a:p>
        </p:txBody>
      </p:sp>
      <p:sp>
        <p:nvSpPr>
          <p:cNvPr id="245803" name="Rectangle 48"/>
          <p:cNvSpPr>
            <a:spLocks noChangeArrowheads="1"/>
          </p:cNvSpPr>
          <p:nvPr/>
        </p:nvSpPr>
        <p:spPr bwMode="auto">
          <a:xfrm>
            <a:off x="4768850" y="5970588"/>
            <a:ext cx="1882775" cy="21590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11-2003</a:t>
            </a:r>
          </a:p>
        </p:txBody>
      </p:sp>
      <p:sp>
        <p:nvSpPr>
          <p:cNvPr id="245804" name="Rectangle 49"/>
          <p:cNvSpPr>
            <a:spLocks noChangeArrowheads="1"/>
          </p:cNvSpPr>
          <p:nvPr/>
        </p:nvSpPr>
        <p:spPr bwMode="auto">
          <a:xfrm>
            <a:off x="6651625" y="5970588"/>
            <a:ext cx="2006600" cy="21590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11-2007</a:t>
            </a:r>
          </a:p>
        </p:txBody>
      </p:sp>
      <p:sp>
        <p:nvSpPr>
          <p:cNvPr id="245805" name="Rectangle 60"/>
          <p:cNvSpPr>
            <a:spLocks noChangeArrowheads="1"/>
          </p:cNvSpPr>
          <p:nvPr/>
        </p:nvSpPr>
        <p:spPr bwMode="auto">
          <a:xfrm>
            <a:off x="7229475" y="3376613"/>
            <a:ext cx="1914525" cy="223837"/>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dirty="0">
                <a:solidFill>
                  <a:srgbClr val="0096D6"/>
                </a:solidFill>
                <a:cs typeface="Arial" pitchFamily="34" charset="0"/>
                <a:sym typeface="Arial" pitchFamily="34" charset="0"/>
              </a:rPr>
              <a:t>11w</a:t>
            </a:r>
          </a:p>
        </p:txBody>
      </p:sp>
      <p:sp>
        <p:nvSpPr>
          <p:cNvPr id="245806" name="Rectangle 63"/>
          <p:cNvSpPr>
            <a:spLocks noChangeArrowheads="1"/>
          </p:cNvSpPr>
          <p:nvPr/>
        </p:nvSpPr>
        <p:spPr bwMode="auto">
          <a:xfrm>
            <a:off x="8342313" y="2114550"/>
            <a:ext cx="801687" cy="198438"/>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11s</a:t>
            </a:r>
          </a:p>
        </p:txBody>
      </p:sp>
      <p:sp>
        <p:nvSpPr>
          <p:cNvPr id="245807" name="Rectangle 64"/>
          <p:cNvSpPr>
            <a:spLocks noChangeArrowheads="1"/>
          </p:cNvSpPr>
          <p:nvPr/>
        </p:nvSpPr>
        <p:spPr bwMode="auto">
          <a:xfrm>
            <a:off x="7958138" y="2533650"/>
            <a:ext cx="1185862" cy="26670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11u</a:t>
            </a:r>
          </a:p>
        </p:txBody>
      </p:sp>
      <p:sp>
        <p:nvSpPr>
          <p:cNvPr id="245808" name="AutoShape 66"/>
          <p:cNvSpPr>
            <a:spLocks/>
          </p:cNvSpPr>
          <p:nvPr/>
        </p:nvSpPr>
        <p:spPr bwMode="auto">
          <a:xfrm>
            <a:off x="1924050" y="5322888"/>
            <a:ext cx="225425" cy="863600"/>
          </a:xfrm>
          <a:prstGeom prst="leftBrace">
            <a:avLst>
              <a:gd name="adj1" fmla="val 31925"/>
              <a:gd name="adj2" fmla="val 50000"/>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endParaRPr lang="en-US" altLang="en-US" sz="1600">
              <a:solidFill>
                <a:srgbClr val="0096D6"/>
              </a:solidFill>
              <a:cs typeface="Arial" pitchFamily="34" charset="0"/>
              <a:sym typeface="Arial" pitchFamily="34" charset="0"/>
            </a:endParaRPr>
          </a:p>
        </p:txBody>
      </p:sp>
      <p:sp>
        <p:nvSpPr>
          <p:cNvPr id="245809" name="Line 67"/>
          <p:cNvSpPr>
            <a:spLocks noChangeShapeType="1"/>
          </p:cNvSpPr>
          <p:nvPr/>
        </p:nvSpPr>
        <p:spPr bwMode="auto">
          <a:xfrm flipH="1">
            <a:off x="2125663" y="5322888"/>
            <a:ext cx="2017712" cy="0"/>
          </a:xfrm>
          <a:prstGeom prst="line">
            <a:avLst/>
          </a:prstGeom>
          <a:noFill/>
          <a:ln w="9525">
            <a:solidFill>
              <a:schemeClr val="folHlink"/>
            </a:solidFill>
            <a:prstDash val="dash"/>
            <a:round/>
            <a:headEnd/>
            <a:tailEnd/>
          </a:ln>
          <a:extLst>
            <a:ext uri="{909E8E84-426E-40DD-AFC4-6F175D3DCCD1}">
              <a14:hiddenFill xmlns:a14="http://schemas.microsoft.com/office/drawing/2010/main">
                <a:noFill/>
              </a14:hiddenFill>
            </a:ext>
          </a:extLst>
        </p:spPr>
        <p:txBody>
          <a:bodyPr lIns="81776" tIns="40887" rIns="81776" bIns="40887"/>
          <a:lstStyle/>
          <a:p>
            <a:endParaRPr lang="en-US"/>
          </a:p>
        </p:txBody>
      </p:sp>
      <p:sp>
        <p:nvSpPr>
          <p:cNvPr id="245810" name="AutoShape 68"/>
          <p:cNvSpPr>
            <a:spLocks/>
          </p:cNvSpPr>
          <p:nvPr/>
        </p:nvSpPr>
        <p:spPr bwMode="auto">
          <a:xfrm>
            <a:off x="1914525" y="4459288"/>
            <a:ext cx="225425" cy="863600"/>
          </a:xfrm>
          <a:prstGeom prst="leftBrace">
            <a:avLst>
              <a:gd name="adj1" fmla="val 31925"/>
              <a:gd name="adj2" fmla="val 50000"/>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endParaRPr lang="en-US" altLang="en-US" sz="1600">
              <a:solidFill>
                <a:srgbClr val="0096D6"/>
              </a:solidFill>
              <a:cs typeface="Arial" pitchFamily="34" charset="0"/>
              <a:sym typeface="Arial" pitchFamily="34" charset="0"/>
            </a:endParaRPr>
          </a:p>
        </p:txBody>
      </p:sp>
      <p:sp>
        <p:nvSpPr>
          <p:cNvPr id="245812" name="AutoShape 71"/>
          <p:cNvSpPr>
            <a:spLocks/>
          </p:cNvSpPr>
          <p:nvPr/>
        </p:nvSpPr>
        <p:spPr bwMode="auto">
          <a:xfrm>
            <a:off x="1871663" y="1714500"/>
            <a:ext cx="277812" cy="2427288"/>
          </a:xfrm>
          <a:prstGeom prst="leftBrace">
            <a:avLst>
              <a:gd name="adj1" fmla="val 84055"/>
              <a:gd name="adj2" fmla="val 50000"/>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endParaRPr lang="en-US" altLang="en-US" sz="1600">
              <a:solidFill>
                <a:srgbClr val="0096D6"/>
              </a:solidFill>
              <a:cs typeface="Arial" pitchFamily="34" charset="0"/>
              <a:sym typeface="Arial" pitchFamily="34" charset="0"/>
            </a:endParaRPr>
          </a:p>
        </p:txBody>
      </p:sp>
      <p:sp>
        <p:nvSpPr>
          <p:cNvPr id="245813" name="Rectangle 72"/>
          <p:cNvSpPr>
            <a:spLocks noChangeArrowheads="1"/>
          </p:cNvSpPr>
          <p:nvPr/>
        </p:nvSpPr>
        <p:spPr bwMode="auto">
          <a:xfrm>
            <a:off x="0" y="5322888"/>
            <a:ext cx="19621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Delighted to be connected</a:t>
            </a:r>
          </a:p>
        </p:txBody>
      </p:sp>
      <p:sp>
        <p:nvSpPr>
          <p:cNvPr id="245814" name="Rectangle 73"/>
          <p:cNvSpPr>
            <a:spLocks noChangeArrowheads="1"/>
          </p:cNvSpPr>
          <p:nvPr/>
        </p:nvSpPr>
        <p:spPr bwMode="auto">
          <a:xfrm>
            <a:off x="-485775" y="4459288"/>
            <a:ext cx="2447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Delighted to be</a:t>
            </a:r>
            <a:br>
              <a:rPr lang="en-US" altLang="en-US" sz="1600">
                <a:solidFill>
                  <a:srgbClr val="0096D6"/>
                </a:solidFill>
                <a:cs typeface="Arial" pitchFamily="34" charset="0"/>
                <a:sym typeface="Arial" pitchFamily="34" charset="0"/>
              </a:rPr>
            </a:br>
            <a:r>
              <a:rPr lang="en-US" altLang="en-US" sz="1600">
                <a:solidFill>
                  <a:srgbClr val="0096D6"/>
                </a:solidFill>
                <a:cs typeface="Arial" pitchFamily="34" charset="0"/>
                <a:sym typeface="Arial" pitchFamily="34" charset="0"/>
              </a:rPr>
              <a:t>securely connected</a:t>
            </a:r>
          </a:p>
        </p:txBody>
      </p:sp>
      <p:sp>
        <p:nvSpPr>
          <p:cNvPr id="245815" name="Rectangle 74"/>
          <p:cNvSpPr>
            <a:spLocks noChangeArrowheads="1"/>
          </p:cNvSpPr>
          <p:nvPr/>
        </p:nvSpPr>
        <p:spPr bwMode="auto">
          <a:xfrm>
            <a:off x="0" y="1909763"/>
            <a:ext cx="191928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Demanding managed, </a:t>
            </a:r>
            <a:br>
              <a:rPr lang="en-US" altLang="en-US" sz="1600">
                <a:solidFill>
                  <a:srgbClr val="0096D6"/>
                </a:solidFill>
                <a:cs typeface="Arial" pitchFamily="34" charset="0"/>
                <a:sym typeface="Arial" pitchFamily="34" charset="0"/>
              </a:rPr>
            </a:br>
            <a:r>
              <a:rPr lang="en-US" altLang="en-US" sz="1600">
                <a:solidFill>
                  <a:srgbClr val="0096D6"/>
                </a:solidFill>
                <a:cs typeface="Arial" pitchFamily="34" charset="0"/>
                <a:sym typeface="Arial" pitchFamily="34" charset="0"/>
              </a:rPr>
              <a:t>reliable &amp; secure</a:t>
            </a:r>
            <a:br>
              <a:rPr lang="en-US" altLang="en-US" sz="1600">
                <a:solidFill>
                  <a:srgbClr val="0096D6"/>
                </a:solidFill>
                <a:cs typeface="Arial" pitchFamily="34" charset="0"/>
                <a:sym typeface="Arial" pitchFamily="34" charset="0"/>
              </a:rPr>
            </a:br>
            <a:r>
              <a:rPr lang="en-US" altLang="en-US" sz="1600">
                <a:solidFill>
                  <a:srgbClr val="0096D6"/>
                </a:solidFill>
                <a:cs typeface="Arial" pitchFamily="34" charset="0"/>
                <a:sym typeface="Arial" pitchFamily="34" charset="0"/>
              </a:rPr>
              <a:t>connections anywhere</a:t>
            </a:r>
            <a:br>
              <a:rPr lang="en-US" altLang="en-US" sz="1600">
                <a:solidFill>
                  <a:srgbClr val="0096D6"/>
                </a:solidFill>
                <a:cs typeface="Arial" pitchFamily="34" charset="0"/>
                <a:sym typeface="Arial" pitchFamily="34" charset="0"/>
              </a:rPr>
            </a:br>
            <a:r>
              <a:rPr lang="en-US" altLang="en-US" sz="1600">
                <a:solidFill>
                  <a:srgbClr val="0096D6"/>
                </a:solidFill>
                <a:cs typeface="Arial" pitchFamily="34" charset="0"/>
                <a:sym typeface="Arial" pitchFamily="34" charset="0"/>
              </a:rPr>
              <a:t>with high performance</a:t>
            </a:r>
            <a:br>
              <a:rPr lang="en-US" altLang="en-US" sz="1600">
                <a:solidFill>
                  <a:srgbClr val="0096D6"/>
                </a:solidFill>
                <a:cs typeface="Arial" pitchFamily="34" charset="0"/>
                <a:sym typeface="Arial" pitchFamily="34" charset="0"/>
              </a:rPr>
            </a:br>
            <a:r>
              <a:rPr lang="en-US" altLang="en-US" sz="1600">
                <a:solidFill>
                  <a:srgbClr val="0096D6"/>
                </a:solidFill>
                <a:cs typeface="Arial" pitchFamily="34" charset="0"/>
                <a:sym typeface="Arial" pitchFamily="34" charset="0"/>
              </a:rPr>
              <a:t>for any application</a:t>
            </a:r>
          </a:p>
        </p:txBody>
      </p:sp>
      <p:sp>
        <p:nvSpPr>
          <p:cNvPr id="245816" name="Rectangle 77"/>
          <p:cNvSpPr>
            <a:spLocks noChangeArrowheads="1"/>
          </p:cNvSpPr>
          <p:nvPr/>
        </p:nvSpPr>
        <p:spPr bwMode="auto">
          <a:xfrm>
            <a:off x="7958138" y="2757488"/>
            <a:ext cx="1185862" cy="214312"/>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11v</a:t>
            </a:r>
          </a:p>
        </p:txBody>
      </p:sp>
      <p:sp>
        <p:nvSpPr>
          <p:cNvPr id="245817" name="Rectangle 78"/>
          <p:cNvSpPr>
            <a:spLocks noChangeArrowheads="1"/>
          </p:cNvSpPr>
          <p:nvPr/>
        </p:nvSpPr>
        <p:spPr bwMode="auto">
          <a:xfrm>
            <a:off x="7459663" y="6184900"/>
            <a:ext cx="444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09</a:t>
            </a:r>
          </a:p>
        </p:txBody>
      </p:sp>
      <p:sp>
        <p:nvSpPr>
          <p:cNvPr id="245818" name="Rectangle 79"/>
          <p:cNvSpPr>
            <a:spLocks noChangeArrowheads="1"/>
          </p:cNvSpPr>
          <p:nvPr/>
        </p:nvSpPr>
        <p:spPr bwMode="auto">
          <a:xfrm>
            <a:off x="5984875" y="4275138"/>
            <a:ext cx="6667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398" tIns="51199" rIns="102398" bIns="51199"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endParaRPr lang="en-US" altLang="en-US" sz="1600">
              <a:solidFill>
                <a:srgbClr val="0096D6"/>
              </a:solidFill>
              <a:cs typeface="Arial" pitchFamily="34" charset="0"/>
              <a:sym typeface="Arial" pitchFamily="34" charset="0"/>
            </a:endParaRPr>
          </a:p>
        </p:txBody>
      </p:sp>
      <p:sp>
        <p:nvSpPr>
          <p:cNvPr id="245821" name="Rectangle 83"/>
          <p:cNvSpPr>
            <a:spLocks noChangeArrowheads="1"/>
          </p:cNvSpPr>
          <p:nvPr/>
        </p:nvSpPr>
        <p:spPr bwMode="auto">
          <a:xfrm>
            <a:off x="7910513" y="6176963"/>
            <a:ext cx="44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10</a:t>
            </a:r>
          </a:p>
        </p:txBody>
      </p:sp>
      <p:sp>
        <p:nvSpPr>
          <p:cNvPr id="245822" name="AutoShape 84"/>
          <p:cNvSpPr>
            <a:spLocks/>
          </p:cNvSpPr>
          <p:nvPr/>
        </p:nvSpPr>
        <p:spPr bwMode="auto">
          <a:xfrm>
            <a:off x="1914525" y="1428750"/>
            <a:ext cx="244475" cy="293688"/>
          </a:xfrm>
          <a:prstGeom prst="leftBrace">
            <a:avLst>
              <a:gd name="adj1" fmla="val 24354"/>
              <a:gd name="adj2" fmla="val 50000"/>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endParaRPr lang="en-US" altLang="en-US" sz="1600">
              <a:solidFill>
                <a:srgbClr val="0096D6"/>
              </a:solidFill>
              <a:cs typeface="Arial" pitchFamily="34" charset="0"/>
              <a:sym typeface="Arial" pitchFamily="34" charset="0"/>
            </a:endParaRPr>
          </a:p>
        </p:txBody>
      </p:sp>
      <p:sp>
        <p:nvSpPr>
          <p:cNvPr id="245823" name="Rectangle 85"/>
          <p:cNvSpPr>
            <a:spLocks noChangeArrowheads="1"/>
          </p:cNvSpPr>
          <p:nvPr/>
        </p:nvSpPr>
        <p:spPr bwMode="auto">
          <a:xfrm>
            <a:off x="-485775" y="1314450"/>
            <a:ext cx="24479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The next generation</a:t>
            </a:r>
          </a:p>
        </p:txBody>
      </p:sp>
      <p:sp>
        <p:nvSpPr>
          <p:cNvPr id="245828" name="Rectangle 83"/>
          <p:cNvSpPr>
            <a:spLocks noChangeArrowheads="1"/>
          </p:cNvSpPr>
          <p:nvPr/>
        </p:nvSpPr>
        <p:spPr bwMode="auto">
          <a:xfrm>
            <a:off x="8289925" y="6184900"/>
            <a:ext cx="444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a:t>
            </a:r>
          </a:p>
        </p:txBody>
      </p:sp>
      <p:pic>
        <p:nvPicPr>
          <p:cNvPr id="245829" name="Rectangle 3"/>
          <p:cNvPicPr>
            <a:picLocks noGrp="1" noChangeArrowheads="1"/>
          </p:cNvPicPr>
          <p:nvPr>
            <p:ph type="title" idx="4294967295"/>
          </p:nvPr>
        </p:nvPicPr>
        <p:blipFill>
          <a:blip r:embed="rId3">
            <a:extLst>
              <a:ext uri="{28A0092B-C50C-407E-A947-70E740481C1C}">
                <a14:useLocalDpi xmlns:a14="http://schemas.microsoft.com/office/drawing/2010/main" val="0"/>
              </a:ext>
            </a:extLst>
          </a:blip>
          <a:srcRect/>
          <a:stretch>
            <a:fillRect/>
          </a:stretch>
        </p:blipFill>
        <p:spPr>
          <a:xfrm>
            <a:off x="158750" y="109538"/>
            <a:ext cx="7496175" cy="1414462"/>
          </a:xfrm>
        </p:spPr>
      </p:pic>
      <p:sp>
        <p:nvSpPr>
          <p:cNvPr id="245830" name="Rectangle 56"/>
          <p:cNvSpPr>
            <a:spLocks noChangeArrowheads="1"/>
          </p:cNvSpPr>
          <p:nvPr/>
        </p:nvSpPr>
        <p:spPr bwMode="auto">
          <a:xfrm>
            <a:off x="6977063" y="4000500"/>
            <a:ext cx="2166937" cy="242888"/>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11k</a:t>
            </a:r>
          </a:p>
        </p:txBody>
      </p:sp>
      <p:sp>
        <p:nvSpPr>
          <p:cNvPr id="245831" name="Rectangle 62"/>
          <p:cNvSpPr>
            <a:spLocks noChangeArrowheads="1"/>
          </p:cNvSpPr>
          <p:nvPr/>
        </p:nvSpPr>
        <p:spPr bwMode="auto">
          <a:xfrm>
            <a:off x="6977063" y="3829050"/>
            <a:ext cx="2166937" cy="198438"/>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11r</a:t>
            </a:r>
          </a:p>
        </p:txBody>
      </p:sp>
      <p:sp>
        <p:nvSpPr>
          <p:cNvPr id="245832" name="Rectangle 55"/>
          <p:cNvSpPr>
            <a:spLocks noChangeArrowheads="1"/>
          </p:cNvSpPr>
          <p:nvPr/>
        </p:nvSpPr>
        <p:spPr bwMode="auto">
          <a:xfrm>
            <a:off x="5657850" y="4229100"/>
            <a:ext cx="3486150" cy="230188"/>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11e</a:t>
            </a:r>
          </a:p>
        </p:txBody>
      </p:sp>
      <p:sp>
        <p:nvSpPr>
          <p:cNvPr id="245833" name="Rectangle 54"/>
          <p:cNvSpPr>
            <a:spLocks noChangeArrowheads="1"/>
          </p:cNvSpPr>
          <p:nvPr/>
        </p:nvSpPr>
        <p:spPr bwMode="auto">
          <a:xfrm>
            <a:off x="5213350" y="4675188"/>
            <a:ext cx="3930650" cy="239712"/>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11i</a:t>
            </a:r>
          </a:p>
        </p:txBody>
      </p:sp>
      <p:sp>
        <p:nvSpPr>
          <p:cNvPr id="245834" name="Rectangle 53"/>
          <p:cNvSpPr>
            <a:spLocks noChangeArrowheads="1"/>
          </p:cNvSpPr>
          <p:nvPr/>
        </p:nvSpPr>
        <p:spPr bwMode="auto">
          <a:xfrm>
            <a:off x="4768850" y="4891088"/>
            <a:ext cx="4375150" cy="252412"/>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11h</a:t>
            </a:r>
          </a:p>
        </p:txBody>
      </p:sp>
      <p:sp>
        <p:nvSpPr>
          <p:cNvPr id="245835" name="Rectangle 51"/>
          <p:cNvSpPr>
            <a:spLocks noChangeArrowheads="1"/>
          </p:cNvSpPr>
          <p:nvPr/>
        </p:nvSpPr>
        <p:spPr bwMode="auto">
          <a:xfrm>
            <a:off x="3871913" y="5322888"/>
            <a:ext cx="5272087" cy="220662"/>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11d</a:t>
            </a:r>
          </a:p>
        </p:txBody>
      </p:sp>
      <p:sp>
        <p:nvSpPr>
          <p:cNvPr id="245836" name="Rectangle 57"/>
          <p:cNvSpPr>
            <a:spLocks noChangeArrowheads="1"/>
          </p:cNvSpPr>
          <p:nvPr/>
        </p:nvSpPr>
        <p:spPr bwMode="auto">
          <a:xfrm>
            <a:off x="2987675" y="5538788"/>
            <a:ext cx="6156325" cy="233362"/>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11b</a:t>
            </a:r>
          </a:p>
        </p:txBody>
      </p:sp>
      <p:sp>
        <p:nvSpPr>
          <p:cNvPr id="245837" name="Rectangle 61"/>
          <p:cNvSpPr>
            <a:spLocks noChangeArrowheads="1"/>
          </p:cNvSpPr>
          <p:nvPr/>
        </p:nvSpPr>
        <p:spPr bwMode="auto">
          <a:xfrm>
            <a:off x="5213350" y="4459288"/>
            <a:ext cx="3930650" cy="227012"/>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11j</a:t>
            </a:r>
          </a:p>
        </p:txBody>
      </p:sp>
      <p:sp>
        <p:nvSpPr>
          <p:cNvPr id="245838" name="Freeform 25"/>
          <p:cNvSpPr>
            <a:spLocks/>
          </p:cNvSpPr>
          <p:nvPr/>
        </p:nvSpPr>
        <p:spPr bwMode="auto">
          <a:xfrm>
            <a:off x="12700" y="671513"/>
            <a:ext cx="8658225" cy="5483225"/>
          </a:xfrm>
          <a:custGeom>
            <a:avLst/>
            <a:gdLst>
              <a:gd name="T0" fmla="*/ 0 w 5022"/>
              <a:gd name="T1" fmla="*/ 2147483647 h 2557"/>
              <a:gd name="T2" fmla="*/ 2147483647 w 5022"/>
              <a:gd name="T3" fmla="*/ 2147483647 h 2557"/>
              <a:gd name="T4" fmla="*/ 2147483647 w 5022"/>
              <a:gd name="T5" fmla="*/ 2147483647 h 2557"/>
              <a:gd name="T6" fmla="*/ 2147483647 w 5022"/>
              <a:gd name="T7" fmla="*/ 2147483647 h 2557"/>
              <a:gd name="T8" fmla="*/ 2147483647 w 5022"/>
              <a:gd name="T9" fmla="*/ 0 h 2557"/>
              <a:gd name="T10" fmla="*/ 0 60000 65536"/>
              <a:gd name="T11" fmla="*/ 0 60000 65536"/>
              <a:gd name="T12" fmla="*/ 0 60000 65536"/>
              <a:gd name="T13" fmla="*/ 0 60000 65536"/>
              <a:gd name="T14" fmla="*/ 0 60000 65536"/>
              <a:gd name="T15" fmla="*/ 0 w 5022"/>
              <a:gd name="T16" fmla="*/ 0 h 2557"/>
              <a:gd name="T17" fmla="*/ 5022 w 5022"/>
              <a:gd name="T18" fmla="*/ 2557 h 2557"/>
            </a:gdLst>
            <a:ahLst/>
            <a:cxnLst>
              <a:cxn ang="T10">
                <a:pos x="T0" y="T1"/>
              </a:cxn>
              <a:cxn ang="T11">
                <a:pos x="T2" y="T3"/>
              </a:cxn>
              <a:cxn ang="T12">
                <a:pos x="T4" y="T5"/>
              </a:cxn>
              <a:cxn ang="T13">
                <a:pos x="T6" y="T7"/>
              </a:cxn>
              <a:cxn ang="T14">
                <a:pos x="T8" y="T9"/>
              </a:cxn>
            </a:cxnLst>
            <a:rect l="T15" t="T16" r="T17" b="T18"/>
            <a:pathLst>
              <a:path w="5022" h="2557">
                <a:moveTo>
                  <a:pt x="0" y="2541"/>
                </a:moveTo>
                <a:cubicBezTo>
                  <a:pt x="244" y="2534"/>
                  <a:pt x="1019" y="2557"/>
                  <a:pt x="1463" y="2504"/>
                </a:cubicBezTo>
                <a:cubicBezTo>
                  <a:pt x="1907" y="2451"/>
                  <a:pt x="2206" y="2414"/>
                  <a:pt x="2664" y="2223"/>
                </a:cubicBezTo>
                <a:cubicBezTo>
                  <a:pt x="3122" y="2032"/>
                  <a:pt x="3816" y="1730"/>
                  <a:pt x="4209" y="1359"/>
                </a:cubicBezTo>
                <a:cubicBezTo>
                  <a:pt x="4602" y="988"/>
                  <a:pt x="4853" y="283"/>
                  <a:pt x="5022" y="0"/>
                </a:cubicBezTo>
              </a:path>
            </a:pathLst>
          </a:custGeom>
          <a:noFill/>
          <a:ln w="101600">
            <a:solidFill>
              <a:srgbClr val="00CC99"/>
            </a:solidFill>
            <a:round/>
            <a:headEnd/>
            <a:tailEnd type="triangle" w="med" len="med"/>
          </a:ln>
          <a:extLst>
            <a:ext uri="{909E8E84-426E-40DD-AFC4-6F175D3DCCD1}">
              <a14:hiddenFill xmlns:a14="http://schemas.microsoft.com/office/drawing/2010/main">
                <a:solidFill>
                  <a:srgbClr val="FFFFFF"/>
                </a:solidFill>
              </a14:hiddenFill>
            </a:ext>
          </a:extLst>
        </p:spPr>
        <p:txBody>
          <a:bodyPr lIns="81776" tIns="40887" rIns="81776" bIns="40887"/>
          <a:lstStyle/>
          <a:p>
            <a:endParaRPr lang="en-US"/>
          </a:p>
        </p:txBody>
      </p:sp>
      <p:sp>
        <p:nvSpPr>
          <p:cNvPr id="245839" name="Rectangle 83"/>
          <p:cNvSpPr>
            <a:spLocks noChangeArrowheads="1"/>
          </p:cNvSpPr>
          <p:nvPr/>
        </p:nvSpPr>
        <p:spPr bwMode="auto">
          <a:xfrm>
            <a:off x="8670925" y="6172200"/>
            <a:ext cx="4445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776" tIns="40887" rIns="81776"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12</a:t>
            </a:r>
          </a:p>
        </p:txBody>
      </p:sp>
      <p:sp>
        <p:nvSpPr>
          <p:cNvPr id="245840" name="Rectangle 63"/>
          <p:cNvSpPr>
            <a:spLocks noChangeArrowheads="1"/>
          </p:cNvSpPr>
          <p:nvPr/>
        </p:nvSpPr>
        <p:spPr bwMode="auto">
          <a:xfrm>
            <a:off x="8643938" y="1943100"/>
            <a:ext cx="500062" cy="17145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11aa</a:t>
            </a:r>
          </a:p>
        </p:txBody>
      </p:sp>
      <p:sp>
        <p:nvSpPr>
          <p:cNvPr id="245841" name="Rectangle 63"/>
          <p:cNvSpPr>
            <a:spLocks noChangeArrowheads="1"/>
          </p:cNvSpPr>
          <p:nvPr/>
        </p:nvSpPr>
        <p:spPr bwMode="auto">
          <a:xfrm>
            <a:off x="8643938" y="1714500"/>
            <a:ext cx="500062" cy="22860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11ae</a:t>
            </a:r>
          </a:p>
        </p:txBody>
      </p:sp>
      <p:cxnSp>
        <p:nvCxnSpPr>
          <p:cNvPr id="245842" name="Straight Connector 94"/>
          <p:cNvCxnSpPr>
            <a:cxnSpLocks noChangeShapeType="1"/>
          </p:cNvCxnSpPr>
          <p:nvPr/>
        </p:nvCxnSpPr>
        <p:spPr bwMode="auto">
          <a:xfrm flipH="1">
            <a:off x="2100263" y="1714500"/>
            <a:ext cx="7229475" cy="1588"/>
          </a:xfrm>
          <a:prstGeom prst="line">
            <a:avLst/>
          </a:prstGeom>
          <a:noFill/>
          <a:ln w="9525">
            <a:solidFill>
              <a:srgbClr val="528633"/>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245843" name="Rectangle 50"/>
          <p:cNvSpPr>
            <a:spLocks noChangeArrowheads="1"/>
          </p:cNvSpPr>
          <p:nvPr/>
        </p:nvSpPr>
        <p:spPr bwMode="auto">
          <a:xfrm>
            <a:off x="2986088" y="5772150"/>
            <a:ext cx="6157912" cy="22860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11a</a:t>
            </a:r>
          </a:p>
        </p:txBody>
      </p:sp>
      <p:sp>
        <p:nvSpPr>
          <p:cNvPr id="245844" name="Rectangle 52"/>
          <p:cNvSpPr>
            <a:spLocks noChangeArrowheads="1"/>
          </p:cNvSpPr>
          <p:nvPr/>
        </p:nvSpPr>
        <p:spPr bwMode="auto">
          <a:xfrm>
            <a:off x="4767263" y="5106988"/>
            <a:ext cx="4376737" cy="265112"/>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11g</a:t>
            </a:r>
          </a:p>
        </p:txBody>
      </p:sp>
      <p:sp>
        <p:nvSpPr>
          <p:cNvPr id="245845" name="Rectangle 65"/>
          <p:cNvSpPr>
            <a:spLocks noChangeArrowheads="1"/>
          </p:cNvSpPr>
          <p:nvPr/>
        </p:nvSpPr>
        <p:spPr bwMode="auto">
          <a:xfrm>
            <a:off x="6977063" y="3595688"/>
            <a:ext cx="2166937" cy="233362"/>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11y</a:t>
            </a:r>
          </a:p>
        </p:txBody>
      </p:sp>
      <p:sp>
        <p:nvSpPr>
          <p:cNvPr id="245846" name="Rectangle 58"/>
          <p:cNvSpPr>
            <a:spLocks noChangeArrowheads="1"/>
          </p:cNvSpPr>
          <p:nvPr/>
        </p:nvSpPr>
        <p:spPr bwMode="auto">
          <a:xfrm>
            <a:off x="7229475" y="3160713"/>
            <a:ext cx="1914525" cy="211137"/>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dirty="0">
                <a:solidFill>
                  <a:srgbClr val="0096D6"/>
                </a:solidFill>
                <a:cs typeface="Arial" pitchFamily="34" charset="0"/>
                <a:sym typeface="Arial" pitchFamily="34" charset="0"/>
              </a:rPr>
              <a:t>11n</a:t>
            </a:r>
          </a:p>
        </p:txBody>
      </p:sp>
      <p:sp>
        <p:nvSpPr>
          <p:cNvPr id="245847" name="Rectangle 86"/>
          <p:cNvSpPr>
            <a:spLocks noChangeArrowheads="1"/>
          </p:cNvSpPr>
          <p:nvPr/>
        </p:nvSpPr>
        <p:spPr bwMode="auto">
          <a:xfrm>
            <a:off x="7958138" y="2312988"/>
            <a:ext cx="1185862" cy="22225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11z</a:t>
            </a:r>
          </a:p>
        </p:txBody>
      </p:sp>
      <p:sp>
        <p:nvSpPr>
          <p:cNvPr id="245848" name="Rectangle 46"/>
          <p:cNvSpPr>
            <a:spLocks noChangeArrowheads="1"/>
          </p:cNvSpPr>
          <p:nvPr/>
        </p:nvSpPr>
        <p:spPr bwMode="auto">
          <a:xfrm>
            <a:off x="2095500" y="5970588"/>
            <a:ext cx="1136650" cy="21590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11-1997</a:t>
            </a:r>
          </a:p>
        </p:txBody>
      </p:sp>
      <p:sp>
        <p:nvSpPr>
          <p:cNvPr id="245849" name="Line 75"/>
          <p:cNvSpPr>
            <a:spLocks noChangeShapeType="1"/>
          </p:cNvSpPr>
          <p:nvPr/>
        </p:nvSpPr>
        <p:spPr bwMode="auto">
          <a:xfrm flipH="1">
            <a:off x="1863725" y="6186488"/>
            <a:ext cx="231775" cy="0"/>
          </a:xfrm>
          <a:prstGeom prst="line">
            <a:avLst/>
          </a:prstGeom>
          <a:noFill/>
          <a:ln w="9525">
            <a:solidFill>
              <a:schemeClr val="folHlink"/>
            </a:solidFill>
            <a:prstDash val="dash"/>
            <a:round/>
            <a:headEnd/>
            <a:tailEnd/>
          </a:ln>
          <a:extLst>
            <a:ext uri="{909E8E84-426E-40DD-AFC4-6F175D3DCCD1}">
              <a14:hiddenFill xmlns:a14="http://schemas.microsoft.com/office/drawing/2010/main">
                <a:noFill/>
              </a14:hiddenFill>
            </a:ext>
          </a:extLst>
        </p:spPr>
        <p:txBody>
          <a:bodyPr lIns="81776" tIns="40887" rIns="81776" bIns="40887"/>
          <a:lstStyle/>
          <a:p>
            <a:endParaRPr lang="en-US"/>
          </a:p>
        </p:txBody>
      </p:sp>
      <p:sp>
        <p:nvSpPr>
          <p:cNvPr id="245850" name="Slide Number Placeholder 2"/>
          <p:cNvSpPr txBox="1">
            <a:spLocks noGrp="1"/>
          </p:cNvSpPr>
          <p:nvPr/>
        </p:nvSpPr>
        <p:spPr bwMode="auto">
          <a:xfrm>
            <a:off x="8858250" y="6553200"/>
            <a:ext cx="2857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598" tIns="28799" rIns="57598" bIns="28799"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buClr>
                <a:srgbClr val="89B8E1"/>
              </a:buClr>
              <a:buFont typeface="Arial" pitchFamily="34" charset="0"/>
              <a:buNone/>
            </a:pPr>
            <a:fld id="{EA033C12-EE24-4773-83C6-1B0031F163CA}" type="slidenum">
              <a:rPr lang="en-US" altLang="en-US" sz="800">
                <a:solidFill>
                  <a:srgbClr val="89B8E1"/>
                </a:solidFill>
                <a:cs typeface="Arial" pitchFamily="34" charset="0"/>
                <a:sym typeface="Arial" pitchFamily="34" charset="0"/>
              </a:rPr>
              <a:pPr algn="r" eaLnBrk="1" hangingPunct="1">
                <a:buClr>
                  <a:srgbClr val="89B8E1"/>
                </a:buClr>
                <a:buFont typeface="Arial" pitchFamily="34" charset="0"/>
                <a:buNone/>
              </a:pPr>
              <a:t>6</a:t>
            </a:fld>
            <a:endParaRPr lang="en-US" altLang="en-US" sz="800">
              <a:solidFill>
                <a:srgbClr val="89B8E1"/>
              </a:solidFill>
              <a:cs typeface="Arial" pitchFamily="34" charset="0"/>
              <a:sym typeface="Arial" pitchFamily="34" charset="0"/>
            </a:endParaRPr>
          </a:p>
        </p:txBody>
      </p:sp>
      <p:sp>
        <p:nvSpPr>
          <p:cNvPr id="245851" name="Rectangle 59"/>
          <p:cNvSpPr>
            <a:spLocks noChangeArrowheads="1"/>
          </p:cNvSpPr>
          <p:nvPr/>
        </p:nvSpPr>
        <p:spPr bwMode="auto">
          <a:xfrm>
            <a:off x="7958138" y="2940050"/>
            <a:ext cx="1185862" cy="222250"/>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11p</a:t>
            </a:r>
          </a:p>
        </p:txBody>
      </p:sp>
      <p:sp>
        <p:nvSpPr>
          <p:cNvPr id="245852" name="Rectangle 49"/>
          <p:cNvSpPr>
            <a:spLocks noChangeArrowheads="1"/>
          </p:cNvSpPr>
          <p:nvPr/>
        </p:nvSpPr>
        <p:spPr bwMode="auto">
          <a:xfrm>
            <a:off x="7986713" y="5943600"/>
            <a:ext cx="1157287" cy="242888"/>
          </a:xfrm>
          <a:prstGeom prst="rect">
            <a:avLst/>
          </a:prstGeom>
          <a:solidFill>
            <a:srgbClr val="C4ED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0314" tIns="40887" rIns="40314" bIns="408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buClr>
                <a:srgbClr val="0096D6"/>
              </a:buClr>
              <a:buFont typeface="Arial" pitchFamily="34" charset="0"/>
              <a:buNone/>
            </a:pPr>
            <a:r>
              <a:rPr lang="en-US" altLang="en-US" sz="1600">
                <a:solidFill>
                  <a:srgbClr val="0096D6"/>
                </a:solidFill>
                <a:cs typeface="Arial" pitchFamily="34" charset="0"/>
                <a:sym typeface="Arial" pitchFamily="34" charset="0"/>
              </a:rPr>
              <a:t>11-2012</a:t>
            </a:r>
          </a:p>
        </p:txBody>
      </p:sp>
      <p:cxnSp>
        <p:nvCxnSpPr>
          <p:cNvPr id="245853" name="Straight Connector 88"/>
          <p:cNvCxnSpPr>
            <a:cxnSpLocks noChangeShapeType="1"/>
          </p:cNvCxnSpPr>
          <p:nvPr/>
        </p:nvCxnSpPr>
        <p:spPr bwMode="auto">
          <a:xfrm flipH="1">
            <a:off x="0" y="6172200"/>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4" name="Left Brace 3"/>
          <p:cNvSpPr/>
          <p:nvPr/>
        </p:nvSpPr>
        <p:spPr>
          <a:xfrm rot="16200000" flipH="1">
            <a:off x="2252332" y="4781499"/>
            <a:ext cx="627000" cy="916090"/>
          </a:xfrm>
          <a:prstGeom prst="leftBrace">
            <a:avLst>
              <a:gd name="adj1" fmla="val 8333"/>
              <a:gd name="adj2" fmla="val 4898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2027237" y="4555000"/>
            <a:ext cx="779463" cy="369332"/>
          </a:xfrm>
          <a:prstGeom prst="rect">
            <a:avLst/>
          </a:prstGeom>
          <a:noFill/>
        </p:spPr>
        <p:txBody>
          <a:bodyPr wrap="square" rtlCol="0">
            <a:spAutoFit/>
          </a:bodyPr>
          <a:lstStyle/>
          <a:p>
            <a:r>
              <a:rPr lang="en-US" dirty="0" smtClean="0"/>
              <a:t>2 </a:t>
            </a:r>
            <a:r>
              <a:rPr lang="en-US" dirty="0" err="1" smtClean="0"/>
              <a:t>yrs</a:t>
            </a:r>
            <a:endParaRPr lang="en-US" dirty="0"/>
          </a:p>
        </p:txBody>
      </p:sp>
      <p:sp>
        <p:nvSpPr>
          <p:cNvPr id="245811" name="Line 69"/>
          <p:cNvSpPr>
            <a:spLocks noChangeShapeType="1"/>
          </p:cNvSpPr>
          <p:nvPr/>
        </p:nvSpPr>
        <p:spPr bwMode="auto">
          <a:xfrm flipH="1">
            <a:off x="2116138" y="4459288"/>
            <a:ext cx="3313112" cy="0"/>
          </a:xfrm>
          <a:prstGeom prst="line">
            <a:avLst/>
          </a:prstGeom>
          <a:noFill/>
          <a:ln w="9525">
            <a:solidFill>
              <a:schemeClr val="folHlink"/>
            </a:solidFill>
            <a:prstDash val="dash"/>
            <a:round/>
            <a:headEnd/>
            <a:tailEnd/>
          </a:ln>
          <a:extLst>
            <a:ext uri="{909E8E84-426E-40DD-AFC4-6F175D3DCCD1}">
              <a14:hiddenFill xmlns:a14="http://schemas.microsoft.com/office/drawing/2010/main">
                <a:noFill/>
              </a14:hiddenFill>
            </a:ext>
          </a:extLst>
        </p:spPr>
        <p:txBody>
          <a:bodyPr lIns="81776" tIns="40887" rIns="81776" bIns="40887"/>
          <a:lstStyle/>
          <a:p>
            <a:endParaRPr lang="en-US"/>
          </a:p>
        </p:txBody>
      </p:sp>
      <p:grpSp>
        <p:nvGrpSpPr>
          <p:cNvPr id="7" name="Group 6"/>
          <p:cNvGrpSpPr/>
          <p:nvPr/>
        </p:nvGrpSpPr>
        <p:grpSpPr>
          <a:xfrm>
            <a:off x="3023878" y="3842822"/>
            <a:ext cx="1711647" cy="1083222"/>
            <a:chOff x="3023878" y="3842822"/>
            <a:chExt cx="1711647" cy="1083222"/>
          </a:xfrm>
        </p:grpSpPr>
        <p:sp>
          <p:nvSpPr>
            <p:cNvPr id="97" name="Left Brace 96"/>
            <p:cNvSpPr/>
            <p:nvPr/>
          </p:nvSpPr>
          <p:spPr>
            <a:xfrm rot="16200000" flipH="1">
              <a:off x="3572124" y="3762642"/>
              <a:ext cx="615156" cy="1711647"/>
            </a:xfrm>
            <a:prstGeom prst="leftBrace">
              <a:avLst>
                <a:gd name="adj1" fmla="val 8333"/>
                <a:gd name="adj2" fmla="val 4898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TextBox 100"/>
            <p:cNvSpPr txBox="1"/>
            <p:nvPr/>
          </p:nvSpPr>
          <p:spPr>
            <a:xfrm>
              <a:off x="3429000" y="3842822"/>
              <a:ext cx="779463" cy="369332"/>
            </a:xfrm>
            <a:prstGeom prst="rect">
              <a:avLst/>
            </a:prstGeom>
            <a:noFill/>
          </p:spPr>
          <p:txBody>
            <a:bodyPr wrap="square" rtlCol="0">
              <a:spAutoFit/>
            </a:bodyPr>
            <a:lstStyle/>
            <a:p>
              <a:r>
                <a:rPr lang="en-US" dirty="0" smtClean="0"/>
                <a:t>3 </a:t>
              </a:r>
              <a:r>
                <a:rPr lang="en-US" dirty="0" err="1" smtClean="0"/>
                <a:t>yrs</a:t>
              </a:r>
              <a:endParaRPr lang="en-US" dirty="0"/>
            </a:p>
          </p:txBody>
        </p:sp>
      </p:grpSp>
      <p:grpSp>
        <p:nvGrpSpPr>
          <p:cNvPr id="3" name="Group 2"/>
          <p:cNvGrpSpPr/>
          <p:nvPr/>
        </p:nvGrpSpPr>
        <p:grpSpPr>
          <a:xfrm>
            <a:off x="4784271" y="2194480"/>
            <a:ext cx="2445204" cy="996333"/>
            <a:chOff x="4784271" y="2194480"/>
            <a:chExt cx="2445204" cy="996333"/>
          </a:xfrm>
        </p:grpSpPr>
        <p:sp>
          <p:nvSpPr>
            <p:cNvPr id="98" name="Left Brace 97"/>
            <p:cNvSpPr/>
            <p:nvPr/>
          </p:nvSpPr>
          <p:spPr>
            <a:xfrm rot="16200000" flipH="1">
              <a:off x="5693373" y="1654711"/>
              <a:ext cx="627000" cy="2445204"/>
            </a:xfrm>
            <a:prstGeom prst="leftBrace">
              <a:avLst>
                <a:gd name="adj1" fmla="val 8333"/>
                <a:gd name="adj2" fmla="val 4898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extBox 101"/>
            <p:cNvSpPr txBox="1"/>
            <p:nvPr/>
          </p:nvSpPr>
          <p:spPr>
            <a:xfrm>
              <a:off x="5595143" y="2194480"/>
              <a:ext cx="779463" cy="369332"/>
            </a:xfrm>
            <a:prstGeom prst="rect">
              <a:avLst/>
            </a:prstGeom>
            <a:noFill/>
          </p:spPr>
          <p:txBody>
            <a:bodyPr wrap="square" rtlCol="0">
              <a:spAutoFit/>
            </a:bodyPr>
            <a:lstStyle/>
            <a:p>
              <a:r>
                <a:rPr lang="en-US" dirty="0" smtClean="0"/>
                <a:t>5 </a:t>
              </a:r>
              <a:r>
                <a:rPr lang="en-US" dirty="0" err="1" smtClean="0"/>
                <a:t>yrs</a:t>
              </a:r>
              <a:endParaRPr lang="en-US" dirty="0"/>
            </a:p>
          </p:txBody>
        </p:sp>
      </p:grpSp>
      <p:grpSp>
        <p:nvGrpSpPr>
          <p:cNvPr id="6" name="Group 5"/>
          <p:cNvGrpSpPr/>
          <p:nvPr/>
        </p:nvGrpSpPr>
        <p:grpSpPr>
          <a:xfrm>
            <a:off x="7165974" y="671513"/>
            <a:ext cx="2358036" cy="1021340"/>
            <a:chOff x="7165974" y="671513"/>
            <a:chExt cx="2358036" cy="1021340"/>
          </a:xfrm>
        </p:grpSpPr>
        <p:sp>
          <p:nvSpPr>
            <p:cNvPr id="99" name="Left Brace 98"/>
            <p:cNvSpPr/>
            <p:nvPr/>
          </p:nvSpPr>
          <p:spPr>
            <a:xfrm rot="16200000" flipH="1">
              <a:off x="8031492" y="200335"/>
              <a:ext cx="627000" cy="2358036"/>
            </a:xfrm>
            <a:prstGeom prst="leftBrace">
              <a:avLst>
                <a:gd name="adj1" fmla="val 8333"/>
                <a:gd name="adj2" fmla="val 4898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TextBox 102"/>
            <p:cNvSpPr txBox="1"/>
            <p:nvPr/>
          </p:nvSpPr>
          <p:spPr>
            <a:xfrm>
              <a:off x="7891462" y="671513"/>
              <a:ext cx="779463" cy="369332"/>
            </a:xfrm>
            <a:prstGeom prst="rect">
              <a:avLst/>
            </a:prstGeom>
            <a:noFill/>
          </p:spPr>
          <p:txBody>
            <a:bodyPr wrap="square" rtlCol="0">
              <a:spAutoFit/>
            </a:bodyPr>
            <a:lstStyle/>
            <a:p>
              <a:r>
                <a:rPr lang="en-US" dirty="0" smtClean="0"/>
                <a:t>6 </a:t>
              </a:r>
              <a:r>
                <a:rPr lang="en-US" dirty="0" err="1" smtClean="0"/>
                <a:t>yrs</a:t>
              </a:r>
              <a:endParaRPr lang="en-US" dirty="0"/>
            </a:p>
          </p:txBody>
        </p:sp>
      </p:grpSp>
    </p:spTree>
    <p:extLst>
      <p:ext uri="{BB962C8B-B14F-4D97-AF65-F5344CB8AC3E}">
        <p14:creationId xmlns:p14="http://schemas.microsoft.com/office/powerpoint/2010/main" val="35004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flipV="1">
            <a:off x="13101" y="0"/>
            <a:ext cx="9123881" cy="6858000"/>
          </a:xfrm>
          <a:prstGeom prst="rect">
            <a:avLst/>
          </a:prstGeom>
          <a:gradFill>
            <a:gsLst>
              <a:gs pos="0">
                <a:srgbClr val="71DAFF">
                  <a:lumMod val="40000"/>
                  <a:lumOff val="60000"/>
                </a:srgbClr>
              </a:gs>
              <a:gs pos="100000">
                <a:srgbClr val="000000">
                  <a:lumMod val="20000"/>
                  <a:lumOff val="80000"/>
                  <a:alpha val="0"/>
                </a:srgbClr>
              </a:gs>
            </a:gsLst>
            <a:lin ang="5400000" scaled="1"/>
          </a:gra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51" name="Rounded Rectangular Callout 50"/>
          <p:cNvSpPr/>
          <p:nvPr/>
        </p:nvSpPr>
        <p:spPr>
          <a:xfrm>
            <a:off x="2971793" y="3045086"/>
            <a:ext cx="1047583" cy="1109060"/>
          </a:xfrm>
          <a:prstGeom prst="wedgeRoundRectCallout">
            <a:avLst>
              <a:gd name="adj1" fmla="val 22056"/>
              <a:gd name="adj2" fmla="val -103340"/>
              <a:gd name="adj3" fmla="val 16667"/>
            </a:avLst>
          </a:prstGeom>
          <a:solidFill>
            <a:srgbClr val="0096D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smtClean="0">
              <a:solidFill>
                <a:srgbClr val="FFFFFF"/>
              </a:solidFill>
            </a:endParaRPr>
          </a:p>
          <a:p>
            <a:pPr algn="ctr"/>
            <a:endParaRPr lang="en-US" sz="1200" b="1" dirty="0">
              <a:solidFill>
                <a:srgbClr val="FFFFFF"/>
              </a:solidFill>
            </a:endParaRPr>
          </a:p>
          <a:p>
            <a:pPr algn="ctr"/>
            <a:endParaRPr lang="en-US" sz="1200" b="1" dirty="0" smtClean="0">
              <a:solidFill>
                <a:srgbClr val="FFFFFF"/>
              </a:solidFill>
            </a:endParaRPr>
          </a:p>
          <a:p>
            <a:pPr algn="ctr"/>
            <a:r>
              <a:rPr lang="en-US" sz="1200" b="1" dirty="0" err="1" smtClean="0">
                <a:solidFill>
                  <a:srgbClr val="FFFFFF"/>
                </a:solidFill>
              </a:rPr>
              <a:t>LinkSys</a:t>
            </a:r>
            <a:r>
              <a:rPr lang="en-US" sz="1200" b="1" dirty="0" smtClean="0">
                <a:solidFill>
                  <a:srgbClr val="FFFFFF"/>
                </a:solidFill>
              </a:rPr>
              <a:t> 1x1</a:t>
            </a:r>
          </a:p>
          <a:p>
            <a:pPr algn="ctr"/>
            <a:r>
              <a:rPr lang="en-US" sz="1200" b="1" dirty="0" smtClean="0">
                <a:solidFill>
                  <a:srgbClr val="FFFFFF"/>
                </a:solidFill>
              </a:rPr>
              <a:t>AC USB</a:t>
            </a:r>
            <a:endParaRPr lang="en-US" sz="1200" b="1" dirty="0">
              <a:solidFill>
                <a:srgbClr val="FFFFFF"/>
              </a:solidFill>
            </a:endParaRPr>
          </a:p>
        </p:txBody>
      </p:sp>
      <p:sp>
        <p:nvSpPr>
          <p:cNvPr id="37" name="Rounded Rectangular Callout 36"/>
          <p:cNvSpPr/>
          <p:nvPr/>
        </p:nvSpPr>
        <p:spPr>
          <a:xfrm>
            <a:off x="4565371" y="3816142"/>
            <a:ext cx="1226249" cy="689930"/>
          </a:xfrm>
          <a:prstGeom prst="wedgeRoundRectCallout">
            <a:avLst>
              <a:gd name="adj1" fmla="val -77085"/>
              <a:gd name="adj2" fmla="val -242171"/>
              <a:gd name="adj3" fmla="val 16667"/>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802.11ac mobile devices</a:t>
            </a:r>
          </a:p>
        </p:txBody>
      </p:sp>
      <p:sp>
        <p:nvSpPr>
          <p:cNvPr id="2" name="Title 1"/>
          <p:cNvSpPr>
            <a:spLocks noGrp="1"/>
          </p:cNvSpPr>
          <p:nvPr>
            <p:ph type="title"/>
          </p:nvPr>
        </p:nvSpPr>
        <p:spPr>
          <a:xfrm>
            <a:off x="229702" y="367667"/>
            <a:ext cx="8588861" cy="838200"/>
          </a:xfrm>
        </p:spPr>
        <p:txBody>
          <a:bodyPr/>
          <a:lstStyle/>
          <a:p>
            <a:r>
              <a:rPr lang="en-US" dirty="0" smtClean="0"/>
              <a:t>WFA Certification &amp; IEEE</a:t>
            </a:r>
            <a:br>
              <a:rPr lang="en-US" dirty="0" smtClean="0"/>
            </a:br>
            <a:r>
              <a:rPr lang="en-US" dirty="0" smtClean="0"/>
              <a:t>Timeline</a:t>
            </a:r>
            <a:endParaRPr lang="en-US" dirty="0"/>
          </a:p>
        </p:txBody>
      </p:sp>
      <p:graphicFrame>
        <p:nvGraphicFramePr>
          <p:cNvPr id="22" name="Table 21"/>
          <p:cNvGraphicFramePr>
            <a:graphicFrameLocks noGrp="1"/>
          </p:cNvGraphicFramePr>
          <p:nvPr>
            <p:extLst/>
          </p:nvPr>
        </p:nvGraphicFramePr>
        <p:xfrm>
          <a:off x="121775" y="1641644"/>
          <a:ext cx="8761896" cy="828040"/>
        </p:xfrm>
        <a:graphic>
          <a:graphicData uri="http://schemas.openxmlformats.org/drawingml/2006/table">
            <a:tbl>
              <a:tblPr firstRow="1" bandRow="1">
                <a:tableStyleId>{5C22544A-7EE6-4342-B048-85BDC9FD1C3A}</a:tableStyleId>
              </a:tblPr>
              <a:tblGrid>
                <a:gridCol w="730158"/>
                <a:gridCol w="730158"/>
                <a:gridCol w="730158"/>
                <a:gridCol w="730158"/>
                <a:gridCol w="730158"/>
                <a:gridCol w="730158"/>
                <a:gridCol w="730158"/>
                <a:gridCol w="730158"/>
                <a:gridCol w="730158"/>
                <a:gridCol w="730158"/>
                <a:gridCol w="730158"/>
                <a:gridCol w="730158"/>
              </a:tblGrid>
              <a:tr h="370840">
                <a:tc gridSpan="4">
                  <a:txBody>
                    <a:bodyPr/>
                    <a:lstStyle/>
                    <a:p>
                      <a:pPr algn="ctr"/>
                      <a:r>
                        <a:rPr lang="en-US" sz="2400" dirty="0" smtClean="0"/>
                        <a:t>CY 2012</a:t>
                      </a:r>
                      <a:endParaRPr lang="en-US" sz="2400" dirty="0"/>
                    </a:p>
                  </a:txBody>
                  <a:tcPr marL="68598" marR="68598"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gridSpan="4">
                  <a:txBody>
                    <a:bodyPr/>
                    <a:lstStyle/>
                    <a:p>
                      <a:pPr algn="ctr"/>
                      <a:r>
                        <a:rPr lang="en-US" sz="2400" dirty="0" smtClean="0"/>
                        <a:t>CY 2013</a:t>
                      </a:r>
                      <a:endParaRPr lang="en-US" sz="2400" dirty="0"/>
                    </a:p>
                  </a:txBody>
                  <a:tcPr marL="68598" marR="68598"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gridSpan="4">
                  <a:txBody>
                    <a:bodyPr/>
                    <a:lstStyle/>
                    <a:p>
                      <a:pPr algn="ctr"/>
                      <a:r>
                        <a:rPr lang="en-US" sz="2400" dirty="0" smtClean="0"/>
                        <a:t>CY 2014</a:t>
                      </a:r>
                      <a:endParaRPr lang="en-US" sz="2400" dirty="0"/>
                    </a:p>
                  </a:txBody>
                  <a:tcPr marL="68598" marR="68598"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r>
              <a:tr h="370840">
                <a:tc>
                  <a:txBody>
                    <a:bodyPr/>
                    <a:lstStyle/>
                    <a:p>
                      <a:pPr algn="ctr"/>
                      <a:r>
                        <a:rPr lang="en-US" dirty="0" smtClean="0"/>
                        <a:t>Q1</a:t>
                      </a:r>
                      <a:endParaRPr lang="en-US" dirty="0"/>
                    </a:p>
                  </a:txBody>
                  <a:tcPr marL="68598" marR="68598" anchor="ctr"/>
                </a:tc>
                <a:tc>
                  <a:txBody>
                    <a:bodyPr/>
                    <a:lstStyle/>
                    <a:p>
                      <a:pPr algn="ctr"/>
                      <a:r>
                        <a:rPr lang="en-US" dirty="0" smtClean="0"/>
                        <a:t>Q2</a:t>
                      </a:r>
                      <a:endParaRPr lang="en-US" dirty="0"/>
                    </a:p>
                  </a:txBody>
                  <a:tcPr marL="68598" marR="68598" anchor="ctr"/>
                </a:tc>
                <a:tc>
                  <a:txBody>
                    <a:bodyPr/>
                    <a:lstStyle/>
                    <a:p>
                      <a:pPr algn="ctr"/>
                      <a:r>
                        <a:rPr lang="en-US" dirty="0" smtClean="0"/>
                        <a:t>Q3</a:t>
                      </a:r>
                      <a:endParaRPr lang="en-US" dirty="0"/>
                    </a:p>
                  </a:txBody>
                  <a:tcPr marL="68598" marR="68598" anchor="ctr"/>
                </a:tc>
                <a:tc>
                  <a:txBody>
                    <a:bodyPr/>
                    <a:lstStyle/>
                    <a:p>
                      <a:pPr algn="ctr"/>
                      <a:r>
                        <a:rPr lang="en-US" dirty="0" smtClean="0"/>
                        <a:t>Q4</a:t>
                      </a:r>
                      <a:endParaRPr lang="en-US" dirty="0"/>
                    </a:p>
                  </a:txBody>
                  <a:tcPr marL="68598" marR="68598" anchor="ctr"/>
                </a:tc>
                <a:tc>
                  <a:txBody>
                    <a:bodyPr/>
                    <a:lstStyle/>
                    <a:p>
                      <a:pPr algn="ctr"/>
                      <a:r>
                        <a:rPr lang="en-US" dirty="0" smtClean="0"/>
                        <a:t>Q1</a:t>
                      </a:r>
                      <a:endParaRPr lang="en-US" dirty="0"/>
                    </a:p>
                  </a:txBody>
                  <a:tcPr marL="68598" marR="68598" anchor="ctr"/>
                </a:tc>
                <a:tc>
                  <a:txBody>
                    <a:bodyPr/>
                    <a:lstStyle/>
                    <a:p>
                      <a:pPr algn="ctr"/>
                      <a:r>
                        <a:rPr lang="en-US" dirty="0" smtClean="0"/>
                        <a:t>Q2</a:t>
                      </a:r>
                      <a:endParaRPr lang="en-US" dirty="0"/>
                    </a:p>
                  </a:txBody>
                  <a:tcPr marL="68598" marR="68598" anchor="ctr"/>
                </a:tc>
                <a:tc>
                  <a:txBody>
                    <a:bodyPr/>
                    <a:lstStyle/>
                    <a:p>
                      <a:pPr algn="ctr"/>
                      <a:r>
                        <a:rPr lang="en-US" dirty="0" smtClean="0"/>
                        <a:t>Q3</a:t>
                      </a:r>
                      <a:endParaRPr lang="en-US" dirty="0"/>
                    </a:p>
                  </a:txBody>
                  <a:tcPr marL="68598" marR="68598" anchor="ctr"/>
                </a:tc>
                <a:tc>
                  <a:txBody>
                    <a:bodyPr/>
                    <a:lstStyle/>
                    <a:p>
                      <a:pPr algn="ctr"/>
                      <a:r>
                        <a:rPr lang="en-US" dirty="0" smtClean="0"/>
                        <a:t>Q4</a:t>
                      </a:r>
                      <a:endParaRPr lang="en-US" dirty="0"/>
                    </a:p>
                  </a:txBody>
                  <a:tcPr marL="68598" marR="68598" anchor="ctr"/>
                </a:tc>
                <a:tc>
                  <a:txBody>
                    <a:bodyPr/>
                    <a:lstStyle/>
                    <a:p>
                      <a:pPr algn="ctr"/>
                      <a:r>
                        <a:rPr lang="en-US" dirty="0" smtClean="0"/>
                        <a:t>Q1</a:t>
                      </a:r>
                      <a:endParaRPr lang="en-US" dirty="0"/>
                    </a:p>
                  </a:txBody>
                  <a:tcPr marL="68598" marR="68598" anchor="ctr"/>
                </a:tc>
                <a:tc>
                  <a:txBody>
                    <a:bodyPr/>
                    <a:lstStyle/>
                    <a:p>
                      <a:pPr algn="ctr"/>
                      <a:r>
                        <a:rPr lang="en-US" dirty="0" smtClean="0"/>
                        <a:t>Q2</a:t>
                      </a:r>
                      <a:endParaRPr lang="en-US" dirty="0"/>
                    </a:p>
                  </a:txBody>
                  <a:tcPr marL="68598" marR="68598" anchor="ctr"/>
                </a:tc>
                <a:tc>
                  <a:txBody>
                    <a:bodyPr/>
                    <a:lstStyle/>
                    <a:p>
                      <a:pPr algn="ctr"/>
                      <a:r>
                        <a:rPr lang="en-US" dirty="0" smtClean="0"/>
                        <a:t>Q3</a:t>
                      </a:r>
                      <a:endParaRPr lang="en-US" dirty="0"/>
                    </a:p>
                  </a:txBody>
                  <a:tcPr marL="68598" marR="68598" anchor="ctr"/>
                </a:tc>
                <a:tc>
                  <a:txBody>
                    <a:bodyPr/>
                    <a:lstStyle/>
                    <a:p>
                      <a:pPr algn="ctr"/>
                      <a:r>
                        <a:rPr lang="en-US" dirty="0" smtClean="0"/>
                        <a:t>Q4</a:t>
                      </a:r>
                      <a:endParaRPr lang="en-US" dirty="0"/>
                    </a:p>
                  </a:txBody>
                  <a:tcPr marL="68598" marR="68598" anchor="ctr"/>
                </a:tc>
              </a:tr>
            </a:tbl>
          </a:graphicData>
        </a:graphic>
      </p:graphicFrame>
      <p:sp>
        <p:nvSpPr>
          <p:cNvPr id="23" name="Rounded Rectangular Callout 22"/>
          <p:cNvSpPr/>
          <p:nvPr/>
        </p:nvSpPr>
        <p:spPr>
          <a:xfrm>
            <a:off x="41878" y="3299589"/>
            <a:ext cx="1280971" cy="1573259"/>
          </a:xfrm>
          <a:prstGeom prst="wedgeRoundRectCallout">
            <a:avLst>
              <a:gd name="adj1" fmla="val 58937"/>
              <a:gd name="adj2" fmla="val -103340"/>
              <a:gd name="adj3" fmla="val 16667"/>
            </a:avLst>
          </a:prstGeom>
          <a:solidFill>
            <a:srgbClr val="0096D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Consumer class devices from Linksys and </a:t>
            </a:r>
            <a:r>
              <a:rPr lang="en-US" sz="1200" b="1" dirty="0" err="1" smtClean="0">
                <a:solidFill>
                  <a:srgbClr val="FFFFFF"/>
                </a:solidFill>
              </a:rPr>
              <a:t>Netgear</a:t>
            </a:r>
            <a:endParaRPr lang="en-US" sz="1200" b="1" dirty="0" smtClean="0">
              <a:solidFill>
                <a:srgbClr val="FFFFFF"/>
              </a:solidFill>
            </a:endParaRPr>
          </a:p>
        </p:txBody>
      </p:sp>
      <p:pic>
        <p:nvPicPr>
          <p:cNvPr id="24" name="Picture 23"/>
          <p:cNvPicPr>
            <a:picLocks noChangeAspect="1"/>
          </p:cNvPicPr>
          <p:nvPr/>
        </p:nvPicPr>
        <p:blipFill>
          <a:blip r:embed="rId3">
            <a:clrChange>
              <a:clrFrom>
                <a:srgbClr val="FFFFFF"/>
              </a:clrFrom>
              <a:clrTo>
                <a:srgbClr val="FFFFFF">
                  <a:alpha val="0"/>
                </a:srgbClr>
              </a:clrTo>
            </a:clrChange>
          </a:blip>
          <a:stretch>
            <a:fillRect/>
          </a:stretch>
        </p:blipFill>
        <p:spPr>
          <a:xfrm>
            <a:off x="1752599" y="5331346"/>
            <a:ext cx="1433016" cy="1346088"/>
          </a:xfrm>
          <a:prstGeom prst="rect">
            <a:avLst/>
          </a:prstGeom>
        </p:spPr>
      </p:pic>
      <p:pic>
        <p:nvPicPr>
          <p:cNvPr id="25" name="Picture 24"/>
          <p:cNvPicPr>
            <a:picLocks noChangeAspect="1"/>
          </p:cNvPicPr>
          <p:nvPr/>
        </p:nvPicPr>
        <p:blipFill>
          <a:blip r:embed="rId4">
            <a:clrChange>
              <a:clrFrom>
                <a:srgbClr val="FFFFFF"/>
              </a:clrFrom>
              <a:clrTo>
                <a:srgbClr val="FFFFFF">
                  <a:alpha val="0"/>
                </a:srgbClr>
              </a:clrTo>
            </a:clrChange>
          </a:blip>
          <a:stretch>
            <a:fillRect/>
          </a:stretch>
        </p:blipFill>
        <p:spPr>
          <a:xfrm>
            <a:off x="121775" y="5140116"/>
            <a:ext cx="1281058" cy="971683"/>
          </a:xfrm>
          <a:prstGeom prst="rect">
            <a:avLst/>
          </a:prstGeom>
        </p:spPr>
      </p:pic>
      <p:sp>
        <p:nvSpPr>
          <p:cNvPr id="26" name="Rounded Rectangular Callout 25"/>
          <p:cNvSpPr/>
          <p:nvPr/>
        </p:nvSpPr>
        <p:spPr>
          <a:xfrm>
            <a:off x="1602906" y="3838539"/>
            <a:ext cx="1341745" cy="1318160"/>
          </a:xfrm>
          <a:prstGeom prst="wedgeRoundRectCallout">
            <a:avLst>
              <a:gd name="adj1" fmla="val 12264"/>
              <a:gd name="adj2" fmla="val -152891"/>
              <a:gd name="adj3" fmla="val 16667"/>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First 802.11ac laptops</a:t>
            </a:r>
          </a:p>
        </p:txBody>
      </p:sp>
      <p:grpSp>
        <p:nvGrpSpPr>
          <p:cNvPr id="29" name="Group 28"/>
          <p:cNvGrpSpPr/>
          <p:nvPr/>
        </p:nvGrpSpPr>
        <p:grpSpPr>
          <a:xfrm>
            <a:off x="3349521" y="5682526"/>
            <a:ext cx="1083584" cy="1041416"/>
            <a:chOff x="6647915" y="1941171"/>
            <a:chExt cx="4604285" cy="4187486"/>
          </a:xfrm>
        </p:grpSpPr>
        <p:pic>
          <p:nvPicPr>
            <p:cNvPr id="30" name="Picture 2" descr="C:\Users\rmuta\Desktop\Picture3.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6673315" y="2781753"/>
              <a:ext cx="4232370" cy="3346904"/>
            </a:xfrm>
            <a:prstGeom prst="rect">
              <a:avLst/>
            </a:prstGeom>
            <a:noFill/>
            <a:effectLst>
              <a:outerShdw blurRad="63500" dist="38100" dir="16200000" rotWithShape="0">
                <a:prstClr val="black">
                  <a:alpha val="22000"/>
                </a:prstClr>
              </a:outerShdw>
            </a:effectLst>
            <a:scene3d>
              <a:camera prst="perspectiveHeroicExtremeLeftFacing" fov="6300000">
                <a:rot lat="21000000" lon="600000" rev="21000000"/>
              </a:camera>
              <a:lightRig rig="threePt" dir="t"/>
            </a:scene3d>
            <a:sp3d/>
            <a:extLst>
              <a:ext uri="{909E8E84-426E-40DD-AFC4-6F175D3DCCD1}">
                <a14:hiddenFill xmlns:a14="http://schemas.microsoft.com/office/drawing/2010/main">
                  <a:solidFill>
                    <a:srgbClr val="FFFFFF"/>
                  </a:solidFill>
                </a14:hiddenFill>
              </a:ext>
            </a:extLst>
          </p:spPr>
        </p:pic>
        <p:sp>
          <p:nvSpPr>
            <p:cNvPr id="31" name="Rectangle 1"/>
            <p:cNvSpPr/>
            <p:nvPr/>
          </p:nvSpPr>
          <p:spPr>
            <a:xfrm>
              <a:off x="9909859" y="2880179"/>
              <a:ext cx="838423" cy="1228951"/>
            </a:xfrm>
            <a:custGeom>
              <a:avLst/>
              <a:gdLst>
                <a:gd name="connsiteX0" fmla="*/ 0 w 624111"/>
                <a:gd name="connsiteY0" fmla="*/ 0 h 1470251"/>
                <a:gd name="connsiteX1" fmla="*/ 624111 w 624111"/>
                <a:gd name="connsiteY1" fmla="*/ 0 h 1470251"/>
                <a:gd name="connsiteX2" fmla="*/ 624111 w 624111"/>
                <a:gd name="connsiteY2" fmla="*/ 1470251 h 1470251"/>
                <a:gd name="connsiteX3" fmla="*/ 0 w 624111"/>
                <a:gd name="connsiteY3" fmla="*/ 1470251 h 1470251"/>
                <a:gd name="connsiteX4" fmla="*/ 0 w 624111"/>
                <a:gd name="connsiteY4" fmla="*/ 0 h 1470251"/>
                <a:gd name="connsiteX0" fmla="*/ 0 w 766986"/>
                <a:gd name="connsiteY0" fmla="*/ 0 h 1470251"/>
                <a:gd name="connsiteX1" fmla="*/ 766986 w 766986"/>
                <a:gd name="connsiteY1" fmla="*/ 50800 h 1470251"/>
                <a:gd name="connsiteX2" fmla="*/ 624111 w 766986"/>
                <a:gd name="connsiteY2" fmla="*/ 1470251 h 1470251"/>
                <a:gd name="connsiteX3" fmla="*/ 0 w 766986"/>
                <a:gd name="connsiteY3" fmla="*/ 1470251 h 1470251"/>
                <a:gd name="connsiteX4" fmla="*/ 0 w 766986"/>
                <a:gd name="connsiteY4" fmla="*/ 0 h 1470251"/>
                <a:gd name="connsiteX0" fmla="*/ 187325 w 766986"/>
                <a:gd name="connsiteY0" fmla="*/ 25400 h 1419451"/>
                <a:gd name="connsiteX1" fmla="*/ 766986 w 766986"/>
                <a:gd name="connsiteY1" fmla="*/ 0 h 1419451"/>
                <a:gd name="connsiteX2" fmla="*/ 624111 w 766986"/>
                <a:gd name="connsiteY2" fmla="*/ 1419451 h 1419451"/>
                <a:gd name="connsiteX3" fmla="*/ 0 w 766986"/>
                <a:gd name="connsiteY3" fmla="*/ 1419451 h 1419451"/>
                <a:gd name="connsiteX4" fmla="*/ 187325 w 766986"/>
                <a:gd name="connsiteY4" fmla="*/ 25400 h 1419451"/>
                <a:gd name="connsiteX0" fmla="*/ 258762 w 838423"/>
                <a:gd name="connsiteY0" fmla="*/ 25400 h 1419451"/>
                <a:gd name="connsiteX1" fmla="*/ 838423 w 838423"/>
                <a:gd name="connsiteY1" fmla="*/ 0 h 1419451"/>
                <a:gd name="connsiteX2" fmla="*/ 695548 w 838423"/>
                <a:gd name="connsiteY2" fmla="*/ 1419451 h 1419451"/>
                <a:gd name="connsiteX3" fmla="*/ 0 w 838423"/>
                <a:gd name="connsiteY3" fmla="*/ 1167039 h 1419451"/>
                <a:gd name="connsiteX4" fmla="*/ 258762 w 838423"/>
                <a:gd name="connsiteY4" fmla="*/ 25400 h 1419451"/>
                <a:gd name="connsiteX0" fmla="*/ 258762 w 838423"/>
                <a:gd name="connsiteY0" fmla="*/ 25400 h 1228951"/>
                <a:gd name="connsiteX1" fmla="*/ 838423 w 838423"/>
                <a:gd name="connsiteY1" fmla="*/ 0 h 1228951"/>
                <a:gd name="connsiteX2" fmla="*/ 633635 w 838423"/>
                <a:gd name="connsiteY2" fmla="*/ 1228951 h 1228951"/>
                <a:gd name="connsiteX3" fmla="*/ 0 w 838423"/>
                <a:gd name="connsiteY3" fmla="*/ 1167039 h 1228951"/>
                <a:gd name="connsiteX4" fmla="*/ 258762 w 838423"/>
                <a:gd name="connsiteY4" fmla="*/ 25400 h 122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423" h="1228951">
                  <a:moveTo>
                    <a:pt x="258762" y="25400"/>
                  </a:moveTo>
                  <a:lnTo>
                    <a:pt x="838423" y="0"/>
                  </a:lnTo>
                  <a:lnTo>
                    <a:pt x="633635" y="1228951"/>
                  </a:lnTo>
                  <a:lnTo>
                    <a:pt x="0" y="1167039"/>
                  </a:lnTo>
                  <a:lnTo>
                    <a:pt x="258762" y="25400"/>
                  </a:lnTo>
                  <a:close/>
                </a:path>
              </a:pathLst>
            </a:custGeom>
            <a:gradFill>
              <a:gsLst>
                <a:gs pos="0">
                  <a:schemeClr val="bg1"/>
                </a:gs>
                <a:gs pos="100000">
                  <a:schemeClr val="accent1">
                    <a:tint val="23500"/>
                    <a:satMod val="160000"/>
                    <a:alpha val="0"/>
                  </a:scheme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smtClean="0">
                <a:solidFill>
                  <a:srgbClr val="8E909E"/>
                </a:solidFill>
              </a:endParaRPr>
            </a:p>
          </p:txBody>
        </p:sp>
        <p:sp>
          <p:nvSpPr>
            <p:cNvPr id="32" name="Rectangle 6"/>
            <p:cNvSpPr/>
            <p:nvPr/>
          </p:nvSpPr>
          <p:spPr>
            <a:xfrm>
              <a:off x="7304771" y="2569027"/>
              <a:ext cx="735236" cy="1094923"/>
            </a:xfrm>
            <a:custGeom>
              <a:avLst/>
              <a:gdLst>
                <a:gd name="connsiteX0" fmla="*/ 0 w 624111"/>
                <a:gd name="connsiteY0" fmla="*/ 0 h 1082223"/>
                <a:gd name="connsiteX1" fmla="*/ 624111 w 624111"/>
                <a:gd name="connsiteY1" fmla="*/ 0 h 1082223"/>
                <a:gd name="connsiteX2" fmla="*/ 624111 w 624111"/>
                <a:gd name="connsiteY2" fmla="*/ 1082223 h 1082223"/>
                <a:gd name="connsiteX3" fmla="*/ 0 w 624111"/>
                <a:gd name="connsiteY3" fmla="*/ 1082223 h 1082223"/>
                <a:gd name="connsiteX4" fmla="*/ 0 w 624111"/>
                <a:gd name="connsiteY4" fmla="*/ 0 h 1082223"/>
                <a:gd name="connsiteX0" fmla="*/ 0 w 624111"/>
                <a:gd name="connsiteY0" fmla="*/ 0 h 1082223"/>
                <a:gd name="connsiteX1" fmla="*/ 624111 w 624111"/>
                <a:gd name="connsiteY1" fmla="*/ 0 h 1082223"/>
                <a:gd name="connsiteX2" fmla="*/ 490761 w 624111"/>
                <a:gd name="connsiteY2" fmla="*/ 1082223 h 1082223"/>
                <a:gd name="connsiteX3" fmla="*/ 0 w 624111"/>
                <a:gd name="connsiteY3" fmla="*/ 1082223 h 1082223"/>
                <a:gd name="connsiteX4" fmla="*/ 0 w 624111"/>
                <a:gd name="connsiteY4" fmla="*/ 0 h 1082223"/>
                <a:gd name="connsiteX0" fmla="*/ 111125 w 735236"/>
                <a:gd name="connsiteY0" fmla="*/ 0 h 1094923"/>
                <a:gd name="connsiteX1" fmla="*/ 735236 w 735236"/>
                <a:gd name="connsiteY1" fmla="*/ 0 h 1094923"/>
                <a:gd name="connsiteX2" fmla="*/ 601886 w 735236"/>
                <a:gd name="connsiteY2" fmla="*/ 1082223 h 1094923"/>
                <a:gd name="connsiteX3" fmla="*/ 0 w 735236"/>
                <a:gd name="connsiteY3" fmla="*/ 1094923 h 1094923"/>
                <a:gd name="connsiteX4" fmla="*/ 111125 w 735236"/>
                <a:gd name="connsiteY4" fmla="*/ 0 h 1094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236" h="1094923">
                  <a:moveTo>
                    <a:pt x="111125" y="0"/>
                  </a:moveTo>
                  <a:lnTo>
                    <a:pt x="735236" y="0"/>
                  </a:lnTo>
                  <a:lnTo>
                    <a:pt x="601886" y="1082223"/>
                  </a:lnTo>
                  <a:lnTo>
                    <a:pt x="0" y="1094923"/>
                  </a:lnTo>
                  <a:lnTo>
                    <a:pt x="111125" y="0"/>
                  </a:lnTo>
                  <a:close/>
                </a:path>
              </a:pathLst>
            </a:custGeom>
            <a:gradFill>
              <a:gsLst>
                <a:gs pos="0">
                  <a:schemeClr val="bg1"/>
                </a:gs>
                <a:gs pos="100000">
                  <a:schemeClr val="accent1">
                    <a:tint val="23500"/>
                    <a:satMod val="160000"/>
                    <a:alpha val="0"/>
                  </a:scheme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smtClean="0">
                <a:solidFill>
                  <a:srgbClr val="8E909E"/>
                </a:solidFill>
              </a:endParaRPr>
            </a:p>
          </p:txBody>
        </p:sp>
        <p:pic>
          <p:nvPicPr>
            <p:cNvPr id="33" name="Picture 2" descr="C:\Users\rmuta\Desktop\Picture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7915" y="1941171"/>
              <a:ext cx="4604285" cy="1334062"/>
            </a:xfrm>
            <a:prstGeom prst="rect">
              <a:avLst/>
            </a:prstGeom>
            <a:noFill/>
            <a:effectLst>
              <a:outerShdw blurRad="63500" sx="102000" sy="102000" algn="ctr" rotWithShape="0">
                <a:prstClr val="black">
                  <a:alpha val="40000"/>
                </a:prstClr>
              </a:outerShdw>
            </a:effectLst>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34" name="Rectangle 10"/>
            <p:cNvSpPr/>
            <p:nvPr/>
          </p:nvSpPr>
          <p:spPr>
            <a:xfrm>
              <a:off x="7247621" y="2608201"/>
              <a:ext cx="550180" cy="1691429"/>
            </a:xfrm>
            <a:custGeom>
              <a:avLst/>
              <a:gdLst>
                <a:gd name="connsiteX0" fmla="*/ 0 w 624111"/>
                <a:gd name="connsiteY0" fmla="*/ 0 h 1730603"/>
                <a:gd name="connsiteX1" fmla="*/ 624111 w 624111"/>
                <a:gd name="connsiteY1" fmla="*/ 0 h 1730603"/>
                <a:gd name="connsiteX2" fmla="*/ 624111 w 624111"/>
                <a:gd name="connsiteY2" fmla="*/ 1730603 h 1730603"/>
                <a:gd name="connsiteX3" fmla="*/ 0 w 624111"/>
                <a:gd name="connsiteY3" fmla="*/ 1730603 h 1730603"/>
                <a:gd name="connsiteX4" fmla="*/ 0 w 624111"/>
                <a:gd name="connsiteY4" fmla="*/ 0 h 1730603"/>
                <a:gd name="connsiteX0" fmla="*/ 0 w 624111"/>
                <a:gd name="connsiteY0" fmla="*/ 0 h 1781403"/>
                <a:gd name="connsiteX1" fmla="*/ 624111 w 624111"/>
                <a:gd name="connsiteY1" fmla="*/ 50800 h 1781403"/>
                <a:gd name="connsiteX2" fmla="*/ 624111 w 624111"/>
                <a:gd name="connsiteY2" fmla="*/ 1781403 h 1781403"/>
                <a:gd name="connsiteX3" fmla="*/ 0 w 624111"/>
                <a:gd name="connsiteY3" fmla="*/ 1781403 h 1781403"/>
                <a:gd name="connsiteX4" fmla="*/ 0 w 624111"/>
                <a:gd name="connsiteY4" fmla="*/ 0 h 178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1" h="1781403">
                  <a:moveTo>
                    <a:pt x="0" y="0"/>
                  </a:moveTo>
                  <a:lnTo>
                    <a:pt x="624111" y="50800"/>
                  </a:lnTo>
                  <a:lnTo>
                    <a:pt x="624111" y="1781403"/>
                  </a:lnTo>
                  <a:lnTo>
                    <a:pt x="0" y="1781403"/>
                  </a:lnTo>
                  <a:lnTo>
                    <a:pt x="0" y="0"/>
                  </a:lnTo>
                  <a:close/>
                </a:path>
              </a:pathLst>
            </a:custGeom>
            <a:gradFill>
              <a:gsLst>
                <a:gs pos="40000">
                  <a:schemeClr val="bg1">
                    <a:alpha val="54000"/>
                  </a:schemeClr>
                </a:gs>
                <a:gs pos="100000">
                  <a:schemeClr val="accent1">
                    <a:tint val="23500"/>
                    <a:satMod val="160000"/>
                    <a:alpha val="0"/>
                  </a:scheme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smtClean="0">
                <a:solidFill>
                  <a:srgbClr val="8E909E"/>
                </a:solidFill>
              </a:endParaRPr>
            </a:p>
          </p:txBody>
        </p:sp>
        <p:sp>
          <p:nvSpPr>
            <p:cNvPr id="35" name="Rectangle 11"/>
            <p:cNvSpPr/>
            <p:nvPr/>
          </p:nvSpPr>
          <p:spPr>
            <a:xfrm>
              <a:off x="9889177" y="2880179"/>
              <a:ext cx="662255" cy="1943326"/>
            </a:xfrm>
            <a:custGeom>
              <a:avLst/>
              <a:gdLst>
                <a:gd name="connsiteX0" fmla="*/ 0 w 586011"/>
                <a:gd name="connsiteY0" fmla="*/ 0 h 1470252"/>
                <a:gd name="connsiteX1" fmla="*/ 586011 w 586011"/>
                <a:gd name="connsiteY1" fmla="*/ 0 h 1470252"/>
                <a:gd name="connsiteX2" fmla="*/ 586011 w 586011"/>
                <a:gd name="connsiteY2" fmla="*/ 1470252 h 1470252"/>
                <a:gd name="connsiteX3" fmla="*/ 0 w 586011"/>
                <a:gd name="connsiteY3" fmla="*/ 1470252 h 1470252"/>
                <a:gd name="connsiteX4" fmla="*/ 0 w 586011"/>
                <a:gd name="connsiteY4" fmla="*/ 0 h 1470252"/>
                <a:gd name="connsiteX0" fmla="*/ 0 w 592361"/>
                <a:gd name="connsiteY0" fmla="*/ 0 h 1517877"/>
                <a:gd name="connsiteX1" fmla="*/ 592361 w 592361"/>
                <a:gd name="connsiteY1" fmla="*/ 47625 h 1517877"/>
                <a:gd name="connsiteX2" fmla="*/ 592361 w 592361"/>
                <a:gd name="connsiteY2" fmla="*/ 1517877 h 1517877"/>
                <a:gd name="connsiteX3" fmla="*/ 6350 w 592361"/>
                <a:gd name="connsiteY3" fmla="*/ 1517877 h 1517877"/>
                <a:gd name="connsiteX4" fmla="*/ 0 w 592361"/>
                <a:gd name="connsiteY4" fmla="*/ 0 h 1517877"/>
                <a:gd name="connsiteX0" fmla="*/ 69894 w 662255"/>
                <a:gd name="connsiteY0" fmla="*/ 0 h 1941739"/>
                <a:gd name="connsiteX1" fmla="*/ 662255 w 662255"/>
                <a:gd name="connsiteY1" fmla="*/ 47625 h 1941739"/>
                <a:gd name="connsiteX2" fmla="*/ 662255 w 662255"/>
                <a:gd name="connsiteY2" fmla="*/ 1517877 h 1941739"/>
                <a:gd name="connsiteX3" fmla="*/ 44 w 662255"/>
                <a:gd name="connsiteY3" fmla="*/ 1941739 h 1941739"/>
                <a:gd name="connsiteX4" fmla="*/ 69894 w 662255"/>
                <a:gd name="connsiteY4" fmla="*/ 0 h 1941739"/>
                <a:gd name="connsiteX0" fmla="*/ 69894 w 662255"/>
                <a:gd name="connsiteY0" fmla="*/ 0 h 2041752"/>
                <a:gd name="connsiteX1" fmla="*/ 662255 w 662255"/>
                <a:gd name="connsiteY1" fmla="*/ 47625 h 2041752"/>
                <a:gd name="connsiteX2" fmla="*/ 619392 w 662255"/>
                <a:gd name="connsiteY2" fmla="*/ 2041752 h 2041752"/>
                <a:gd name="connsiteX3" fmla="*/ 44 w 662255"/>
                <a:gd name="connsiteY3" fmla="*/ 1941739 h 2041752"/>
                <a:gd name="connsiteX4" fmla="*/ 69894 w 662255"/>
                <a:gd name="connsiteY4" fmla="*/ 0 h 204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255" h="2041752">
                  <a:moveTo>
                    <a:pt x="69894" y="0"/>
                  </a:moveTo>
                  <a:lnTo>
                    <a:pt x="662255" y="47625"/>
                  </a:lnTo>
                  <a:lnTo>
                    <a:pt x="619392" y="2041752"/>
                  </a:lnTo>
                  <a:lnTo>
                    <a:pt x="44" y="1941739"/>
                  </a:lnTo>
                  <a:cubicBezTo>
                    <a:pt x="-2073" y="1435780"/>
                    <a:pt x="72011" y="505959"/>
                    <a:pt x="69894" y="0"/>
                  </a:cubicBezTo>
                  <a:close/>
                </a:path>
              </a:pathLst>
            </a:custGeom>
            <a:gradFill>
              <a:gsLst>
                <a:gs pos="40000">
                  <a:schemeClr val="bg1">
                    <a:alpha val="54000"/>
                  </a:schemeClr>
                </a:gs>
                <a:gs pos="100000">
                  <a:schemeClr val="accent1">
                    <a:tint val="23500"/>
                    <a:satMod val="160000"/>
                    <a:alpha val="0"/>
                  </a:schemeClr>
                </a:gs>
              </a:gsLst>
              <a:lin ang="54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a:solidFill>
                  <a:srgbClr val="8E909E"/>
                </a:solidFill>
              </a:endParaRPr>
            </a:p>
          </p:txBody>
        </p:sp>
      </p:grpSp>
      <p:sp>
        <p:nvSpPr>
          <p:cNvPr id="36" name="Rounded Rectangular Callout 35"/>
          <p:cNvSpPr/>
          <p:nvPr/>
        </p:nvSpPr>
        <p:spPr>
          <a:xfrm>
            <a:off x="3222813" y="4418924"/>
            <a:ext cx="1384731" cy="1227182"/>
          </a:xfrm>
          <a:prstGeom prst="wedgeRoundRectCallout">
            <a:avLst>
              <a:gd name="adj1" fmla="val 19319"/>
              <a:gd name="adj2" fmla="val -207641"/>
              <a:gd name="adj3" fmla="val 16667"/>
            </a:avLst>
          </a:prstGeom>
          <a:solidFill>
            <a:srgbClr val="F68B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Cisco 802.11ac Module for </a:t>
            </a:r>
            <a:r>
              <a:rPr lang="en-US" sz="1200" b="1" dirty="0" err="1" smtClean="0">
                <a:solidFill>
                  <a:srgbClr val="FFFFFF"/>
                </a:solidFill>
              </a:rPr>
              <a:t>Aironet</a:t>
            </a:r>
            <a:r>
              <a:rPr lang="en-US" sz="1200" b="1" dirty="0" smtClean="0">
                <a:solidFill>
                  <a:srgbClr val="FFFFFF"/>
                </a:solidFill>
              </a:rPr>
              <a:t> 3600 Series</a:t>
            </a:r>
          </a:p>
        </p:txBody>
      </p:sp>
      <p:sp>
        <p:nvSpPr>
          <p:cNvPr id="41" name="Rounded Rectangular Callout 40"/>
          <p:cNvSpPr/>
          <p:nvPr/>
        </p:nvSpPr>
        <p:spPr>
          <a:xfrm>
            <a:off x="5757507" y="3135691"/>
            <a:ext cx="1417029" cy="1762472"/>
          </a:xfrm>
          <a:prstGeom prst="wedgeRoundRectCallout">
            <a:avLst>
              <a:gd name="adj1" fmla="val -136951"/>
              <a:gd name="adj2" fmla="val -84962"/>
              <a:gd name="adj3" fmla="val 16667"/>
            </a:avLst>
          </a:prstGeom>
          <a:solidFill>
            <a:srgbClr val="0096D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Client proliferation continues:</a:t>
            </a:r>
          </a:p>
          <a:p>
            <a:pPr algn="ctr"/>
            <a:r>
              <a:rPr lang="en-US" sz="1200" b="1" dirty="0" smtClean="0">
                <a:solidFill>
                  <a:srgbClr val="FFFFFF"/>
                </a:solidFill>
              </a:rPr>
              <a:t>Handsets, Tablets, Intel </a:t>
            </a:r>
            <a:r>
              <a:rPr lang="en-US" sz="1200" b="1" dirty="0" err="1" smtClean="0">
                <a:solidFill>
                  <a:srgbClr val="FFFFFF"/>
                </a:solidFill>
              </a:rPr>
              <a:t>Ultrabooks</a:t>
            </a:r>
            <a:r>
              <a:rPr lang="en-US" sz="1200" b="1" dirty="0" smtClean="0">
                <a:solidFill>
                  <a:srgbClr val="FFFFFF"/>
                </a:solidFill>
              </a:rPr>
              <a:t>, </a:t>
            </a:r>
          </a:p>
          <a:p>
            <a:pPr algn="ctr"/>
            <a:r>
              <a:rPr lang="en-US" sz="1200" b="1" dirty="0" smtClean="0">
                <a:solidFill>
                  <a:srgbClr val="FFFFFF"/>
                </a:solidFill>
              </a:rPr>
              <a:t>Apple </a:t>
            </a:r>
            <a:r>
              <a:rPr lang="en-US" sz="1200" b="1" dirty="0" err="1" smtClean="0">
                <a:solidFill>
                  <a:srgbClr val="FFFFFF"/>
                </a:solidFill>
              </a:rPr>
              <a:t>MacBooks</a:t>
            </a:r>
            <a:endParaRPr lang="en-US" sz="1200" b="1" dirty="0" smtClean="0">
              <a:solidFill>
                <a:srgbClr val="FFFFFF"/>
              </a:solidFill>
            </a:endParaRPr>
          </a:p>
        </p:txBody>
      </p:sp>
      <p:sp>
        <p:nvSpPr>
          <p:cNvPr id="44" name="Rounded Rectangular Callout 43"/>
          <p:cNvSpPr/>
          <p:nvPr/>
        </p:nvSpPr>
        <p:spPr>
          <a:xfrm>
            <a:off x="7914010" y="5538176"/>
            <a:ext cx="1220639" cy="1071727"/>
          </a:xfrm>
          <a:prstGeom prst="wedgeRoundRectCallout">
            <a:avLst>
              <a:gd name="adj1" fmla="val 41791"/>
              <a:gd name="adj2" fmla="val -359265"/>
              <a:gd name="adj3" fmla="val 16667"/>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802.11ac Wave2</a:t>
            </a:r>
          </a:p>
          <a:p>
            <a:pPr algn="ctr"/>
            <a:r>
              <a:rPr lang="en-US" sz="1400" b="1" dirty="0" smtClean="0">
                <a:solidFill>
                  <a:srgbClr val="FFFFFF"/>
                </a:solidFill>
              </a:rPr>
              <a:t>Starts to Roll</a:t>
            </a:r>
          </a:p>
          <a:p>
            <a:pPr algn="ctr"/>
            <a:r>
              <a:rPr lang="en-US" sz="1400" b="1" dirty="0" smtClean="0">
                <a:solidFill>
                  <a:srgbClr val="FFFFFF"/>
                </a:solidFill>
              </a:rPr>
              <a:t>1H CY15</a:t>
            </a:r>
          </a:p>
        </p:txBody>
      </p:sp>
      <p:sp>
        <p:nvSpPr>
          <p:cNvPr id="45" name="Rounded Rectangular Callout 44"/>
          <p:cNvSpPr/>
          <p:nvPr/>
        </p:nvSpPr>
        <p:spPr>
          <a:xfrm>
            <a:off x="6509125" y="77907"/>
            <a:ext cx="1041931" cy="920936"/>
          </a:xfrm>
          <a:prstGeom prst="wedgeRoundRectCallout">
            <a:avLst>
              <a:gd name="adj1" fmla="val -57339"/>
              <a:gd name="adj2" fmla="val 119908"/>
              <a:gd name="adj3" fmla="val 16667"/>
            </a:avLst>
          </a:prstGeom>
          <a:solidFill>
            <a:srgbClr val="008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FF"/>
                </a:solidFill>
              </a:rPr>
              <a:t>IEEE 802.11ac</a:t>
            </a:r>
          </a:p>
          <a:p>
            <a:pPr algn="ctr"/>
            <a:r>
              <a:rPr lang="en-US" sz="1200" b="1" dirty="0" smtClean="0">
                <a:solidFill>
                  <a:srgbClr val="FFFFFF"/>
                </a:solidFill>
              </a:rPr>
              <a:t>Ratification</a:t>
            </a:r>
          </a:p>
        </p:txBody>
      </p:sp>
      <p:sp>
        <p:nvSpPr>
          <p:cNvPr id="46" name="Rounded Rectangular Callout 45"/>
          <p:cNvSpPr/>
          <p:nvPr/>
        </p:nvSpPr>
        <p:spPr>
          <a:xfrm>
            <a:off x="7822936" y="474956"/>
            <a:ext cx="884680" cy="731051"/>
          </a:xfrm>
          <a:prstGeom prst="wedgeRoundRectCallout">
            <a:avLst>
              <a:gd name="adj1" fmla="val 83622"/>
              <a:gd name="adj2" fmla="val 108796"/>
              <a:gd name="adj3" fmla="val 16667"/>
            </a:avLst>
          </a:prstGeom>
          <a:solidFill>
            <a:srgbClr val="0096D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FFFFFF"/>
              </a:solidFill>
            </a:endParaRPr>
          </a:p>
        </p:txBody>
      </p:sp>
      <p:pic>
        <p:nvPicPr>
          <p:cNvPr id="47" name="Picture 46"/>
          <p:cNvPicPr>
            <a:picLocks noChangeAspect="1"/>
          </p:cNvPicPr>
          <p:nvPr/>
        </p:nvPicPr>
        <p:blipFill>
          <a:blip r:embed="rId8"/>
          <a:stretch>
            <a:fillRect/>
          </a:stretch>
        </p:blipFill>
        <p:spPr>
          <a:xfrm>
            <a:off x="7831007" y="416216"/>
            <a:ext cx="884680" cy="672797"/>
          </a:xfrm>
          <a:prstGeom prst="rect">
            <a:avLst/>
          </a:prstGeom>
        </p:spPr>
      </p:pic>
      <p:sp>
        <p:nvSpPr>
          <p:cNvPr id="48" name="TextBox 47"/>
          <p:cNvSpPr txBox="1"/>
          <p:nvPr/>
        </p:nvSpPr>
        <p:spPr>
          <a:xfrm>
            <a:off x="8002755" y="952820"/>
            <a:ext cx="707951" cy="276999"/>
          </a:xfrm>
          <a:prstGeom prst="rect">
            <a:avLst/>
          </a:prstGeom>
          <a:noFill/>
        </p:spPr>
        <p:txBody>
          <a:bodyPr wrap="none" rtlCol="0">
            <a:spAutoFit/>
          </a:bodyPr>
          <a:lstStyle/>
          <a:p>
            <a:r>
              <a:rPr lang="en-US" sz="1200" b="1" dirty="0" smtClean="0">
                <a:solidFill>
                  <a:schemeClr val="bg1"/>
                </a:solidFill>
              </a:rPr>
              <a:t>Wave 2</a:t>
            </a:r>
            <a:endParaRPr lang="en-US" sz="1200" b="1" dirty="0">
              <a:solidFill>
                <a:schemeClr val="bg1"/>
              </a:solidFill>
            </a:endParaRPr>
          </a:p>
        </p:txBody>
      </p:sp>
      <p:pic>
        <p:nvPicPr>
          <p:cNvPr id="5" name="Picture 4"/>
          <p:cNvPicPr>
            <a:picLocks noChangeAspect="1"/>
          </p:cNvPicPr>
          <p:nvPr/>
        </p:nvPicPr>
        <p:blipFill>
          <a:blip r:embed="rId9"/>
          <a:stretch>
            <a:fillRect/>
          </a:stretch>
        </p:blipFill>
        <p:spPr>
          <a:xfrm>
            <a:off x="4669744" y="4583122"/>
            <a:ext cx="320384" cy="848797"/>
          </a:xfrm>
          <a:prstGeom prst="rect">
            <a:avLst/>
          </a:prstGeom>
        </p:spPr>
      </p:pic>
      <p:pic>
        <p:nvPicPr>
          <p:cNvPr id="7" name="Picture 6"/>
          <p:cNvPicPr>
            <a:picLocks noChangeAspect="1"/>
          </p:cNvPicPr>
          <p:nvPr/>
        </p:nvPicPr>
        <p:blipFill>
          <a:blip r:embed="rId10"/>
          <a:stretch>
            <a:fillRect/>
          </a:stretch>
        </p:blipFill>
        <p:spPr>
          <a:xfrm>
            <a:off x="5032355" y="4570777"/>
            <a:ext cx="323802" cy="874129"/>
          </a:xfrm>
          <a:prstGeom prst="rect">
            <a:avLst/>
          </a:prstGeom>
        </p:spPr>
      </p:pic>
      <p:sp>
        <p:nvSpPr>
          <p:cNvPr id="6" name="TextBox 5"/>
          <p:cNvSpPr txBox="1"/>
          <p:nvPr/>
        </p:nvSpPr>
        <p:spPr>
          <a:xfrm>
            <a:off x="4968508" y="6428912"/>
            <a:ext cx="788999" cy="261610"/>
          </a:xfrm>
          <a:prstGeom prst="rect">
            <a:avLst/>
          </a:prstGeom>
          <a:noFill/>
        </p:spPr>
        <p:txBody>
          <a:bodyPr wrap="none" rtlCol="0">
            <a:spAutoFit/>
          </a:bodyPr>
          <a:lstStyle/>
          <a:p>
            <a:r>
              <a:rPr lang="en-US" sz="1100" b="1" dirty="0" smtClean="0"/>
              <a:t>HTC One</a:t>
            </a:r>
            <a:endParaRPr lang="en-US" sz="1100" b="1" dirty="0"/>
          </a:p>
        </p:txBody>
      </p:sp>
      <p:sp>
        <p:nvSpPr>
          <p:cNvPr id="40" name="TextBox 39"/>
          <p:cNvSpPr txBox="1"/>
          <p:nvPr/>
        </p:nvSpPr>
        <p:spPr>
          <a:xfrm>
            <a:off x="5264460" y="6142472"/>
            <a:ext cx="1351652" cy="261610"/>
          </a:xfrm>
          <a:prstGeom prst="rect">
            <a:avLst/>
          </a:prstGeom>
          <a:noFill/>
        </p:spPr>
        <p:txBody>
          <a:bodyPr wrap="none" rtlCol="0">
            <a:spAutoFit/>
          </a:bodyPr>
          <a:lstStyle/>
          <a:p>
            <a:r>
              <a:rPr lang="en-US" sz="1100" b="1" dirty="0" smtClean="0"/>
              <a:t>ZTE Grand Memo</a:t>
            </a:r>
            <a:endParaRPr lang="en-US" sz="1100" b="1" dirty="0"/>
          </a:p>
        </p:txBody>
      </p:sp>
      <p:cxnSp>
        <p:nvCxnSpPr>
          <p:cNvPr id="9" name="Elbow Connector 8"/>
          <p:cNvCxnSpPr>
            <a:stCxn id="40" idx="1"/>
            <a:endCxn id="7" idx="2"/>
          </p:cNvCxnSpPr>
          <p:nvPr/>
        </p:nvCxnSpPr>
        <p:spPr>
          <a:xfrm rot="10800000">
            <a:off x="5194256" y="5444907"/>
            <a:ext cx="70204" cy="82837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6" idx="1"/>
            <a:endCxn id="5" idx="2"/>
          </p:cNvCxnSpPr>
          <p:nvPr/>
        </p:nvCxnSpPr>
        <p:spPr>
          <a:xfrm rot="10800000">
            <a:off x="4829936" y="5431919"/>
            <a:ext cx="138572" cy="11277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1"/>
          <a:stretch>
            <a:fillRect/>
          </a:stretch>
        </p:blipFill>
        <p:spPr>
          <a:xfrm>
            <a:off x="5399287" y="4577879"/>
            <a:ext cx="341136" cy="871956"/>
          </a:xfrm>
          <a:prstGeom prst="rect">
            <a:avLst/>
          </a:prstGeom>
        </p:spPr>
      </p:pic>
      <p:sp>
        <p:nvSpPr>
          <p:cNvPr id="49" name="TextBox 48"/>
          <p:cNvSpPr txBox="1"/>
          <p:nvPr/>
        </p:nvSpPr>
        <p:spPr>
          <a:xfrm>
            <a:off x="5612595" y="5835618"/>
            <a:ext cx="1071127" cy="261610"/>
          </a:xfrm>
          <a:prstGeom prst="rect">
            <a:avLst/>
          </a:prstGeom>
          <a:noFill/>
        </p:spPr>
        <p:txBody>
          <a:bodyPr wrap="none" rtlCol="0">
            <a:spAutoFit/>
          </a:bodyPr>
          <a:lstStyle/>
          <a:p>
            <a:r>
              <a:rPr lang="en-US" sz="1100" b="1" dirty="0" smtClean="0"/>
              <a:t>Samsung S 4</a:t>
            </a:r>
            <a:endParaRPr lang="en-US" sz="1100" b="1" dirty="0"/>
          </a:p>
        </p:txBody>
      </p:sp>
      <p:cxnSp>
        <p:nvCxnSpPr>
          <p:cNvPr id="20" name="Elbow Connector 19"/>
          <p:cNvCxnSpPr>
            <a:endCxn id="8" idx="2"/>
          </p:cNvCxnSpPr>
          <p:nvPr/>
        </p:nvCxnSpPr>
        <p:spPr>
          <a:xfrm rot="10800000">
            <a:off x="5569856" y="5449835"/>
            <a:ext cx="68071" cy="53602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12">
            <a:clrChange>
              <a:clrFrom>
                <a:srgbClr val="FFFFFF"/>
              </a:clrFrom>
              <a:clrTo>
                <a:srgbClr val="FFFFFF">
                  <a:alpha val="0"/>
                </a:srgbClr>
              </a:clrTo>
            </a:clrChange>
          </a:blip>
          <a:stretch>
            <a:fillRect/>
          </a:stretch>
        </p:blipFill>
        <p:spPr>
          <a:xfrm>
            <a:off x="3231153" y="3135690"/>
            <a:ext cx="538961" cy="551490"/>
          </a:xfrm>
          <a:prstGeom prst="rect">
            <a:avLst/>
          </a:prstGeom>
        </p:spPr>
      </p:pic>
      <p:sp>
        <p:nvSpPr>
          <p:cNvPr id="42" name="Rounded Rectangular Callout 41"/>
          <p:cNvSpPr/>
          <p:nvPr/>
        </p:nvSpPr>
        <p:spPr>
          <a:xfrm>
            <a:off x="4929137" y="324960"/>
            <a:ext cx="884680" cy="731051"/>
          </a:xfrm>
          <a:prstGeom prst="wedgeRoundRectCallout">
            <a:avLst>
              <a:gd name="adj1" fmla="val -106297"/>
              <a:gd name="adj2" fmla="val 130445"/>
              <a:gd name="adj3" fmla="val 16667"/>
            </a:avLst>
          </a:prstGeom>
          <a:solidFill>
            <a:srgbClr val="0096D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FFFFFF"/>
              </a:solidFill>
            </a:endParaRPr>
          </a:p>
        </p:txBody>
      </p:sp>
      <p:pic>
        <p:nvPicPr>
          <p:cNvPr id="43" name="Picture 42"/>
          <p:cNvPicPr>
            <a:picLocks noChangeAspect="1"/>
          </p:cNvPicPr>
          <p:nvPr/>
        </p:nvPicPr>
        <p:blipFill>
          <a:blip r:embed="rId8"/>
          <a:stretch>
            <a:fillRect/>
          </a:stretch>
        </p:blipFill>
        <p:spPr>
          <a:xfrm>
            <a:off x="4934058" y="282192"/>
            <a:ext cx="884680" cy="672797"/>
          </a:xfrm>
          <a:prstGeom prst="rect">
            <a:avLst/>
          </a:prstGeom>
        </p:spPr>
      </p:pic>
      <p:sp>
        <p:nvSpPr>
          <p:cNvPr id="50" name="TextBox 49"/>
          <p:cNvSpPr txBox="1"/>
          <p:nvPr/>
        </p:nvSpPr>
        <p:spPr>
          <a:xfrm>
            <a:off x="5102545" y="799773"/>
            <a:ext cx="707951" cy="276999"/>
          </a:xfrm>
          <a:prstGeom prst="rect">
            <a:avLst/>
          </a:prstGeom>
          <a:noFill/>
        </p:spPr>
        <p:txBody>
          <a:bodyPr wrap="none" rtlCol="0">
            <a:spAutoFit/>
          </a:bodyPr>
          <a:lstStyle/>
          <a:p>
            <a:r>
              <a:rPr lang="en-US" sz="1200" b="1" dirty="0" smtClean="0">
                <a:solidFill>
                  <a:schemeClr val="bg1"/>
                </a:solidFill>
              </a:rPr>
              <a:t>Wave 1</a:t>
            </a:r>
            <a:endParaRPr lang="en-US" sz="1200" b="1" dirty="0">
              <a:solidFill>
                <a:schemeClr val="bg1"/>
              </a:solidFill>
            </a:endParaRPr>
          </a:p>
        </p:txBody>
      </p:sp>
      <p:sp>
        <p:nvSpPr>
          <p:cNvPr id="4" name="TextBox 3"/>
          <p:cNvSpPr txBox="1"/>
          <p:nvPr/>
        </p:nvSpPr>
        <p:spPr>
          <a:xfrm>
            <a:off x="8883666" y="1839558"/>
            <a:ext cx="415498" cy="369332"/>
          </a:xfrm>
          <a:prstGeom prst="rect">
            <a:avLst/>
          </a:prstGeom>
          <a:noFill/>
        </p:spPr>
        <p:txBody>
          <a:bodyPr wrap="none" rtlCol="0">
            <a:spAutoFit/>
          </a:bodyPr>
          <a:lstStyle/>
          <a:p>
            <a:r>
              <a:rPr lang="en-US" dirty="0" smtClean="0"/>
              <a:t>…</a:t>
            </a:r>
            <a:endParaRPr lang="en-US" dirty="0"/>
          </a:p>
        </p:txBody>
      </p:sp>
      <p:pic>
        <p:nvPicPr>
          <p:cNvPr id="52" name="Picture 51"/>
          <p:cNvPicPr>
            <a:picLocks noChangeAspect="1"/>
          </p:cNvPicPr>
          <p:nvPr/>
        </p:nvPicPr>
        <p:blipFill>
          <a:blip r:embed="rId13"/>
          <a:stretch>
            <a:fillRect/>
          </a:stretch>
        </p:blipFill>
        <p:spPr>
          <a:xfrm>
            <a:off x="5885570" y="5002632"/>
            <a:ext cx="603168" cy="234325"/>
          </a:xfrm>
          <a:prstGeom prst="rect">
            <a:avLst/>
          </a:prstGeom>
        </p:spPr>
      </p:pic>
      <p:pic>
        <p:nvPicPr>
          <p:cNvPr id="53" name="Picture 52"/>
          <p:cNvPicPr>
            <a:picLocks noChangeAspect="1"/>
          </p:cNvPicPr>
          <p:nvPr/>
        </p:nvPicPr>
        <p:blipFill>
          <a:blip r:embed="rId14">
            <a:clrChange>
              <a:clrFrom>
                <a:srgbClr val="FFFFFF"/>
              </a:clrFrom>
              <a:clrTo>
                <a:srgbClr val="FFFFFF">
                  <a:alpha val="0"/>
                </a:srgbClr>
              </a:clrTo>
            </a:clrChange>
          </a:blip>
          <a:stretch>
            <a:fillRect/>
          </a:stretch>
        </p:blipFill>
        <p:spPr>
          <a:xfrm>
            <a:off x="6002057" y="5246425"/>
            <a:ext cx="445371" cy="441170"/>
          </a:xfrm>
          <a:prstGeom prst="rect">
            <a:avLst/>
          </a:prstGeom>
        </p:spPr>
      </p:pic>
      <p:pic>
        <p:nvPicPr>
          <p:cNvPr id="14" name="Picture 13"/>
          <p:cNvPicPr>
            <a:picLocks noChangeAspect="1"/>
          </p:cNvPicPr>
          <p:nvPr/>
        </p:nvPicPr>
        <p:blipFill>
          <a:blip r:embed="rId15">
            <a:clrChange>
              <a:clrFrom>
                <a:srgbClr val="FFFFFF"/>
              </a:clrFrom>
              <a:clrTo>
                <a:srgbClr val="FFFFFF">
                  <a:alpha val="0"/>
                </a:srgbClr>
              </a:clrTo>
            </a:clrChange>
          </a:blip>
          <a:stretch>
            <a:fillRect/>
          </a:stretch>
        </p:blipFill>
        <p:spPr>
          <a:xfrm>
            <a:off x="6514404" y="4991860"/>
            <a:ext cx="660132" cy="562713"/>
          </a:xfrm>
          <a:prstGeom prst="rect">
            <a:avLst/>
          </a:prstGeom>
        </p:spPr>
      </p:pic>
      <p:grpSp>
        <p:nvGrpSpPr>
          <p:cNvPr id="10" name="Group 9"/>
          <p:cNvGrpSpPr/>
          <p:nvPr/>
        </p:nvGrpSpPr>
        <p:grpSpPr>
          <a:xfrm>
            <a:off x="7340185" y="2772232"/>
            <a:ext cx="1147649" cy="1631489"/>
            <a:chOff x="7804425" y="3530510"/>
            <a:chExt cx="1529800" cy="1631489"/>
          </a:xfrm>
        </p:grpSpPr>
        <p:sp>
          <p:nvSpPr>
            <p:cNvPr id="54" name="Rounded Rectangular Callout 53"/>
            <p:cNvSpPr/>
            <p:nvPr/>
          </p:nvSpPr>
          <p:spPr>
            <a:xfrm>
              <a:off x="7804425" y="3530510"/>
              <a:ext cx="1529800" cy="1631489"/>
            </a:xfrm>
            <a:prstGeom prst="wedgeRoundRectCallout">
              <a:avLst>
                <a:gd name="adj1" fmla="val -222250"/>
                <a:gd name="adj2" fmla="val -67004"/>
                <a:gd name="adj3" fmla="val 16667"/>
              </a:avLst>
            </a:prstGeom>
            <a:solidFill>
              <a:srgbClr val="F68B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smtClean="0">
                <a:solidFill>
                  <a:schemeClr val="bg1"/>
                </a:solidFill>
              </a:endParaRPr>
            </a:p>
            <a:p>
              <a:pPr algn="ctr"/>
              <a:r>
                <a:rPr lang="en-US" sz="1200" b="1" dirty="0" smtClean="0">
                  <a:solidFill>
                    <a:schemeClr val="bg1"/>
                  </a:solidFill>
                </a:rPr>
                <a:t>AP3700</a:t>
              </a:r>
              <a:endParaRPr lang="en-US" sz="1200" b="1" dirty="0">
                <a:solidFill>
                  <a:schemeClr val="bg1"/>
                </a:solidFill>
              </a:endParaRPr>
            </a:p>
            <a:p>
              <a:pPr algn="ctr"/>
              <a:r>
                <a:rPr lang="en-US" sz="1200" b="1" dirty="0">
                  <a:solidFill>
                    <a:schemeClr val="bg1"/>
                  </a:solidFill>
                </a:rPr>
                <a:t>Dual-band</a:t>
              </a:r>
            </a:p>
            <a:p>
              <a:pPr algn="ctr"/>
              <a:r>
                <a:rPr lang="en-US" sz="1200" b="1" dirty="0">
                  <a:solidFill>
                    <a:schemeClr val="bg1"/>
                  </a:solidFill>
                </a:rPr>
                <a:t>802.11ac Wave </a:t>
              </a:r>
              <a:r>
                <a:rPr lang="en-US" sz="1200" b="1" dirty="0" smtClean="0">
                  <a:solidFill>
                    <a:schemeClr val="bg1"/>
                  </a:solidFill>
                </a:rPr>
                <a:t>1</a:t>
              </a:r>
            </a:p>
            <a:p>
              <a:pPr algn="ctr"/>
              <a:endParaRPr lang="en-US" sz="1200" b="1" dirty="0">
                <a:solidFill>
                  <a:schemeClr val="bg1"/>
                </a:solidFill>
              </a:endParaRPr>
            </a:p>
            <a:p>
              <a:pPr algn="ctr"/>
              <a:endParaRPr lang="en-US" sz="1200" b="1" dirty="0" smtClean="0">
                <a:solidFill>
                  <a:schemeClr val="bg1"/>
                </a:solidFill>
              </a:endParaRPr>
            </a:p>
            <a:p>
              <a:pPr algn="ctr"/>
              <a:endParaRPr lang="en-US" sz="1200" b="1" dirty="0">
                <a:solidFill>
                  <a:schemeClr val="bg1"/>
                </a:solidFill>
              </a:endParaRPr>
            </a:p>
            <a:p>
              <a:pPr algn="ctr"/>
              <a:endParaRPr lang="en-US" sz="1200" b="1" dirty="0" smtClean="0">
                <a:solidFill>
                  <a:schemeClr val="bg1"/>
                </a:solidFill>
              </a:endParaRPr>
            </a:p>
            <a:p>
              <a:pPr algn="ctr"/>
              <a:endParaRPr lang="en-US" sz="1200" b="1" dirty="0">
                <a:solidFill>
                  <a:schemeClr val="bg1"/>
                </a:solidFill>
              </a:endParaRPr>
            </a:p>
            <a:p>
              <a:pPr algn="ctr"/>
              <a:endParaRPr lang="en-US" sz="1200" b="1" dirty="0">
                <a:solidFill>
                  <a:schemeClr val="bg1"/>
                </a:solidFill>
              </a:endParaRPr>
            </a:p>
          </p:txBody>
        </p:sp>
        <p:pic>
          <p:nvPicPr>
            <p:cNvPr id="55"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50841" y="4225077"/>
              <a:ext cx="1122277" cy="84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44285430"/>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p:cNvGraphicFramePr>
            <a:graphicFrameLocks noGrp="1"/>
          </p:cNvGraphicFramePr>
          <p:nvPr>
            <p:extLst>
              <p:ext uri="{D42A27DB-BD31-4B8C-83A1-F6EECF244321}">
                <p14:modId xmlns:p14="http://schemas.microsoft.com/office/powerpoint/2010/main" val="467797687"/>
              </p:ext>
            </p:extLst>
          </p:nvPr>
        </p:nvGraphicFramePr>
        <p:xfrm>
          <a:off x="654654" y="1811853"/>
          <a:ext cx="3384013" cy="3432831"/>
        </p:xfrm>
        <a:graphic>
          <a:graphicData uri="http://schemas.openxmlformats.org/drawingml/2006/table">
            <a:tbl>
              <a:tblPr firstRow="1" bandRow="1">
                <a:tableStyleId>{5C22544A-7EE6-4342-B048-85BDC9FD1C3A}</a:tableStyleId>
              </a:tblPr>
              <a:tblGrid>
                <a:gridCol w="574767"/>
                <a:gridCol w="612481"/>
                <a:gridCol w="694145"/>
                <a:gridCol w="702312"/>
                <a:gridCol w="800308"/>
              </a:tblGrid>
              <a:tr h="429686">
                <a:tc>
                  <a:txBody>
                    <a:bodyPr/>
                    <a:lstStyle/>
                    <a:p>
                      <a:pPr algn="ctr"/>
                      <a:r>
                        <a:rPr lang="en-US" sz="1100" dirty="0" smtClean="0">
                          <a:solidFill>
                            <a:srgbClr val="0B0B0D"/>
                          </a:solidFill>
                        </a:rPr>
                        <a:t>BW (MHz)</a:t>
                      </a:r>
                      <a:endParaRPr lang="en-US" sz="1100" dirty="0">
                        <a:solidFill>
                          <a:srgbClr val="0B0B0D"/>
                        </a:solidFill>
                      </a:endParaRPr>
                    </a:p>
                  </a:txBody>
                  <a:tcPr marL="68598" marR="68598"/>
                </a:tc>
                <a:tc>
                  <a:txBody>
                    <a:bodyPr/>
                    <a:lstStyle/>
                    <a:p>
                      <a:pPr algn="ctr"/>
                      <a:r>
                        <a:rPr lang="en-US" sz="1100" dirty="0" smtClean="0">
                          <a:solidFill>
                            <a:srgbClr val="0B0B0D"/>
                          </a:solidFill>
                        </a:rPr>
                        <a:t># Spatial Streams</a:t>
                      </a:r>
                      <a:endParaRPr lang="en-US" sz="1100" dirty="0">
                        <a:solidFill>
                          <a:srgbClr val="0B0B0D"/>
                        </a:solidFill>
                      </a:endParaRPr>
                    </a:p>
                  </a:txBody>
                  <a:tcPr marL="68598" marR="68598"/>
                </a:tc>
                <a:tc>
                  <a:txBody>
                    <a:bodyPr/>
                    <a:lstStyle/>
                    <a:p>
                      <a:pPr algn="ctr"/>
                      <a:r>
                        <a:rPr lang="en-US" sz="1100" dirty="0" smtClean="0">
                          <a:solidFill>
                            <a:srgbClr val="0B0B0D"/>
                          </a:solidFill>
                        </a:rPr>
                        <a:t>MCS (QAMr5/6)</a:t>
                      </a:r>
                      <a:endParaRPr lang="en-US" sz="1100" dirty="0">
                        <a:solidFill>
                          <a:srgbClr val="0B0B0D"/>
                        </a:solidFill>
                      </a:endParaRPr>
                    </a:p>
                  </a:txBody>
                  <a:tcPr marL="68598" marR="68598"/>
                </a:tc>
                <a:tc>
                  <a:txBody>
                    <a:bodyPr/>
                    <a:lstStyle/>
                    <a:p>
                      <a:pPr algn="ctr"/>
                      <a:r>
                        <a:rPr lang="en-US" sz="1100" dirty="0" smtClean="0">
                          <a:solidFill>
                            <a:srgbClr val="0B0B0D"/>
                          </a:solidFill>
                        </a:rPr>
                        <a:t>PHY Rate (Mbps)</a:t>
                      </a:r>
                      <a:endParaRPr lang="en-US" sz="1100" dirty="0">
                        <a:solidFill>
                          <a:srgbClr val="0B0B0D"/>
                        </a:solidFill>
                      </a:endParaRPr>
                    </a:p>
                  </a:txBody>
                  <a:tcPr marL="68598" marR="68598"/>
                </a:tc>
                <a:tc>
                  <a:txBody>
                    <a:bodyPr/>
                    <a:lstStyle/>
                    <a:p>
                      <a:pPr algn="ctr"/>
                      <a:r>
                        <a:rPr lang="en-US" sz="1100" dirty="0" smtClean="0">
                          <a:solidFill>
                            <a:srgbClr val="0B0B0D"/>
                          </a:solidFill>
                        </a:rPr>
                        <a:t>MAC Thru-put</a:t>
                      </a:r>
                      <a:r>
                        <a:rPr lang="en-US" sz="1100" baseline="0" dirty="0" smtClean="0">
                          <a:solidFill>
                            <a:srgbClr val="0B0B0D"/>
                          </a:solidFill>
                        </a:rPr>
                        <a:t> (Mbps)*</a:t>
                      </a:r>
                      <a:endParaRPr lang="en-US" sz="1100" dirty="0">
                        <a:solidFill>
                          <a:srgbClr val="0B0B0D"/>
                        </a:solidFill>
                      </a:endParaRPr>
                    </a:p>
                  </a:txBody>
                  <a:tcPr marL="68598" marR="68598"/>
                </a:tc>
              </a:tr>
              <a:tr h="296759">
                <a:tc>
                  <a:txBody>
                    <a:bodyPr/>
                    <a:lstStyle/>
                    <a:p>
                      <a:pPr algn="ctr"/>
                      <a:r>
                        <a:rPr lang="en-US" sz="1100" b="1" dirty="0"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1</a:t>
                      </a:r>
                      <a:endParaRPr lang="en-US" sz="1100" b="1" dirty="0">
                        <a:solidFill>
                          <a:srgbClr val="0B0B0D"/>
                        </a:solidFill>
                      </a:endParaRPr>
                    </a:p>
                  </a:txBody>
                  <a:tcPr marL="68598" marR="68598"/>
                </a:tc>
                <a:tc>
                  <a:txBody>
                    <a:bodyPr/>
                    <a:lstStyle/>
                    <a:p>
                      <a:pPr algn="ctr"/>
                      <a:r>
                        <a:rPr lang="en-US" sz="1100" b="1" dirty="0" smtClean="0">
                          <a:solidFill>
                            <a:srgbClr val="0B0B0D"/>
                          </a:solidFill>
                        </a:rPr>
                        <a:t>64</a:t>
                      </a:r>
                      <a:endParaRPr lang="en-US" sz="1100" b="1" dirty="0">
                        <a:solidFill>
                          <a:srgbClr val="0B0B0D"/>
                        </a:solidFill>
                      </a:endParaRPr>
                    </a:p>
                  </a:txBody>
                  <a:tcPr marL="68598" marR="68598"/>
                </a:tc>
                <a:tc>
                  <a:txBody>
                    <a:bodyPr/>
                    <a:lstStyle/>
                    <a:p>
                      <a:pPr algn="ctr"/>
                      <a:r>
                        <a:rPr lang="en-US" sz="1100" b="1" dirty="0" smtClean="0">
                          <a:solidFill>
                            <a:srgbClr val="0B0B0D"/>
                          </a:solidFill>
                        </a:rPr>
                        <a:t>290</a:t>
                      </a:r>
                      <a:endParaRPr lang="en-US" sz="1100" b="1" dirty="0">
                        <a:solidFill>
                          <a:srgbClr val="0B0B0D"/>
                        </a:solidFill>
                      </a:endParaRPr>
                    </a:p>
                  </a:txBody>
                  <a:tcPr marL="68598" marR="68598"/>
                </a:tc>
                <a:tc>
                  <a:txBody>
                    <a:bodyPr/>
                    <a:lstStyle/>
                    <a:p>
                      <a:pPr algn="ctr"/>
                      <a:r>
                        <a:rPr lang="en-US" sz="1100" b="1" dirty="0" smtClean="0">
                          <a:solidFill>
                            <a:srgbClr val="0B0B0D"/>
                          </a:solidFill>
                        </a:rPr>
                        <a:t>175</a:t>
                      </a:r>
                      <a:endParaRPr lang="en-US" sz="1100" b="1" dirty="0">
                        <a:solidFill>
                          <a:srgbClr val="0B0B0D"/>
                        </a:solidFill>
                      </a:endParaRPr>
                    </a:p>
                  </a:txBody>
                  <a:tcPr marL="68598" marR="68598"/>
                </a:tc>
              </a:tr>
              <a:tr h="296759">
                <a:tc>
                  <a:txBody>
                    <a:bodyPr/>
                    <a:lstStyle/>
                    <a:p>
                      <a:pPr algn="ctr"/>
                      <a:r>
                        <a:rPr lang="en-US" sz="1100" b="1"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1</a:t>
                      </a:r>
                      <a:endParaRPr lang="en-US" sz="1100" b="1" dirty="0">
                        <a:solidFill>
                          <a:srgbClr val="0B0B0D"/>
                        </a:solidFill>
                      </a:endParaRPr>
                    </a:p>
                  </a:txBody>
                  <a:tcPr marL="68598" marR="68598"/>
                </a:tc>
                <a:tc>
                  <a:txBody>
                    <a:bodyPr/>
                    <a:lstStyle/>
                    <a:p>
                      <a:pPr algn="ctr"/>
                      <a:r>
                        <a:rPr lang="en-US" sz="1100" b="1" dirty="0" smtClean="0">
                          <a:solidFill>
                            <a:srgbClr val="0B0B0D"/>
                          </a:solidFill>
                        </a:rPr>
                        <a:t>64</a:t>
                      </a:r>
                      <a:endParaRPr lang="en-US" sz="1100" b="1" dirty="0">
                        <a:solidFill>
                          <a:srgbClr val="0B0B0D"/>
                        </a:solidFill>
                      </a:endParaRPr>
                    </a:p>
                  </a:txBody>
                  <a:tcPr marL="68598" marR="68598"/>
                </a:tc>
                <a:tc>
                  <a:txBody>
                    <a:bodyPr/>
                    <a:lstStyle/>
                    <a:p>
                      <a:pPr algn="ctr"/>
                      <a:r>
                        <a:rPr lang="en-US" sz="1100" b="1" dirty="0" smtClean="0">
                          <a:solidFill>
                            <a:srgbClr val="0B0B0D"/>
                          </a:solidFill>
                        </a:rPr>
                        <a:t>330</a:t>
                      </a:r>
                      <a:endParaRPr lang="en-US" sz="1100" b="1" dirty="0">
                        <a:solidFill>
                          <a:srgbClr val="0B0B0D"/>
                        </a:solidFill>
                      </a:endParaRPr>
                    </a:p>
                  </a:txBody>
                  <a:tcPr marL="68598" marR="68598"/>
                </a:tc>
                <a:tc>
                  <a:txBody>
                    <a:bodyPr/>
                    <a:lstStyle/>
                    <a:p>
                      <a:pPr algn="ctr"/>
                      <a:r>
                        <a:rPr lang="en-US" sz="1100" b="1" dirty="0" smtClean="0">
                          <a:solidFill>
                            <a:srgbClr val="0B0B0D"/>
                          </a:solidFill>
                        </a:rPr>
                        <a:t>200</a:t>
                      </a:r>
                      <a:endParaRPr lang="en-US" sz="1100" b="1" dirty="0">
                        <a:solidFill>
                          <a:srgbClr val="0B0B0D"/>
                        </a:solidFill>
                      </a:endParaRPr>
                    </a:p>
                  </a:txBody>
                  <a:tcPr marL="68598" marR="68598"/>
                </a:tc>
              </a:tr>
              <a:tr h="296759">
                <a:tc>
                  <a:txBody>
                    <a:bodyPr/>
                    <a:lstStyle/>
                    <a:p>
                      <a:pPr algn="ctr"/>
                      <a:r>
                        <a:rPr lang="en-US" sz="1100" b="1"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1</a:t>
                      </a:r>
                      <a:endParaRPr lang="en-US" sz="1100" b="1" dirty="0">
                        <a:solidFill>
                          <a:srgbClr val="0B0B0D"/>
                        </a:solidFill>
                      </a:endParaRPr>
                    </a:p>
                  </a:txBody>
                  <a:tcPr marL="68598" marR="68598"/>
                </a:tc>
                <a:tc>
                  <a:txBody>
                    <a:bodyPr/>
                    <a:lstStyle/>
                    <a:p>
                      <a:pPr algn="ctr"/>
                      <a:r>
                        <a:rPr lang="en-US" sz="1100" b="1" dirty="0" smtClean="0">
                          <a:solidFill>
                            <a:srgbClr val="0B0B0D"/>
                          </a:solidFill>
                        </a:rPr>
                        <a:t>256</a:t>
                      </a:r>
                      <a:endParaRPr lang="en-US" sz="1100" b="1" dirty="0">
                        <a:solidFill>
                          <a:srgbClr val="0B0B0D"/>
                        </a:solidFill>
                      </a:endParaRPr>
                    </a:p>
                  </a:txBody>
                  <a:tcPr marL="68598" marR="68598"/>
                </a:tc>
                <a:tc>
                  <a:txBody>
                    <a:bodyPr/>
                    <a:lstStyle/>
                    <a:p>
                      <a:pPr algn="ctr"/>
                      <a:r>
                        <a:rPr lang="en-US" sz="1100" b="1" dirty="0" smtClean="0">
                          <a:solidFill>
                            <a:srgbClr val="0B0B0D"/>
                          </a:solidFill>
                        </a:rPr>
                        <a:t>430</a:t>
                      </a:r>
                      <a:endParaRPr lang="en-US" sz="1100" b="1" dirty="0">
                        <a:solidFill>
                          <a:srgbClr val="0B0B0D"/>
                        </a:solidFill>
                      </a:endParaRPr>
                    </a:p>
                  </a:txBody>
                  <a:tcPr marL="68598" marR="68598"/>
                </a:tc>
                <a:tc>
                  <a:txBody>
                    <a:bodyPr/>
                    <a:lstStyle/>
                    <a:p>
                      <a:pPr algn="ctr"/>
                      <a:r>
                        <a:rPr lang="en-US" sz="1100" b="1" dirty="0" smtClean="0">
                          <a:solidFill>
                            <a:srgbClr val="0B0B0D"/>
                          </a:solidFill>
                        </a:rPr>
                        <a:t>260</a:t>
                      </a:r>
                      <a:endParaRPr lang="en-US" sz="1100" b="1" dirty="0">
                        <a:solidFill>
                          <a:srgbClr val="0B0B0D"/>
                        </a:solidFill>
                      </a:endParaRPr>
                    </a:p>
                  </a:txBody>
                  <a:tcPr marL="68598" marR="68598"/>
                </a:tc>
              </a:tr>
              <a:tr h="296759">
                <a:tc>
                  <a:txBody>
                    <a:bodyPr/>
                    <a:lstStyle/>
                    <a:p>
                      <a:pPr algn="ctr"/>
                      <a:r>
                        <a:rPr lang="en-US" sz="1100" b="1" dirty="0"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2</a:t>
                      </a:r>
                      <a:endParaRPr lang="en-US" sz="1100" b="1" dirty="0">
                        <a:solidFill>
                          <a:srgbClr val="0B0B0D"/>
                        </a:solidFill>
                      </a:endParaRPr>
                    </a:p>
                  </a:txBody>
                  <a:tcPr marL="68598" marR="68598"/>
                </a:tc>
                <a:tc>
                  <a:txBody>
                    <a:bodyPr/>
                    <a:lstStyle/>
                    <a:p>
                      <a:pPr algn="ctr"/>
                      <a:r>
                        <a:rPr lang="en-US" sz="1100" b="1" dirty="0" smtClean="0">
                          <a:solidFill>
                            <a:srgbClr val="0B0B0D"/>
                          </a:solidFill>
                        </a:rPr>
                        <a:t>64</a:t>
                      </a:r>
                      <a:endParaRPr lang="en-US" sz="1100" b="1" dirty="0">
                        <a:solidFill>
                          <a:srgbClr val="0B0B0D"/>
                        </a:solidFill>
                      </a:endParaRPr>
                    </a:p>
                  </a:txBody>
                  <a:tcPr marL="68598" marR="68598"/>
                </a:tc>
                <a:tc>
                  <a:txBody>
                    <a:bodyPr/>
                    <a:lstStyle/>
                    <a:p>
                      <a:pPr algn="ctr"/>
                      <a:r>
                        <a:rPr lang="en-US" sz="1100" b="1" dirty="0" smtClean="0">
                          <a:solidFill>
                            <a:srgbClr val="0B0B0D"/>
                          </a:solidFill>
                        </a:rPr>
                        <a:t>650</a:t>
                      </a:r>
                      <a:endParaRPr lang="en-US" sz="1100" b="1" dirty="0">
                        <a:solidFill>
                          <a:srgbClr val="0B0B0D"/>
                        </a:solidFill>
                      </a:endParaRPr>
                    </a:p>
                  </a:txBody>
                  <a:tcPr marL="68598" marR="68598"/>
                </a:tc>
                <a:tc>
                  <a:txBody>
                    <a:bodyPr/>
                    <a:lstStyle/>
                    <a:p>
                      <a:pPr algn="ctr"/>
                      <a:r>
                        <a:rPr lang="en-US" sz="1100" b="1" dirty="0" smtClean="0">
                          <a:solidFill>
                            <a:srgbClr val="0B0B0D"/>
                          </a:solidFill>
                        </a:rPr>
                        <a:t>390</a:t>
                      </a:r>
                      <a:endParaRPr lang="en-US" sz="1100" b="1" dirty="0">
                        <a:solidFill>
                          <a:srgbClr val="0B0B0D"/>
                        </a:solidFill>
                      </a:endParaRPr>
                    </a:p>
                  </a:txBody>
                  <a:tcPr marL="68598" marR="68598"/>
                </a:tc>
              </a:tr>
              <a:tr h="296759">
                <a:tc>
                  <a:txBody>
                    <a:bodyPr/>
                    <a:lstStyle/>
                    <a:p>
                      <a:pPr algn="ctr"/>
                      <a:r>
                        <a:rPr lang="en-US" sz="1100" b="1" dirty="0"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2</a:t>
                      </a:r>
                      <a:endParaRPr lang="en-US" sz="1100" b="1" dirty="0">
                        <a:solidFill>
                          <a:srgbClr val="0B0B0D"/>
                        </a:solidFill>
                      </a:endParaRPr>
                    </a:p>
                  </a:txBody>
                  <a:tcPr marL="68598" marR="68598"/>
                </a:tc>
                <a:tc>
                  <a:txBody>
                    <a:bodyPr/>
                    <a:lstStyle/>
                    <a:p>
                      <a:pPr algn="ctr"/>
                      <a:r>
                        <a:rPr lang="en-US" sz="1100" b="1" dirty="0" smtClean="0">
                          <a:solidFill>
                            <a:srgbClr val="0B0B0D"/>
                          </a:solidFill>
                        </a:rPr>
                        <a:t>256</a:t>
                      </a:r>
                      <a:endParaRPr lang="en-US" sz="1100" b="1" dirty="0">
                        <a:solidFill>
                          <a:srgbClr val="0B0B0D"/>
                        </a:solidFill>
                      </a:endParaRPr>
                    </a:p>
                  </a:txBody>
                  <a:tcPr marL="68598" marR="68598"/>
                </a:tc>
                <a:tc>
                  <a:txBody>
                    <a:bodyPr/>
                    <a:lstStyle/>
                    <a:p>
                      <a:pPr algn="ctr"/>
                      <a:r>
                        <a:rPr lang="en-US" sz="1100" b="1" dirty="0" smtClean="0">
                          <a:solidFill>
                            <a:srgbClr val="0B0B0D"/>
                          </a:solidFill>
                        </a:rPr>
                        <a:t>870</a:t>
                      </a:r>
                      <a:endParaRPr lang="en-US" sz="1100" b="1" dirty="0">
                        <a:solidFill>
                          <a:srgbClr val="0B0B0D"/>
                        </a:solidFill>
                      </a:endParaRPr>
                    </a:p>
                  </a:txBody>
                  <a:tcPr marL="68598" marR="68598"/>
                </a:tc>
                <a:tc>
                  <a:txBody>
                    <a:bodyPr/>
                    <a:lstStyle/>
                    <a:p>
                      <a:pPr algn="ctr"/>
                      <a:r>
                        <a:rPr lang="en-US" sz="1100" b="1" dirty="0" smtClean="0">
                          <a:solidFill>
                            <a:srgbClr val="0B0B0D"/>
                          </a:solidFill>
                        </a:rPr>
                        <a:t>520</a:t>
                      </a:r>
                      <a:endParaRPr lang="en-US" sz="1100" b="1" dirty="0">
                        <a:solidFill>
                          <a:srgbClr val="0B0B0D"/>
                        </a:solidFill>
                      </a:endParaRPr>
                    </a:p>
                  </a:txBody>
                  <a:tcPr marL="68598" marR="68598"/>
                </a:tc>
              </a:tr>
              <a:tr h="296759">
                <a:tc>
                  <a:txBody>
                    <a:bodyPr/>
                    <a:lstStyle/>
                    <a:p>
                      <a:pPr algn="ctr"/>
                      <a:r>
                        <a:rPr lang="en-US" sz="1100" b="1"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3</a:t>
                      </a:r>
                      <a:endParaRPr lang="en-US" sz="1100" b="1" dirty="0">
                        <a:solidFill>
                          <a:srgbClr val="0B0B0D"/>
                        </a:solidFill>
                      </a:endParaRPr>
                    </a:p>
                  </a:txBody>
                  <a:tcPr marL="68598" marR="68598"/>
                </a:tc>
                <a:tc>
                  <a:txBody>
                    <a:bodyPr/>
                    <a:lstStyle/>
                    <a:p>
                      <a:pPr algn="ctr"/>
                      <a:r>
                        <a:rPr lang="en-US" sz="1100" b="1" dirty="0" smtClean="0">
                          <a:solidFill>
                            <a:srgbClr val="0B0B0D"/>
                          </a:solidFill>
                        </a:rPr>
                        <a:t>64</a:t>
                      </a:r>
                      <a:endParaRPr lang="en-US" sz="1100" b="1" dirty="0">
                        <a:solidFill>
                          <a:srgbClr val="0B0B0D"/>
                        </a:solidFill>
                      </a:endParaRPr>
                    </a:p>
                  </a:txBody>
                  <a:tcPr marL="68598" marR="68598"/>
                </a:tc>
                <a:tc>
                  <a:txBody>
                    <a:bodyPr/>
                    <a:lstStyle/>
                    <a:p>
                      <a:pPr algn="ctr"/>
                      <a:r>
                        <a:rPr lang="en-US" sz="1100" b="1" dirty="0" smtClean="0">
                          <a:solidFill>
                            <a:srgbClr val="0B0B0D"/>
                          </a:solidFill>
                        </a:rPr>
                        <a:t>980</a:t>
                      </a:r>
                      <a:endParaRPr lang="en-US" sz="1100" b="1" dirty="0">
                        <a:solidFill>
                          <a:srgbClr val="0B0B0D"/>
                        </a:solidFill>
                      </a:endParaRPr>
                    </a:p>
                  </a:txBody>
                  <a:tcPr marL="68598" marR="68598"/>
                </a:tc>
                <a:tc>
                  <a:txBody>
                    <a:bodyPr/>
                    <a:lstStyle/>
                    <a:p>
                      <a:pPr algn="ctr"/>
                      <a:r>
                        <a:rPr lang="en-US" sz="1100" b="1" dirty="0" smtClean="0">
                          <a:solidFill>
                            <a:srgbClr val="0B0B0D"/>
                          </a:solidFill>
                        </a:rPr>
                        <a:t>590</a:t>
                      </a:r>
                      <a:endParaRPr lang="en-US" sz="1100" b="1" dirty="0">
                        <a:solidFill>
                          <a:srgbClr val="0B0B0D"/>
                        </a:solidFill>
                      </a:endParaRPr>
                    </a:p>
                  </a:txBody>
                  <a:tcPr marL="68598" marR="68598"/>
                </a:tc>
              </a:tr>
              <a:tr h="296759">
                <a:tc>
                  <a:txBody>
                    <a:bodyPr/>
                    <a:lstStyle/>
                    <a:p>
                      <a:pPr algn="ctr"/>
                      <a:r>
                        <a:rPr lang="en-US" sz="1100" b="1"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3</a:t>
                      </a:r>
                      <a:endParaRPr lang="en-US" sz="1100" b="1" dirty="0">
                        <a:solidFill>
                          <a:srgbClr val="0B0B0D"/>
                        </a:solidFill>
                      </a:endParaRPr>
                    </a:p>
                  </a:txBody>
                  <a:tcPr marL="68598" marR="68598"/>
                </a:tc>
                <a:tc>
                  <a:txBody>
                    <a:bodyPr/>
                    <a:lstStyle/>
                    <a:p>
                      <a:pPr algn="ctr"/>
                      <a:r>
                        <a:rPr lang="en-US" sz="1100" b="1" dirty="0" smtClean="0">
                          <a:solidFill>
                            <a:srgbClr val="0B0B0D"/>
                          </a:solidFill>
                        </a:rPr>
                        <a:t>256</a:t>
                      </a:r>
                      <a:endParaRPr lang="en-US" sz="1100" b="1" dirty="0">
                        <a:solidFill>
                          <a:srgbClr val="0B0B0D"/>
                        </a:solidFill>
                      </a:endParaRPr>
                    </a:p>
                  </a:txBody>
                  <a:tcPr marL="68598" marR="68598"/>
                </a:tc>
                <a:tc>
                  <a:txBody>
                    <a:bodyPr/>
                    <a:lstStyle/>
                    <a:p>
                      <a:pPr algn="ctr"/>
                      <a:r>
                        <a:rPr lang="en-US" sz="1100" b="1" dirty="0" smtClean="0">
                          <a:solidFill>
                            <a:srgbClr val="0B0B0D"/>
                          </a:solidFill>
                        </a:rPr>
                        <a:t>1300</a:t>
                      </a:r>
                      <a:endParaRPr lang="en-US" sz="1100" b="1" dirty="0">
                        <a:solidFill>
                          <a:srgbClr val="0B0B0D"/>
                        </a:solidFill>
                      </a:endParaRPr>
                    </a:p>
                  </a:txBody>
                  <a:tcPr marL="68598" marR="68598"/>
                </a:tc>
                <a:tc>
                  <a:txBody>
                    <a:bodyPr/>
                    <a:lstStyle/>
                    <a:p>
                      <a:pPr algn="ctr"/>
                      <a:r>
                        <a:rPr lang="en-US" sz="1100" b="1" dirty="0" smtClean="0">
                          <a:solidFill>
                            <a:srgbClr val="0B0B0D"/>
                          </a:solidFill>
                        </a:rPr>
                        <a:t>780</a:t>
                      </a:r>
                      <a:endParaRPr lang="en-US" sz="1100" b="1" dirty="0">
                        <a:solidFill>
                          <a:srgbClr val="0B0B0D"/>
                        </a:solidFill>
                      </a:endParaRPr>
                    </a:p>
                  </a:txBody>
                  <a:tcPr marL="68598" marR="68598"/>
                </a:tc>
              </a:tr>
              <a:tr h="296759">
                <a:tc>
                  <a:txBody>
                    <a:bodyPr/>
                    <a:lstStyle/>
                    <a:p>
                      <a:pPr algn="ctr"/>
                      <a:r>
                        <a:rPr lang="en-US" sz="1100" b="1"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4</a:t>
                      </a:r>
                      <a:endParaRPr lang="en-US" sz="1100" b="1" dirty="0">
                        <a:solidFill>
                          <a:srgbClr val="0B0B0D"/>
                        </a:solidFill>
                      </a:endParaRPr>
                    </a:p>
                  </a:txBody>
                  <a:tcPr marL="68598" marR="68598"/>
                </a:tc>
                <a:tc>
                  <a:txBody>
                    <a:bodyPr/>
                    <a:lstStyle/>
                    <a:p>
                      <a:pPr algn="ctr"/>
                      <a:r>
                        <a:rPr lang="en-US" sz="1100" b="1" dirty="0" smtClean="0">
                          <a:solidFill>
                            <a:srgbClr val="0B0B0D"/>
                          </a:solidFill>
                        </a:rPr>
                        <a:t>256</a:t>
                      </a:r>
                      <a:endParaRPr lang="en-US" sz="1100" b="1" dirty="0">
                        <a:solidFill>
                          <a:srgbClr val="0B0B0D"/>
                        </a:solidFill>
                      </a:endParaRPr>
                    </a:p>
                  </a:txBody>
                  <a:tcPr marL="68598" marR="68598"/>
                </a:tc>
                <a:tc>
                  <a:txBody>
                    <a:bodyPr/>
                    <a:lstStyle/>
                    <a:p>
                      <a:pPr algn="ctr"/>
                      <a:r>
                        <a:rPr lang="en-US" sz="1100" b="1" dirty="0" smtClean="0">
                          <a:solidFill>
                            <a:srgbClr val="0B0B0D"/>
                          </a:solidFill>
                        </a:rPr>
                        <a:t>1700</a:t>
                      </a:r>
                      <a:endParaRPr lang="en-US" sz="1100" b="1" dirty="0">
                        <a:solidFill>
                          <a:srgbClr val="0B0B0D"/>
                        </a:solidFill>
                      </a:endParaRPr>
                    </a:p>
                  </a:txBody>
                  <a:tcPr marL="68598" marR="68598"/>
                </a:tc>
                <a:tc>
                  <a:txBody>
                    <a:bodyPr/>
                    <a:lstStyle/>
                    <a:p>
                      <a:pPr algn="ctr"/>
                      <a:r>
                        <a:rPr lang="en-US" sz="1100" b="1" dirty="0" smtClean="0">
                          <a:solidFill>
                            <a:srgbClr val="0B0B0D"/>
                          </a:solidFill>
                        </a:rPr>
                        <a:t>1020</a:t>
                      </a:r>
                      <a:endParaRPr lang="en-US" sz="1100" b="1" dirty="0">
                        <a:solidFill>
                          <a:srgbClr val="0B0B0D"/>
                        </a:solidFill>
                      </a:endParaRPr>
                    </a:p>
                  </a:txBody>
                  <a:tcPr marL="68598" marR="68598"/>
                </a:tc>
              </a:tr>
              <a:tr h="296759">
                <a:tc>
                  <a:txBody>
                    <a:bodyPr/>
                    <a:lstStyle/>
                    <a:p>
                      <a:pPr algn="ctr"/>
                      <a:r>
                        <a:rPr lang="en-US" sz="1100" b="1" dirty="0" smtClean="0">
                          <a:solidFill>
                            <a:srgbClr val="0B0B0D"/>
                          </a:solidFill>
                        </a:rPr>
                        <a:t>80</a:t>
                      </a:r>
                      <a:endParaRPr lang="en-US" sz="1100" b="1" dirty="0">
                        <a:solidFill>
                          <a:srgbClr val="0B0B0D"/>
                        </a:solidFill>
                      </a:endParaRPr>
                    </a:p>
                  </a:txBody>
                  <a:tcPr marL="68598" marR="68598"/>
                </a:tc>
                <a:tc>
                  <a:txBody>
                    <a:bodyPr/>
                    <a:lstStyle/>
                    <a:p>
                      <a:pPr algn="ctr"/>
                      <a:r>
                        <a:rPr lang="en-US" sz="1100" b="1" dirty="0" smtClean="0">
                          <a:solidFill>
                            <a:srgbClr val="0B0B0D"/>
                          </a:solidFill>
                        </a:rPr>
                        <a:t>8</a:t>
                      </a:r>
                      <a:endParaRPr lang="en-US" sz="1100" b="1" dirty="0">
                        <a:solidFill>
                          <a:srgbClr val="0B0B0D"/>
                        </a:solidFill>
                      </a:endParaRPr>
                    </a:p>
                  </a:txBody>
                  <a:tcPr marL="68598" marR="68598"/>
                </a:tc>
                <a:tc>
                  <a:txBody>
                    <a:bodyPr/>
                    <a:lstStyle/>
                    <a:p>
                      <a:pPr algn="ctr"/>
                      <a:r>
                        <a:rPr lang="en-US" sz="1100" b="1" dirty="0" smtClean="0">
                          <a:solidFill>
                            <a:srgbClr val="0B0B0D"/>
                          </a:solidFill>
                        </a:rPr>
                        <a:t>256</a:t>
                      </a:r>
                      <a:endParaRPr lang="en-US" sz="1100" b="1" dirty="0">
                        <a:solidFill>
                          <a:srgbClr val="0B0B0D"/>
                        </a:solidFill>
                      </a:endParaRPr>
                    </a:p>
                  </a:txBody>
                  <a:tcPr marL="68598" marR="68598"/>
                </a:tc>
                <a:tc>
                  <a:txBody>
                    <a:bodyPr/>
                    <a:lstStyle/>
                    <a:p>
                      <a:pPr algn="ctr"/>
                      <a:r>
                        <a:rPr lang="en-US" sz="1100" b="1" dirty="0" smtClean="0">
                          <a:solidFill>
                            <a:srgbClr val="0B0B0D"/>
                          </a:solidFill>
                        </a:rPr>
                        <a:t>3500</a:t>
                      </a:r>
                      <a:endParaRPr lang="en-US" sz="1100" b="1" dirty="0">
                        <a:solidFill>
                          <a:srgbClr val="0B0B0D"/>
                        </a:solidFill>
                      </a:endParaRPr>
                    </a:p>
                  </a:txBody>
                  <a:tcPr marL="68598" marR="68598"/>
                </a:tc>
                <a:tc>
                  <a:txBody>
                    <a:bodyPr/>
                    <a:lstStyle/>
                    <a:p>
                      <a:pPr algn="ctr"/>
                      <a:r>
                        <a:rPr lang="en-US" sz="1100" b="1" dirty="0" smtClean="0">
                          <a:solidFill>
                            <a:srgbClr val="0B0B0D"/>
                          </a:solidFill>
                        </a:rPr>
                        <a:t>2100</a:t>
                      </a:r>
                      <a:endParaRPr lang="en-US" sz="1100" b="1" dirty="0">
                        <a:solidFill>
                          <a:srgbClr val="0B0B0D"/>
                        </a:solidFill>
                      </a:endParaRPr>
                    </a:p>
                  </a:txBody>
                  <a:tcPr marL="68598" marR="68598"/>
                </a:tc>
              </a:tr>
            </a:tbl>
          </a:graphicData>
        </a:graphic>
      </p:graphicFrame>
      <p:sp>
        <p:nvSpPr>
          <p:cNvPr id="2" name="Title 1"/>
          <p:cNvSpPr>
            <a:spLocks noGrp="1"/>
          </p:cNvSpPr>
          <p:nvPr>
            <p:ph type="title"/>
          </p:nvPr>
        </p:nvSpPr>
        <p:spPr>
          <a:xfrm>
            <a:off x="345936" y="80290"/>
            <a:ext cx="8588861" cy="568296"/>
          </a:xfrm>
        </p:spPr>
        <p:txBody>
          <a:bodyPr/>
          <a:lstStyle/>
          <a:p>
            <a:r>
              <a:rPr lang="en-US" sz="2800" dirty="0" smtClean="0">
                <a:solidFill>
                  <a:srgbClr val="0B0B0D"/>
                </a:solidFill>
              </a:rPr>
              <a:t>802.11ac Wave 1 Potential Throughput @ 80 MHz</a:t>
            </a:r>
            <a:endParaRPr lang="en-US" dirty="0">
              <a:solidFill>
                <a:srgbClr val="0B0B0D"/>
              </a:solidFill>
            </a:endParaRPr>
          </a:p>
        </p:txBody>
      </p:sp>
      <p:pic>
        <p:nvPicPr>
          <p:cNvPr id="10" name="Picture 9"/>
          <p:cNvPicPr>
            <a:picLocks noChangeAspect="1"/>
          </p:cNvPicPr>
          <p:nvPr/>
        </p:nvPicPr>
        <p:blipFill>
          <a:blip r:embed="rId3"/>
          <a:stretch>
            <a:fillRect/>
          </a:stretch>
        </p:blipFill>
        <p:spPr>
          <a:xfrm>
            <a:off x="6538210" y="1375496"/>
            <a:ext cx="844456" cy="843150"/>
          </a:xfrm>
          <a:prstGeom prst="rect">
            <a:avLst/>
          </a:prstGeom>
        </p:spPr>
      </p:pic>
      <p:pic>
        <p:nvPicPr>
          <p:cNvPr id="11" name="Picture 10"/>
          <p:cNvPicPr>
            <a:picLocks noChangeAspect="1"/>
          </p:cNvPicPr>
          <p:nvPr/>
        </p:nvPicPr>
        <p:blipFill>
          <a:blip r:embed="rId4"/>
          <a:stretch>
            <a:fillRect/>
          </a:stretch>
        </p:blipFill>
        <p:spPr>
          <a:xfrm>
            <a:off x="6126682" y="2902543"/>
            <a:ext cx="1063692" cy="891816"/>
          </a:xfrm>
          <a:prstGeom prst="rect">
            <a:avLst/>
          </a:prstGeom>
        </p:spPr>
      </p:pic>
      <p:pic>
        <p:nvPicPr>
          <p:cNvPr id="12" name="Picture 11"/>
          <p:cNvPicPr>
            <a:picLocks noChangeAspect="1"/>
          </p:cNvPicPr>
          <p:nvPr/>
        </p:nvPicPr>
        <p:blipFill>
          <a:blip r:embed="rId5"/>
          <a:stretch>
            <a:fillRect/>
          </a:stretch>
        </p:blipFill>
        <p:spPr>
          <a:xfrm>
            <a:off x="6239762" y="4493307"/>
            <a:ext cx="839869" cy="742300"/>
          </a:xfrm>
          <a:prstGeom prst="rect">
            <a:avLst/>
          </a:prstGeom>
        </p:spPr>
      </p:pic>
      <p:sp>
        <p:nvSpPr>
          <p:cNvPr id="13" name="TextBox 12"/>
          <p:cNvSpPr txBox="1"/>
          <p:nvPr/>
        </p:nvSpPr>
        <p:spPr>
          <a:xfrm>
            <a:off x="5505033" y="2131685"/>
            <a:ext cx="2299935" cy="646331"/>
          </a:xfrm>
          <a:prstGeom prst="rect">
            <a:avLst/>
          </a:prstGeom>
          <a:noFill/>
        </p:spPr>
        <p:txBody>
          <a:bodyPr wrap="square" rtlCol="0">
            <a:spAutoFit/>
          </a:bodyPr>
          <a:lstStyle/>
          <a:p>
            <a:pPr algn="ctr"/>
            <a:r>
              <a:rPr lang="en-US" dirty="0">
                <a:solidFill>
                  <a:srgbClr val="0B0B0D"/>
                </a:solidFill>
              </a:rPr>
              <a:t>Smartphones from </a:t>
            </a:r>
            <a:r>
              <a:rPr lang="en-US" dirty="0" smtClean="0">
                <a:solidFill>
                  <a:srgbClr val="0B0B0D"/>
                </a:solidFill>
              </a:rPr>
              <a:t>260 </a:t>
            </a:r>
            <a:r>
              <a:rPr lang="en-US" dirty="0">
                <a:solidFill>
                  <a:srgbClr val="0B0B0D"/>
                </a:solidFill>
              </a:rPr>
              <a:t>Mbps*</a:t>
            </a:r>
          </a:p>
        </p:txBody>
      </p:sp>
      <p:pic>
        <p:nvPicPr>
          <p:cNvPr id="9" name="Picture 8"/>
          <p:cNvPicPr>
            <a:picLocks noChangeAspect="1"/>
          </p:cNvPicPr>
          <p:nvPr/>
        </p:nvPicPr>
        <p:blipFill>
          <a:blip r:embed="rId6"/>
          <a:stretch>
            <a:fillRect/>
          </a:stretch>
        </p:blipFill>
        <p:spPr>
          <a:xfrm>
            <a:off x="5957998" y="1451328"/>
            <a:ext cx="528898" cy="767318"/>
          </a:xfrm>
          <a:prstGeom prst="rect">
            <a:avLst/>
          </a:prstGeom>
        </p:spPr>
      </p:pic>
      <p:sp>
        <p:nvSpPr>
          <p:cNvPr id="14" name="TextBox 13"/>
          <p:cNvSpPr txBox="1"/>
          <p:nvPr/>
        </p:nvSpPr>
        <p:spPr>
          <a:xfrm>
            <a:off x="5343044" y="3666216"/>
            <a:ext cx="2608471" cy="369332"/>
          </a:xfrm>
          <a:prstGeom prst="rect">
            <a:avLst/>
          </a:prstGeom>
          <a:noFill/>
        </p:spPr>
        <p:txBody>
          <a:bodyPr wrap="none" rtlCol="0">
            <a:spAutoFit/>
          </a:bodyPr>
          <a:lstStyle/>
          <a:p>
            <a:pPr algn="ctr"/>
            <a:r>
              <a:rPr lang="en-US" dirty="0">
                <a:solidFill>
                  <a:srgbClr val="0B0B0D"/>
                </a:solidFill>
              </a:rPr>
              <a:t>Tablets from </a:t>
            </a:r>
            <a:r>
              <a:rPr lang="en-US" dirty="0" smtClean="0">
                <a:solidFill>
                  <a:srgbClr val="0B0B0D"/>
                </a:solidFill>
              </a:rPr>
              <a:t>520 </a:t>
            </a:r>
            <a:r>
              <a:rPr lang="en-US" dirty="0">
                <a:solidFill>
                  <a:srgbClr val="0B0B0D"/>
                </a:solidFill>
              </a:rPr>
              <a:t>Mbps*</a:t>
            </a:r>
          </a:p>
        </p:txBody>
      </p:sp>
      <p:sp>
        <p:nvSpPr>
          <p:cNvPr id="15" name="TextBox 14"/>
          <p:cNvSpPr txBox="1"/>
          <p:nvPr/>
        </p:nvSpPr>
        <p:spPr>
          <a:xfrm>
            <a:off x="5281831" y="5008749"/>
            <a:ext cx="2523137" cy="646331"/>
          </a:xfrm>
          <a:prstGeom prst="rect">
            <a:avLst/>
          </a:prstGeom>
          <a:noFill/>
        </p:spPr>
        <p:txBody>
          <a:bodyPr wrap="square" rtlCol="0">
            <a:spAutoFit/>
          </a:bodyPr>
          <a:lstStyle/>
          <a:p>
            <a:pPr algn="ctr"/>
            <a:r>
              <a:rPr lang="en-US" dirty="0">
                <a:solidFill>
                  <a:srgbClr val="0B0B0D"/>
                </a:solidFill>
              </a:rPr>
              <a:t>High End Laptops from </a:t>
            </a:r>
            <a:r>
              <a:rPr lang="en-US" dirty="0" smtClean="0">
                <a:solidFill>
                  <a:srgbClr val="0B0B0D"/>
                </a:solidFill>
              </a:rPr>
              <a:t>780 Mbps*</a:t>
            </a:r>
            <a:endParaRPr lang="en-US" dirty="0">
              <a:solidFill>
                <a:srgbClr val="0B0B0D"/>
              </a:solidFill>
            </a:endParaRPr>
          </a:p>
        </p:txBody>
      </p:sp>
      <p:sp>
        <p:nvSpPr>
          <p:cNvPr id="16" name="Trapezoid 15"/>
          <p:cNvSpPr/>
          <p:nvPr/>
        </p:nvSpPr>
        <p:spPr>
          <a:xfrm rot="16200000">
            <a:off x="3959548" y="1601173"/>
            <a:ext cx="5048041" cy="3682676"/>
          </a:xfrm>
          <a:prstGeom prst="trapezoid">
            <a:avLst>
              <a:gd name="adj" fmla="val 31811"/>
            </a:avLst>
          </a:prstGeom>
          <a:solidFill>
            <a:schemeClr val="accent3">
              <a:alpha val="3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B0B0D"/>
              </a:solidFill>
            </a:endParaRPr>
          </a:p>
        </p:txBody>
      </p:sp>
      <p:sp>
        <p:nvSpPr>
          <p:cNvPr id="17" name="TextBox 16"/>
          <p:cNvSpPr txBox="1"/>
          <p:nvPr/>
        </p:nvSpPr>
        <p:spPr>
          <a:xfrm>
            <a:off x="7873673" y="879153"/>
            <a:ext cx="552331" cy="5239639"/>
          </a:xfrm>
          <a:prstGeom prst="rect">
            <a:avLst/>
          </a:prstGeom>
          <a:noFill/>
        </p:spPr>
        <p:txBody>
          <a:bodyPr vert="wordArtVert" wrap="none" rtlCol="0">
            <a:spAutoFit/>
          </a:bodyPr>
          <a:lstStyle/>
          <a:p>
            <a:r>
              <a:rPr lang="en-US" sz="2200" b="1" cap="all" dirty="0">
                <a:ln w="9000" cmpd="sng">
                  <a:solidFill>
                    <a:schemeClr val="accent4">
                      <a:shade val="50000"/>
                      <a:satMod val="120000"/>
                    </a:schemeClr>
                  </a:solidFill>
                  <a:prstDash val="solid"/>
                </a:ln>
                <a:solidFill>
                  <a:srgbClr val="0B0B0D"/>
                </a:solidFill>
                <a:effectLst>
                  <a:reflection blurRad="12700" stA="28000" endPos="45000" dist="1000" dir="5400000" sy="-100000" algn="bl" rotWithShape="0"/>
                </a:effectLst>
              </a:rPr>
              <a:t>BYOD Continues</a:t>
            </a:r>
          </a:p>
        </p:txBody>
      </p:sp>
      <p:sp>
        <p:nvSpPr>
          <p:cNvPr id="18" name="TextBox 17"/>
          <p:cNvSpPr txBox="1"/>
          <p:nvPr/>
        </p:nvSpPr>
        <p:spPr>
          <a:xfrm>
            <a:off x="885464" y="1485864"/>
            <a:ext cx="3112968" cy="369332"/>
          </a:xfrm>
          <a:prstGeom prst="rect">
            <a:avLst/>
          </a:prstGeom>
          <a:noFill/>
        </p:spPr>
        <p:txBody>
          <a:bodyPr wrap="none" rtlCol="0">
            <a:spAutoFit/>
          </a:bodyPr>
          <a:lstStyle/>
          <a:p>
            <a:r>
              <a:rPr lang="en-US" dirty="0">
                <a:solidFill>
                  <a:srgbClr val="0B0B0D"/>
                </a:solidFill>
              </a:rPr>
              <a:t>802.11ac Performance Table</a:t>
            </a:r>
          </a:p>
        </p:txBody>
      </p:sp>
      <p:sp>
        <p:nvSpPr>
          <p:cNvPr id="4" name="TextBox 3"/>
          <p:cNvSpPr txBox="1"/>
          <p:nvPr/>
        </p:nvSpPr>
        <p:spPr>
          <a:xfrm>
            <a:off x="159256" y="5348288"/>
            <a:ext cx="8207518" cy="954107"/>
          </a:xfrm>
          <a:prstGeom prst="rect">
            <a:avLst/>
          </a:prstGeom>
          <a:noFill/>
        </p:spPr>
        <p:txBody>
          <a:bodyPr wrap="square" rtlCol="0">
            <a:spAutoFit/>
          </a:bodyPr>
          <a:lstStyle/>
          <a:p>
            <a:r>
              <a:rPr lang="en-US" sz="1400" b="1" dirty="0" smtClean="0">
                <a:solidFill>
                  <a:srgbClr val="0B0B0D"/>
                </a:solidFill>
              </a:rPr>
              <a:t>* Assumes </a:t>
            </a:r>
            <a:r>
              <a:rPr lang="en-US" sz="1400" b="1" dirty="0">
                <a:solidFill>
                  <a:srgbClr val="0B0B0D"/>
                </a:solidFill>
              </a:rPr>
              <a:t>6</a:t>
            </a:r>
            <a:r>
              <a:rPr lang="en-US" sz="1400" b="1" dirty="0" smtClean="0">
                <a:solidFill>
                  <a:srgbClr val="0B0B0D"/>
                </a:solidFill>
              </a:rPr>
              <a:t>0% MAC efficiency</a:t>
            </a:r>
          </a:p>
          <a:p>
            <a:endParaRPr lang="en-US" sz="1400" b="1" dirty="0" smtClean="0">
              <a:solidFill>
                <a:srgbClr val="0B0B0D"/>
              </a:solidFill>
            </a:endParaRPr>
          </a:p>
          <a:p>
            <a:r>
              <a:rPr lang="en-US" sz="1400" b="1" dirty="0" smtClean="0">
                <a:solidFill>
                  <a:srgbClr val="0B0B0D"/>
                </a:solidFill>
              </a:rPr>
              <a:t>Not all </a:t>
            </a:r>
            <a:r>
              <a:rPr lang="en-US" sz="1200" b="1" dirty="0" smtClean="0">
                <a:solidFill>
                  <a:srgbClr val="0B0B0D"/>
                </a:solidFill>
              </a:rPr>
              <a:t>Clients</a:t>
            </a:r>
            <a:r>
              <a:rPr lang="en-US" sz="1400" b="1" dirty="0" smtClean="0">
                <a:solidFill>
                  <a:srgbClr val="0B0B0D"/>
                </a:solidFill>
              </a:rPr>
              <a:t> will be created equal – early chip drops and quality of components - mileage will vary - Rate &amp; Range, Environment and Deployment will impact coverage and quality</a:t>
            </a:r>
            <a:endParaRPr lang="en-US" sz="1400" b="1" dirty="0">
              <a:solidFill>
                <a:srgbClr val="0B0B0D"/>
              </a:solidFill>
            </a:endParaRPr>
          </a:p>
        </p:txBody>
      </p:sp>
      <p:sp>
        <p:nvSpPr>
          <p:cNvPr id="19" name="Rectangle 18"/>
          <p:cNvSpPr/>
          <p:nvPr/>
        </p:nvSpPr>
        <p:spPr>
          <a:xfrm>
            <a:off x="584169" y="4023920"/>
            <a:ext cx="3490931" cy="324213"/>
          </a:xfrm>
          <a:prstGeom prst="rect">
            <a:avLst/>
          </a:prstGeom>
          <a:noFill/>
          <a:ln w="28575">
            <a:solidFill>
              <a:srgbClr val="C00000"/>
            </a:solid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B0B0D"/>
              </a:solidFill>
            </a:endParaRPr>
          </a:p>
        </p:txBody>
      </p:sp>
      <p:sp>
        <p:nvSpPr>
          <p:cNvPr id="20" name="TextBox 19"/>
          <p:cNvSpPr txBox="1"/>
          <p:nvPr/>
        </p:nvSpPr>
        <p:spPr>
          <a:xfrm>
            <a:off x="5234064" y="1818439"/>
            <a:ext cx="556563" cy="369332"/>
          </a:xfrm>
          <a:prstGeom prst="rect">
            <a:avLst/>
          </a:prstGeom>
          <a:noFill/>
        </p:spPr>
        <p:txBody>
          <a:bodyPr wrap="none" rtlCol="0">
            <a:spAutoFit/>
          </a:bodyPr>
          <a:lstStyle/>
          <a:p>
            <a:r>
              <a:rPr lang="en-US" dirty="0" smtClean="0">
                <a:solidFill>
                  <a:srgbClr val="0B0B0D"/>
                </a:solidFill>
              </a:rPr>
              <a:t>1x1</a:t>
            </a:r>
            <a:endParaRPr lang="en-US" dirty="0">
              <a:solidFill>
                <a:srgbClr val="0B0B0D"/>
              </a:solidFill>
            </a:endParaRPr>
          </a:p>
        </p:txBody>
      </p:sp>
      <p:sp>
        <p:nvSpPr>
          <p:cNvPr id="21" name="TextBox 20"/>
          <p:cNvSpPr txBox="1"/>
          <p:nvPr/>
        </p:nvSpPr>
        <p:spPr>
          <a:xfrm>
            <a:off x="5343044" y="3061397"/>
            <a:ext cx="556563" cy="646331"/>
          </a:xfrm>
          <a:prstGeom prst="rect">
            <a:avLst/>
          </a:prstGeom>
          <a:noFill/>
        </p:spPr>
        <p:txBody>
          <a:bodyPr wrap="none" rtlCol="0">
            <a:spAutoFit/>
          </a:bodyPr>
          <a:lstStyle/>
          <a:p>
            <a:r>
              <a:rPr lang="en-US" dirty="0" smtClean="0">
                <a:solidFill>
                  <a:srgbClr val="0B0B0D"/>
                </a:solidFill>
              </a:rPr>
              <a:t>1x1</a:t>
            </a:r>
          </a:p>
          <a:p>
            <a:r>
              <a:rPr lang="en-US" dirty="0" smtClean="0">
                <a:solidFill>
                  <a:srgbClr val="0B0B0D"/>
                </a:solidFill>
              </a:rPr>
              <a:t>2x2</a:t>
            </a:r>
            <a:endParaRPr lang="en-US" dirty="0">
              <a:solidFill>
                <a:srgbClr val="0B0B0D"/>
              </a:solidFill>
            </a:endParaRPr>
          </a:p>
        </p:txBody>
      </p:sp>
      <p:sp>
        <p:nvSpPr>
          <p:cNvPr id="22" name="TextBox 21"/>
          <p:cNvSpPr txBox="1"/>
          <p:nvPr/>
        </p:nvSpPr>
        <p:spPr>
          <a:xfrm>
            <a:off x="5226752" y="4535367"/>
            <a:ext cx="556563" cy="646331"/>
          </a:xfrm>
          <a:prstGeom prst="rect">
            <a:avLst/>
          </a:prstGeom>
          <a:noFill/>
        </p:spPr>
        <p:txBody>
          <a:bodyPr wrap="none" rtlCol="0">
            <a:spAutoFit/>
          </a:bodyPr>
          <a:lstStyle/>
          <a:p>
            <a:r>
              <a:rPr lang="en-US" dirty="0" smtClean="0">
                <a:solidFill>
                  <a:srgbClr val="0B0B0D"/>
                </a:solidFill>
              </a:rPr>
              <a:t>2x2</a:t>
            </a:r>
          </a:p>
          <a:p>
            <a:r>
              <a:rPr lang="en-US" dirty="0" smtClean="0">
                <a:solidFill>
                  <a:srgbClr val="0B0B0D"/>
                </a:solidFill>
              </a:rPr>
              <a:t>3x3</a:t>
            </a:r>
            <a:endParaRPr lang="en-US" dirty="0">
              <a:solidFill>
                <a:srgbClr val="0B0B0D"/>
              </a:solidFill>
            </a:endParaRPr>
          </a:p>
        </p:txBody>
      </p:sp>
      <p:sp>
        <p:nvSpPr>
          <p:cNvPr id="24" name="Rounded Rectangle 23"/>
          <p:cNvSpPr/>
          <p:nvPr/>
        </p:nvSpPr>
        <p:spPr>
          <a:xfrm>
            <a:off x="5328255" y="1485864"/>
            <a:ext cx="2660545" cy="1291641"/>
          </a:xfrm>
          <a:prstGeom prst="roundRect">
            <a:avLst/>
          </a:prstGeom>
          <a:noFill/>
          <a:ln>
            <a:solidFill>
              <a:srgbClr val="C0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B0B0D"/>
              </a:solidFill>
            </a:endParaRPr>
          </a:p>
        </p:txBody>
      </p:sp>
      <p:sp>
        <p:nvSpPr>
          <p:cNvPr id="25" name="Rounded Rectangle 24"/>
          <p:cNvSpPr/>
          <p:nvPr/>
        </p:nvSpPr>
        <p:spPr>
          <a:xfrm>
            <a:off x="5213128" y="2914929"/>
            <a:ext cx="2660545" cy="1291641"/>
          </a:xfrm>
          <a:prstGeom prst="roundRect">
            <a:avLst/>
          </a:prstGeom>
          <a:noFill/>
          <a:ln>
            <a:solidFill>
              <a:srgbClr val="C0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B0B0D"/>
              </a:solidFill>
            </a:endParaRPr>
          </a:p>
        </p:txBody>
      </p:sp>
      <p:sp>
        <p:nvSpPr>
          <p:cNvPr id="26" name="Rounded Rectangle 25"/>
          <p:cNvSpPr/>
          <p:nvPr/>
        </p:nvSpPr>
        <p:spPr>
          <a:xfrm>
            <a:off x="5213127" y="4344595"/>
            <a:ext cx="2660545" cy="1272695"/>
          </a:xfrm>
          <a:prstGeom prst="roundRect">
            <a:avLst/>
          </a:prstGeom>
          <a:noFill/>
          <a:ln>
            <a:solidFill>
              <a:srgbClr val="C0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B0B0D"/>
              </a:solidFill>
            </a:endParaRPr>
          </a:p>
        </p:txBody>
      </p:sp>
      <p:cxnSp>
        <p:nvCxnSpPr>
          <p:cNvPr id="28" name="Straight Arrow Connector 27"/>
          <p:cNvCxnSpPr>
            <a:stCxn id="26" idx="1"/>
            <a:endCxn id="19" idx="3"/>
          </p:cNvCxnSpPr>
          <p:nvPr/>
        </p:nvCxnSpPr>
        <p:spPr>
          <a:xfrm flipH="1" flipV="1">
            <a:off x="4075100" y="4186026"/>
            <a:ext cx="1138027" cy="79491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4" idx="1"/>
            <a:endCxn id="37" idx="3"/>
          </p:cNvCxnSpPr>
          <p:nvPr/>
        </p:nvCxnSpPr>
        <p:spPr>
          <a:xfrm flipH="1">
            <a:off x="4075100" y="2131685"/>
            <a:ext cx="1253155" cy="86551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1"/>
            <a:endCxn id="35" idx="3"/>
          </p:cNvCxnSpPr>
          <p:nvPr/>
        </p:nvCxnSpPr>
        <p:spPr>
          <a:xfrm flipH="1">
            <a:off x="4071334" y="3560749"/>
            <a:ext cx="1141794" cy="3733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80403" y="3435982"/>
            <a:ext cx="3490931" cy="324213"/>
          </a:xfrm>
          <a:prstGeom prst="rect">
            <a:avLst/>
          </a:prstGeom>
          <a:noFill/>
          <a:ln w="28575">
            <a:solidFill>
              <a:srgbClr val="C00000"/>
            </a:solid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B0B0D"/>
              </a:solidFill>
            </a:endParaRPr>
          </a:p>
        </p:txBody>
      </p:sp>
      <p:sp>
        <p:nvSpPr>
          <p:cNvPr id="37" name="Rectangle 36"/>
          <p:cNvSpPr/>
          <p:nvPr/>
        </p:nvSpPr>
        <p:spPr>
          <a:xfrm>
            <a:off x="584169" y="2835095"/>
            <a:ext cx="3490931" cy="324213"/>
          </a:xfrm>
          <a:prstGeom prst="rect">
            <a:avLst/>
          </a:prstGeom>
          <a:noFill/>
          <a:ln w="28575">
            <a:solidFill>
              <a:srgbClr val="C00000"/>
            </a:solid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B0B0D"/>
              </a:solidFill>
            </a:endParaRPr>
          </a:p>
        </p:txBody>
      </p:sp>
    </p:spTree>
    <p:extLst>
      <p:ext uri="{BB962C8B-B14F-4D97-AF65-F5344CB8AC3E}">
        <p14:creationId xmlns:p14="http://schemas.microsoft.com/office/powerpoint/2010/main" val="255263129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07" y="648586"/>
            <a:ext cx="8588861" cy="568296"/>
          </a:xfrm>
        </p:spPr>
        <p:txBody>
          <a:bodyPr/>
          <a:lstStyle/>
          <a:p>
            <a:r>
              <a:rPr lang="en-US" sz="2800" dirty="0" smtClean="0">
                <a:solidFill>
                  <a:srgbClr val="0B0B0D"/>
                </a:solidFill>
              </a:rPr>
              <a:t>Wave 2</a:t>
            </a:r>
            <a:endParaRPr lang="en-US" dirty="0">
              <a:solidFill>
                <a:srgbClr val="0B0B0D"/>
              </a:solidFill>
            </a:endParaRPr>
          </a:p>
        </p:txBody>
      </p:sp>
      <p:sp>
        <p:nvSpPr>
          <p:cNvPr id="15" name="TextBox 14"/>
          <p:cNvSpPr txBox="1"/>
          <p:nvPr/>
        </p:nvSpPr>
        <p:spPr>
          <a:xfrm>
            <a:off x="1139892" y="5056737"/>
            <a:ext cx="2523137" cy="369332"/>
          </a:xfrm>
          <a:prstGeom prst="rect">
            <a:avLst/>
          </a:prstGeom>
          <a:noFill/>
        </p:spPr>
        <p:txBody>
          <a:bodyPr wrap="square" rtlCol="0">
            <a:spAutoFit/>
          </a:bodyPr>
          <a:lstStyle/>
          <a:p>
            <a:pPr algn="ctr"/>
            <a:r>
              <a:rPr lang="en-US" dirty="0" smtClean="0">
                <a:solidFill>
                  <a:srgbClr val="0B0B0D"/>
                </a:solidFill>
              </a:rPr>
              <a:t>Single Stream client</a:t>
            </a:r>
            <a:endParaRPr lang="en-US" dirty="0">
              <a:solidFill>
                <a:srgbClr val="0B0B0D"/>
              </a:solidFill>
            </a:endParaRPr>
          </a:p>
        </p:txBody>
      </p:sp>
      <p:pic>
        <p:nvPicPr>
          <p:cNvPr id="29" name="Picture 108" descr="Larch.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1542" y="1234176"/>
            <a:ext cx="1537466" cy="92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31"/>
          <p:cNvCxnSpPr/>
          <p:nvPr/>
        </p:nvCxnSpPr>
        <p:spPr>
          <a:xfrm>
            <a:off x="2140203" y="1639160"/>
            <a:ext cx="0" cy="243048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stretch>
            <a:fillRect/>
          </a:stretch>
        </p:blipFill>
        <p:spPr>
          <a:xfrm>
            <a:off x="1757001" y="4123422"/>
            <a:ext cx="528898" cy="767318"/>
          </a:xfrm>
          <a:prstGeom prst="rect">
            <a:avLst/>
          </a:prstGeom>
        </p:spPr>
      </p:pic>
      <p:grpSp>
        <p:nvGrpSpPr>
          <p:cNvPr id="24" name="Group 23"/>
          <p:cNvGrpSpPr/>
          <p:nvPr/>
        </p:nvGrpSpPr>
        <p:grpSpPr>
          <a:xfrm>
            <a:off x="343614" y="1520042"/>
            <a:ext cx="5098268" cy="3370698"/>
            <a:chOff x="343614" y="1520042"/>
            <a:chExt cx="5098268" cy="3370698"/>
          </a:xfrm>
        </p:grpSpPr>
        <p:pic>
          <p:nvPicPr>
            <p:cNvPr id="9" name="Picture 8"/>
            <p:cNvPicPr>
              <a:picLocks noChangeAspect="1"/>
            </p:cNvPicPr>
            <p:nvPr/>
          </p:nvPicPr>
          <p:blipFill>
            <a:blip r:embed="rId4"/>
            <a:stretch>
              <a:fillRect/>
            </a:stretch>
          </p:blipFill>
          <p:spPr>
            <a:xfrm>
              <a:off x="343614" y="4069645"/>
              <a:ext cx="528898" cy="767318"/>
            </a:xfrm>
            <a:prstGeom prst="rect">
              <a:avLst/>
            </a:prstGeom>
          </p:spPr>
        </p:pic>
        <p:cxnSp>
          <p:nvCxnSpPr>
            <p:cNvPr id="28" name="Straight Arrow Connector 27"/>
            <p:cNvCxnSpPr/>
            <p:nvPr/>
          </p:nvCxnSpPr>
          <p:spPr>
            <a:xfrm>
              <a:off x="2401460" y="1953211"/>
              <a:ext cx="823099" cy="231568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50792" y="1520042"/>
              <a:ext cx="1270658" cy="2549605"/>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879766" y="2373556"/>
              <a:ext cx="2562116" cy="1200329"/>
            </a:xfrm>
            <a:prstGeom prst="rect">
              <a:avLst/>
            </a:prstGeom>
            <a:noFill/>
          </p:spPr>
          <p:txBody>
            <a:bodyPr wrap="square" rtlCol="0">
              <a:spAutoFit/>
            </a:bodyPr>
            <a:lstStyle/>
            <a:p>
              <a:r>
                <a:rPr lang="en-US" dirty="0" smtClean="0">
                  <a:solidFill>
                    <a:schemeClr val="accent4"/>
                  </a:solidFill>
                </a:rPr>
                <a:t>Each stream with different ‘data bits’ of 250MBPS each to a different client. </a:t>
              </a:r>
            </a:p>
          </p:txBody>
        </p:sp>
        <p:pic>
          <p:nvPicPr>
            <p:cNvPr id="17" name="Picture 16"/>
            <p:cNvPicPr>
              <a:picLocks noChangeAspect="1"/>
            </p:cNvPicPr>
            <p:nvPr/>
          </p:nvPicPr>
          <p:blipFill>
            <a:blip r:embed="rId4"/>
            <a:stretch>
              <a:fillRect/>
            </a:stretch>
          </p:blipFill>
          <p:spPr>
            <a:xfrm>
              <a:off x="2960110" y="4123422"/>
              <a:ext cx="528898" cy="767318"/>
            </a:xfrm>
            <a:prstGeom prst="rect">
              <a:avLst/>
            </a:prstGeom>
          </p:spPr>
        </p:pic>
      </p:grpSp>
      <p:pic>
        <p:nvPicPr>
          <p:cNvPr id="12" name="Picture 11"/>
          <p:cNvPicPr>
            <a:picLocks noChangeAspect="1"/>
          </p:cNvPicPr>
          <p:nvPr/>
        </p:nvPicPr>
        <p:blipFill>
          <a:blip r:embed="rId5"/>
          <a:stretch>
            <a:fillRect/>
          </a:stretch>
        </p:blipFill>
        <p:spPr>
          <a:xfrm>
            <a:off x="5588980" y="4069645"/>
            <a:ext cx="839869" cy="742300"/>
          </a:xfrm>
          <a:prstGeom prst="rect">
            <a:avLst/>
          </a:prstGeom>
        </p:spPr>
      </p:pic>
      <p:sp>
        <p:nvSpPr>
          <p:cNvPr id="13" name="TextBox 12"/>
          <p:cNvSpPr txBox="1"/>
          <p:nvPr/>
        </p:nvSpPr>
        <p:spPr>
          <a:xfrm>
            <a:off x="5016796" y="5086142"/>
            <a:ext cx="2523137" cy="646331"/>
          </a:xfrm>
          <a:prstGeom prst="rect">
            <a:avLst/>
          </a:prstGeom>
          <a:noFill/>
        </p:spPr>
        <p:txBody>
          <a:bodyPr wrap="square" rtlCol="0">
            <a:spAutoFit/>
          </a:bodyPr>
          <a:lstStyle/>
          <a:p>
            <a:pPr algn="ctr"/>
            <a:r>
              <a:rPr lang="en-US" dirty="0">
                <a:solidFill>
                  <a:srgbClr val="0B0B0D"/>
                </a:solidFill>
              </a:rPr>
              <a:t>High </a:t>
            </a:r>
            <a:r>
              <a:rPr lang="en-US" dirty="0" smtClean="0">
                <a:solidFill>
                  <a:srgbClr val="0B0B0D"/>
                </a:solidFill>
              </a:rPr>
              <a:t>End 3 stream client</a:t>
            </a:r>
            <a:endParaRPr lang="en-US" dirty="0">
              <a:solidFill>
                <a:srgbClr val="0B0B0D"/>
              </a:solidFill>
            </a:endParaRPr>
          </a:p>
        </p:txBody>
      </p:sp>
      <p:pic>
        <p:nvPicPr>
          <p:cNvPr id="14" name="Picture 108" descr="Larch.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6475" y="1263579"/>
            <a:ext cx="1669437" cy="100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flipH="1">
            <a:off x="5828446" y="1765676"/>
            <a:ext cx="90234" cy="219379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008915" y="1982617"/>
            <a:ext cx="134724" cy="197685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696475" y="1520042"/>
            <a:ext cx="131971" cy="2432028"/>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75027" y="2281223"/>
            <a:ext cx="2562116" cy="2031325"/>
          </a:xfrm>
          <a:prstGeom prst="rect">
            <a:avLst/>
          </a:prstGeom>
          <a:noFill/>
        </p:spPr>
        <p:txBody>
          <a:bodyPr wrap="square" rtlCol="0">
            <a:spAutoFit/>
          </a:bodyPr>
          <a:lstStyle/>
          <a:p>
            <a:r>
              <a:rPr lang="en-US" dirty="0">
                <a:solidFill>
                  <a:schemeClr val="accent4"/>
                </a:solidFill>
              </a:rPr>
              <a:t>With a Multi Stream Client- It may still only talk to ONE at a time- Depending on how many </a:t>
            </a:r>
            <a:r>
              <a:rPr lang="en-US" dirty="0" smtClean="0">
                <a:solidFill>
                  <a:schemeClr val="accent4"/>
                </a:solidFill>
              </a:rPr>
              <a:t>streams are available and used by client. </a:t>
            </a:r>
          </a:p>
        </p:txBody>
      </p:sp>
      <p:grpSp>
        <p:nvGrpSpPr>
          <p:cNvPr id="34" name="Group 33"/>
          <p:cNvGrpSpPr/>
          <p:nvPr/>
        </p:nvGrpSpPr>
        <p:grpSpPr>
          <a:xfrm>
            <a:off x="2021450" y="1406929"/>
            <a:ext cx="2770690" cy="2911283"/>
            <a:chOff x="2021450" y="1452986"/>
            <a:chExt cx="2770690" cy="2911283"/>
          </a:xfrm>
        </p:grpSpPr>
        <p:cxnSp>
          <p:nvCxnSpPr>
            <p:cNvPr id="31" name="Straight Arrow Connector 30"/>
            <p:cNvCxnSpPr/>
            <p:nvPr/>
          </p:nvCxnSpPr>
          <p:spPr>
            <a:xfrm>
              <a:off x="2366499" y="1917447"/>
              <a:ext cx="0" cy="244682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021450" y="1452986"/>
              <a:ext cx="0" cy="244682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85247" y="2084377"/>
              <a:ext cx="1706893" cy="2031325"/>
            </a:xfrm>
            <a:prstGeom prst="rect">
              <a:avLst/>
            </a:prstGeom>
            <a:noFill/>
          </p:spPr>
          <p:txBody>
            <a:bodyPr wrap="square" rtlCol="0">
              <a:spAutoFit/>
            </a:bodyPr>
            <a:lstStyle/>
            <a:p>
              <a:r>
                <a:rPr lang="en-US" dirty="0" smtClean="0">
                  <a:solidFill>
                    <a:srgbClr val="FF0000"/>
                  </a:solidFill>
                </a:rPr>
                <a:t>With a single stream device, ALL STREAMS have same data- 250 MBPs TOTAL</a:t>
              </a:r>
              <a:endParaRPr lang="en-US" dirty="0">
                <a:solidFill>
                  <a:srgbClr val="FF0000"/>
                </a:solidFill>
              </a:endParaRPr>
            </a:p>
          </p:txBody>
        </p:sp>
      </p:grpSp>
      <p:sp>
        <p:nvSpPr>
          <p:cNvPr id="36" name="Title 1"/>
          <p:cNvSpPr txBox="1">
            <a:spLocks/>
          </p:cNvSpPr>
          <p:nvPr/>
        </p:nvSpPr>
        <p:spPr>
          <a:xfrm>
            <a:off x="322508" y="648586"/>
            <a:ext cx="8588861" cy="568296"/>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z="2800" dirty="0" smtClean="0">
                <a:solidFill>
                  <a:srgbClr val="0B0B0D"/>
                </a:solidFill>
              </a:rPr>
              <a:t>Wave 1</a:t>
            </a:r>
            <a:endParaRPr lang="en-US" dirty="0">
              <a:solidFill>
                <a:srgbClr val="0B0B0D"/>
              </a:solidFill>
            </a:endParaRPr>
          </a:p>
        </p:txBody>
      </p:sp>
      <p:sp>
        <p:nvSpPr>
          <p:cNvPr id="35" name="TextBox 34"/>
          <p:cNvSpPr txBox="1"/>
          <p:nvPr/>
        </p:nvSpPr>
        <p:spPr>
          <a:xfrm>
            <a:off x="6290696" y="2356137"/>
            <a:ext cx="2644101" cy="1477328"/>
          </a:xfrm>
          <a:prstGeom prst="rect">
            <a:avLst/>
          </a:prstGeom>
          <a:noFill/>
        </p:spPr>
        <p:txBody>
          <a:bodyPr wrap="square" rtlCol="0">
            <a:spAutoFit/>
          </a:bodyPr>
          <a:lstStyle/>
          <a:p>
            <a:r>
              <a:rPr lang="en-US" dirty="0">
                <a:solidFill>
                  <a:srgbClr val="FF0000"/>
                </a:solidFill>
              </a:rPr>
              <a:t>With a Multi Stream Client- It </a:t>
            </a:r>
            <a:r>
              <a:rPr lang="en-US" dirty="0" smtClean="0">
                <a:solidFill>
                  <a:srgbClr val="FF0000"/>
                </a:solidFill>
              </a:rPr>
              <a:t>uses DIFFERENT Streams of data (total of 750+ MBPS for 3 streams)</a:t>
            </a:r>
            <a:endParaRPr lang="en-US" dirty="0">
              <a:solidFill>
                <a:srgbClr val="FF0000"/>
              </a:solidFill>
            </a:endParaRPr>
          </a:p>
        </p:txBody>
      </p:sp>
      <p:sp>
        <p:nvSpPr>
          <p:cNvPr id="38" name="TextBox 37"/>
          <p:cNvSpPr txBox="1"/>
          <p:nvPr/>
        </p:nvSpPr>
        <p:spPr>
          <a:xfrm>
            <a:off x="343614" y="106878"/>
            <a:ext cx="8277872" cy="769441"/>
          </a:xfrm>
          <a:prstGeom prst="rect">
            <a:avLst/>
          </a:prstGeom>
          <a:noFill/>
        </p:spPr>
        <p:txBody>
          <a:bodyPr wrap="square" rtlCol="0">
            <a:spAutoFit/>
          </a:bodyPr>
          <a:lstStyle/>
          <a:p>
            <a:r>
              <a:rPr lang="en-US" sz="4400" dirty="0" smtClean="0"/>
              <a:t>802.11ac - Wave 1 vs Wave 2</a:t>
            </a:r>
            <a:endParaRPr lang="en-US" sz="4400" dirty="0"/>
          </a:p>
        </p:txBody>
      </p:sp>
    </p:spTree>
    <p:extLst>
      <p:ext uri="{BB962C8B-B14F-4D97-AF65-F5344CB8AC3E}">
        <p14:creationId xmlns:p14="http://schemas.microsoft.com/office/powerpoint/2010/main" val="1652343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21" grpId="0"/>
      <p:bldP spid="36" grpId="0"/>
      <p:bldP spid="35" grpId="0"/>
      <p:bldP spid="35"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65ebfe669c41dd868d61678746378e2d8193eac4"/>
</p:tagLst>
</file>

<file path=ppt/theme/theme1.xml><?xml version="1.0" encoding="utf-8"?>
<a:theme xmlns:a="http://schemas.openxmlformats.org/drawingml/2006/main" name="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2_Cisco_Arial_2">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Cisco_Template_2010_Arial</Template>
  <TotalTime>14697</TotalTime>
  <Words>2061</Words>
  <Application>Microsoft Office PowerPoint</Application>
  <PresentationFormat>On-screen Show (4:3)</PresentationFormat>
  <Paragraphs>493</Paragraphs>
  <Slides>28</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Helvetica Neue Light</vt:lpstr>
      <vt:lpstr>Calibri</vt:lpstr>
      <vt:lpstr>Ciscolight</vt:lpstr>
      <vt:lpstr>Wingdings</vt:lpstr>
      <vt:lpstr>ヒラギノ角ゴ Pro W3</vt:lpstr>
      <vt:lpstr>Helvetica Neue</vt:lpstr>
      <vt:lpstr>Times New Roman</vt:lpstr>
      <vt:lpstr>ＭＳ Ｐゴシック</vt:lpstr>
      <vt:lpstr>Batang</vt:lpstr>
      <vt:lpstr>CiscoSans ExtraLight</vt:lpstr>
      <vt:lpstr>Cisco_Template_2010_Arial</vt:lpstr>
      <vt:lpstr>2_Cisco_Arial_2</vt:lpstr>
      <vt:lpstr>Unified Access: On-Premises versus Cloud Solutions What works for you </vt:lpstr>
      <vt:lpstr>Indiana  is considering adopting  a testing standard similar to the Common Core State Standards.   http://wishtv.com/2014/04/21/new-indiana-education-standards-approved</vt:lpstr>
      <vt:lpstr>Key points for future-proofing your Wi-Fi</vt:lpstr>
      <vt:lpstr>Agenda</vt:lpstr>
      <vt:lpstr>802.11ac – The new ‘Defacto Standard’  High performance and Investment protection </vt:lpstr>
      <vt:lpstr>PowerPoint Presentation</vt:lpstr>
      <vt:lpstr>WFA Certification &amp; IEEE Timeline</vt:lpstr>
      <vt:lpstr>802.11ac Wave 1 Potential Throughput @ 80 MHz</vt:lpstr>
      <vt:lpstr>Wave 2</vt:lpstr>
      <vt:lpstr>802.11ac- What does it mean for the Clients?</vt:lpstr>
      <vt:lpstr>802.11ac- Battery Life</vt:lpstr>
      <vt:lpstr>Is 802.11ac being deployed today?- YES! </vt:lpstr>
      <vt:lpstr>802.11ac- What does it mean for the classroom?</vt:lpstr>
      <vt:lpstr>Density if APs in K12-  Questions that can help determine 1 or 2 classrooms per AP design</vt:lpstr>
      <vt:lpstr>AP Deployment in K-12</vt:lpstr>
      <vt:lpstr>The Most Architectural Options Deployment Flexibility </vt:lpstr>
      <vt:lpstr>Traditional:  All Traffic To Controllers CAPWAP (formerly LWAPP)</vt:lpstr>
      <vt:lpstr>FlexConnect (H-REAP) Only Control Traffic Flows To Controller – Data Traffic Dropped Locally</vt:lpstr>
      <vt:lpstr>Converged Access Deployment Mode –  </vt:lpstr>
      <vt:lpstr>Cloud Managed,  Secure and Reliable</vt:lpstr>
      <vt:lpstr>Controller and Cloud-Managed Networking Portfolio   Optimized for Unique Needs</vt:lpstr>
      <vt:lpstr>The Ferrari Comparison…  </vt:lpstr>
      <vt:lpstr>The Ferrari Comparison…  </vt:lpstr>
      <vt:lpstr>Cisco Enterprise and Cloud Managed     Ownership vs. Subscription differences </vt:lpstr>
      <vt:lpstr>PowerPoint Presentation</vt:lpstr>
      <vt:lpstr>On Prem and Cloud Managed Differentiation</vt:lpstr>
      <vt:lpstr>Classrooms are changing.       We have to keep up</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Template Theme Files</dc:title>
  <dc:creator>Flavien Richard</dc:creator>
  <cp:lastModifiedBy>Soliven, Rose</cp:lastModifiedBy>
  <cp:revision>465</cp:revision>
  <cp:lastPrinted>2013-01-07T13:35:21Z</cp:lastPrinted>
  <dcterms:created xsi:type="dcterms:W3CDTF">2012-07-20T22:11:25Z</dcterms:created>
  <dcterms:modified xsi:type="dcterms:W3CDTF">2014-04-30T17:41:32Z</dcterms:modified>
</cp:coreProperties>
</file>