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0" r:id="rId1"/>
  </p:sldMasterIdLst>
  <p:notesMasterIdLst>
    <p:notesMasterId r:id="rId36"/>
  </p:notesMasterIdLst>
  <p:handoutMasterIdLst>
    <p:handoutMasterId r:id="rId37"/>
  </p:handoutMasterIdLst>
  <p:sldIdLst>
    <p:sldId id="256" r:id="rId2"/>
    <p:sldId id="384" r:id="rId3"/>
    <p:sldId id="374" r:id="rId4"/>
    <p:sldId id="382" r:id="rId5"/>
    <p:sldId id="381" r:id="rId6"/>
    <p:sldId id="375" r:id="rId7"/>
    <p:sldId id="377" r:id="rId8"/>
    <p:sldId id="378" r:id="rId9"/>
    <p:sldId id="395" r:id="rId10"/>
    <p:sldId id="380" r:id="rId11"/>
    <p:sldId id="385" r:id="rId12"/>
    <p:sldId id="383" r:id="rId13"/>
    <p:sldId id="386" r:id="rId14"/>
    <p:sldId id="387" r:id="rId15"/>
    <p:sldId id="391" r:id="rId16"/>
    <p:sldId id="388" r:id="rId17"/>
    <p:sldId id="390" r:id="rId18"/>
    <p:sldId id="393" r:id="rId19"/>
    <p:sldId id="392" r:id="rId20"/>
    <p:sldId id="364" r:id="rId21"/>
    <p:sldId id="365" r:id="rId22"/>
    <p:sldId id="366" r:id="rId23"/>
    <p:sldId id="367" r:id="rId24"/>
    <p:sldId id="373" r:id="rId25"/>
    <p:sldId id="353" r:id="rId26"/>
    <p:sldId id="379" r:id="rId27"/>
    <p:sldId id="357" r:id="rId28"/>
    <p:sldId id="356" r:id="rId29"/>
    <p:sldId id="369" r:id="rId30"/>
    <p:sldId id="354" r:id="rId31"/>
    <p:sldId id="358" r:id="rId32"/>
    <p:sldId id="360" r:id="rId33"/>
    <p:sldId id="361" r:id="rId34"/>
    <p:sldId id="324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92EE892-1E3A-4087-958E-BAFE4F4721F2}">
          <p14:sldIdLst>
            <p14:sldId id="256"/>
            <p14:sldId id="384"/>
            <p14:sldId id="374"/>
            <p14:sldId id="382"/>
            <p14:sldId id="381"/>
            <p14:sldId id="375"/>
            <p14:sldId id="377"/>
            <p14:sldId id="378"/>
            <p14:sldId id="395"/>
            <p14:sldId id="380"/>
            <p14:sldId id="385"/>
            <p14:sldId id="383"/>
            <p14:sldId id="386"/>
            <p14:sldId id="387"/>
            <p14:sldId id="391"/>
            <p14:sldId id="388"/>
            <p14:sldId id="390"/>
            <p14:sldId id="393"/>
            <p14:sldId id="392"/>
            <p14:sldId id="364"/>
            <p14:sldId id="365"/>
            <p14:sldId id="366"/>
            <p14:sldId id="367"/>
            <p14:sldId id="373"/>
            <p14:sldId id="353"/>
            <p14:sldId id="379"/>
            <p14:sldId id="357"/>
            <p14:sldId id="356"/>
            <p14:sldId id="369"/>
            <p14:sldId id="354"/>
            <p14:sldId id="358"/>
            <p14:sldId id="360"/>
            <p14:sldId id="361"/>
          </p14:sldIdLst>
        </p14:section>
        <p14:section name="Statue" id="{0B88B68D-F09B-44A0-BCB2-8673DC06FE68}">
          <p14:sldIdLst/>
        </p14:section>
        <p14:section name="Requirements" id="{AE5DA482-4649-494A-9C54-0FFA1A64EAD7}">
          <p14:sldIdLst/>
        </p14:section>
        <p14:section name="Appliction Process" id="{F3E70376-2ECD-4FB8-9E48-4117BB3460BD}">
          <p14:sldIdLst/>
        </p14:section>
        <p14:section name="Grant Participation" id="{70F99F80-E319-2249-B939-ED9A5EDE17DF}">
          <p14:sldIdLst>
            <p14:sldId id="32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0" autoAdjust="0"/>
    <p:restoredTop sz="73197" autoAdjust="0"/>
  </p:normalViewPr>
  <p:slideViewPr>
    <p:cSldViewPr>
      <p:cViewPr>
        <p:scale>
          <a:sx n="50" d="100"/>
          <a:sy n="50" d="100"/>
        </p:scale>
        <p:origin x="-594" y="-750"/>
      </p:cViewPr>
      <p:guideLst>
        <p:guide orient="horz" pos="2160"/>
        <p:guide orient="horz" pos="192"/>
        <p:guide orient="horz" pos="52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1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740B9B-6906-4C6A-B06F-504DE03DEE5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19E65D3-9B45-4698-88D7-94F09A459B38}">
      <dgm:prSet phldrT="[Text]"/>
      <dgm:spPr/>
      <dgm:t>
        <a:bodyPr/>
        <a:lstStyle/>
        <a:p>
          <a:r>
            <a:rPr lang="en-US" dirty="0" smtClean="0"/>
            <a:t>#hrs each day </a:t>
          </a:r>
          <a:endParaRPr lang="en-US" dirty="0"/>
        </a:p>
      </dgm:t>
    </dgm:pt>
    <dgm:pt modelId="{17008BA9-5406-48E7-9F31-51826FE72650}" type="parTrans" cxnId="{090BDDA9-7D63-4194-886F-8A42405BF0E6}">
      <dgm:prSet/>
      <dgm:spPr/>
      <dgm:t>
        <a:bodyPr/>
        <a:lstStyle/>
        <a:p>
          <a:endParaRPr lang="en-US"/>
        </a:p>
      </dgm:t>
    </dgm:pt>
    <dgm:pt modelId="{E978B1FA-07E6-4BFF-82D1-41F24645095D}" type="sibTrans" cxnId="{090BDDA9-7D63-4194-886F-8A42405BF0E6}">
      <dgm:prSet/>
      <dgm:spPr/>
      <dgm:t>
        <a:bodyPr/>
        <a:lstStyle/>
        <a:p>
          <a:endParaRPr lang="en-US" dirty="0"/>
        </a:p>
      </dgm:t>
    </dgm:pt>
    <dgm:pt modelId="{183A176D-E06D-49C2-B1DE-8BA826384094}">
      <dgm:prSet phldrT="[Text]"/>
      <dgm:spPr/>
      <dgm:t>
        <a:bodyPr/>
        <a:lstStyle/>
        <a:p>
          <a:r>
            <a:rPr lang="en-US" dirty="0" smtClean="0"/>
            <a:t># days/year program offered </a:t>
          </a:r>
          <a:endParaRPr lang="en-US" dirty="0"/>
        </a:p>
      </dgm:t>
    </dgm:pt>
    <dgm:pt modelId="{3D2127AF-1D70-4293-A68D-7D53DA966ED4}" type="parTrans" cxnId="{BF75540E-9572-49EF-95B3-48FA71B602CE}">
      <dgm:prSet/>
      <dgm:spPr/>
      <dgm:t>
        <a:bodyPr/>
        <a:lstStyle/>
        <a:p>
          <a:endParaRPr lang="en-US"/>
        </a:p>
      </dgm:t>
    </dgm:pt>
    <dgm:pt modelId="{3B3FC85F-A5CA-4325-8991-FF866A02D84E}" type="sibTrans" cxnId="{BF75540E-9572-49EF-95B3-48FA71B602CE}">
      <dgm:prSet/>
      <dgm:spPr/>
      <dgm:t>
        <a:bodyPr/>
        <a:lstStyle/>
        <a:p>
          <a:endParaRPr lang="en-US" dirty="0"/>
        </a:p>
      </dgm:t>
    </dgm:pt>
    <dgm:pt modelId="{9B749F30-19DA-4C57-86FD-C0D84127442C}">
      <dgm:prSet phldrT="[Text]"/>
      <dgm:spPr/>
      <dgm:t>
        <a:bodyPr/>
        <a:lstStyle/>
        <a:p>
          <a:r>
            <a:rPr lang="en-US" dirty="0" smtClean="0"/>
            <a:t>total hrs program offered /year</a:t>
          </a:r>
          <a:endParaRPr lang="en-US" dirty="0"/>
        </a:p>
      </dgm:t>
    </dgm:pt>
    <dgm:pt modelId="{810FC9DF-8C49-427D-BAF7-760319D37042}" type="parTrans" cxnId="{ABDDC886-FA2E-4D3B-9880-8B514EE8CD72}">
      <dgm:prSet/>
      <dgm:spPr/>
      <dgm:t>
        <a:bodyPr/>
        <a:lstStyle/>
        <a:p>
          <a:endParaRPr lang="en-US"/>
        </a:p>
      </dgm:t>
    </dgm:pt>
    <dgm:pt modelId="{4F41F86B-89BE-47E6-922E-308EA57651FC}" type="sibTrans" cxnId="{ABDDC886-FA2E-4D3B-9880-8B514EE8CD72}">
      <dgm:prSet/>
      <dgm:spPr/>
      <dgm:t>
        <a:bodyPr/>
        <a:lstStyle/>
        <a:p>
          <a:endParaRPr lang="en-US"/>
        </a:p>
      </dgm:t>
    </dgm:pt>
    <dgm:pt modelId="{0AAC9709-BF04-418B-BF72-9618FE0ED854}" type="pres">
      <dgm:prSet presAssocID="{EF740B9B-6906-4C6A-B06F-504DE03DEE5B}" presName="Name0" presStyleCnt="0">
        <dgm:presLayoutVars>
          <dgm:dir/>
          <dgm:resizeHandles val="exact"/>
        </dgm:presLayoutVars>
      </dgm:prSet>
      <dgm:spPr/>
    </dgm:pt>
    <dgm:pt modelId="{9F67D138-F13A-4747-9B8D-7B432BF0DA3A}" type="pres">
      <dgm:prSet presAssocID="{A19E65D3-9B45-4698-88D7-94F09A459B3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2BE6D-6001-48C7-A767-C4C01511CE54}" type="pres">
      <dgm:prSet presAssocID="{E978B1FA-07E6-4BFF-82D1-41F24645095D}" presName="sibTrans" presStyleLbl="sibTrans2D1" presStyleIdx="0" presStyleCnt="2" custFlipVert="1" custScaleX="43027" custScaleY="33735"/>
      <dgm:spPr/>
      <dgm:t>
        <a:bodyPr/>
        <a:lstStyle/>
        <a:p>
          <a:endParaRPr lang="en-US"/>
        </a:p>
      </dgm:t>
    </dgm:pt>
    <dgm:pt modelId="{24AB9113-EEE4-4D05-83A0-E0EEAA4665E7}" type="pres">
      <dgm:prSet presAssocID="{E978B1FA-07E6-4BFF-82D1-41F24645095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DBC3248-C599-4BF4-AF8F-0CF470382FD4}" type="pres">
      <dgm:prSet presAssocID="{183A176D-E06D-49C2-B1DE-8BA82638409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4C57E-CAB4-4A96-B4DD-268A7D778EE2}" type="pres">
      <dgm:prSet presAssocID="{3B3FC85F-A5CA-4325-8991-FF866A02D84E}" presName="sibTrans" presStyleLbl="sibTrans2D1" presStyleIdx="1" presStyleCnt="2" custScaleX="14882" custScaleY="33736"/>
      <dgm:spPr/>
      <dgm:t>
        <a:bodyPr/>
        <a:lstStyle/>
        <a:p>
          <a:endParaRPr lang="en-US"/>
        </a:p>
      </dgm:t>
    </dgm:pt>
    <dgm:pt modelId="{B1D7BE04-B830-4EBA-8B43-32385CFDD8BA}" type="pres">
      <dgm:prSet presAssocID="{3B3FC85F-A5CA-4325-8991-FF866A02D84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23907B8D-4F83-41C8-A72E-A277EE603BC0}" type="pres">
      <dgm:prSet presAssocID="{9B749F30-19DA-4C57-86FD-C0D84127442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911996-A7D9-4899-8C22-D94B43C75543}" type="presOf" srcId="{9B749F30-19DA-4C57-86FD-C0D84127442C}" destId="{23907B8D-4F83-41C8-A72E-A277EE603BC0}" srcOrd="0" destOrd="0" presId="urn:microsoft.com/office/officeart/2005/8/layout/process1"/>
    <dgm:cxn modelId="{25102D89-7EF0-4D1C-B2B3-D02FB0C32A65}" type="presOf" srcId="{E978B1FA-07E6-4BFF-82D1-41F24645095D}" destId="{24AB9113-EEE4-4D05-83A0-E0EEAA4665E7}" srcOrd="1" destOrd="0" presId="urn:microsoft.com/office/officeart/2005/8/layout/process1"/>
    <dgm:cxn modelId="{CCA48A3D-65CE-4F2D-A98E-0FC8CA718066}" type="presOf" srcId="{A19E65D3-9B45-4698-88D7-94F09A459B38}" destId="{9F67D138-F13A-4747-9B8D-7B432BF0DA3A}" srcOrd="0" destOrd="0" presId="urn:microsoft.com/office/officeart/2005/8/layout/process1"/>
    <dgm:cxn modelId="{090BDDA9-7D63-4194-886F-8A42405BF0E6}" srcId="{EF740B9B-6906-4C6A-B06F-504DE03DEE5B}" destId="{A19E65D3-9B45-4698-88D7-94F09A459B38}" srcOrd="0" destOrd="0" parTransId="{17008BA9-5406-48E7-9F31-51826FE72650}" sibTransId="{E978B1FA-07E6-4BFF-82D1-41F24645095D}"/>
    <dgm:cxn modelId="{61C112D7-EA28-43B8-9EEA-560830B1D1DE}" type="presOf" srcId="{E978B1FA-07E6-4BFF-82D1-41F24645095D}" destId="{32D2BE6D-6001-48C7-A767-C4C01511CE54}" srcOrd="0" destOrd="0" presId="urn:microsoft.com/office/officeart/2005/8/layout/process1"/>
    <dgm:cxn modelId="{BF75540E-9572-49EF-95B3-48FA71B602CE}" srcId="{EF740B9B-6906-4C6A-B06F-504DE03DEE5B}" destId="{183A176D-E06D-49C2-B1DE-8BA826384094}" srcOrd="1" destOrd="0" parTransId="{3D2127AF-1D70-4293-A68D-7D53DA966ED4}" sibTransId="{3B3FC85F-A5CA-4325-8991-FF866A02D84E}"/>
    <dgm:cxn modelId="{ABDDC886-FA2E-4D3B-9880-8B514EE8CD72}" srcId="{EF740B9B-6906-4C6A-B06F-504DE03DEE5B}" destId="{9B749F30-19DA-4C57-86FD-C0D84127442C}" srcOrd="2" destOrd="0" parTransId="{810FC9DF-8C49-427D-BAF7-760319D37042}" sibTransId="{4F41F86B-89BE-47E6-922E-308EA57651FC}"/>
    <dgm:cxn modelId="{0C16DF71-6508-427E-9B15-C368863EE414}" type="presOf" srcId="{183A176D-E06D-49C2-B1DE-8BA826384094}" destId="{DDBC3248-C599-4BF4-AF8F-0CF470382FD4}" srcOrd="0" destOrd="0" presId="urn:microsoft.com/office/officeart/2005/8/layout/process1"/>
    <dgm:cxn modelId="{151B00AF-27EE-4997-8209-8CA564915B76}" type="presOf" srcId="{EF740B9B-6906-4C6A-B06F-504DE03DEE5B}" destId="{0AAC9709-BF04-418B-BF72-9618FE0ED854}" srcOrd="0" destOrd="0" presId="urn:microsoft.com/office/officeart/2005/8/layout/process1"/>
    <dgm:cxn modelId="{73DB1497-4BC8-4ABC-A8F4-E375285C5D0D}" type="presOf" srcId="{3B3FC85F-A5CA-4325-8991-FF866A02D84E}" destId="{BB04C57E-CAB4-4A96-B4DD-268A7D778EE2}" srcOrd="0" destOrd="0" presId="urn:microsoft.com/office/officeart/2005/8/layout/process1"/>
    <dgm:cxn modelId="{00ACE05D-E956-48C4-B567-80F106043D10}" type="presOf" srcId="{3B3FC85F-A5CA-4325-8991-FF866A02D84E}" destId="{B1D7BE04-B830-4EBA-8B43-32385CFDD8BA}" srcOrd="1" destOrd="0" presId="urn:microsoft.com/office/officeart/2005/8/layout/process1"/>
    <dgm:cxn modelId="{B87EF4F9-3F4B-42CD-A12A-80343788F0EA}" type="presParOf" srcId="{0AAC9709-BF04-418B-BF72-9618FE0ED854}" destId="{9F67D138-F13A-4747-9B8D-7B432BF0DA3A}" srcOrd="0" destOrd="0" presId="urn:microsoft.com/office/officeart/2005/8/layout/process1"/>
    <dgm:cxn modelId="{B0A95131-83C1-4161-B8A0-09983D65C8ED}" type="presParOf" srcId="{0AAC9709-BF04-418B-BF72-9618FE0ED854}" destId="{32D2BE6D-6001-48C7-A767-C4C01511CE54}" srcOrd="1" destOrd="0" presId="urn:microsoft.com/office/officeart/2005/8/layout/process1"/>
    <dgm:cxn modelId="{C90926FD-0E08-4FEE-8DF4-09F078436B22}" type="presParOf" srcId="{32D2BE6D-6001-48C7-A767-C4C01511CE54}" destId="{24AB9113-EEE4-4D05-83A0-E0EEAA4665E7}" srcOrd="0" destOrd="0" presId="urn:microsoft.com/office/officeart/2005/8/layout/process1"/>
    <dgm:cxn modelId="{04A56E0F-FEDA-4E21-B9C8-EA251C163947}" type="presParOf" srcId="{0AAC9709-BF04-418B-BF72-9618FE0ED854}" destId="{DDBC3248-C599-4BF4-AF8F-0CF470382FD4}" srcOrd="2" destOrd="0" presId="urn:microsoft.com/office/officeart/2005/8/layout/process1"/>
    <dgm:cxn modelId="{C9FB0728-02C1-4245-B9D1-CC64C7F91269}" type="presParOf" srcId="{0AAC9709-BF04-418B-BF72-9618FE0ED854}" destId="{BB04C57E-CAB4-4A96-B4DD-268A7D778EE2}" srcOrd="3" destOrd="0" presId="urn:microsoft.com/office/officeart/2005/8/layout/process1"/>
    <dgm:cxn modelId="{864E374F-928D-4CBE-8B2F-55652CAEA5DC}" type="presParOf" srcId="{BB04C57E-CAB4-4A96-B4DD-268A7D778EE2}" destId="{B1D7BE04-B830-4EBA-8B43-32385CFDD8BA}" srcOrd="0" destOrd="0" presId="urn:microsoft.com/office/officeart/2005/8/layout/process1"/>
    <dgm:cxn modelId="{FCDD5F05-86D1-40CD-80AE-A879488C423C}" type="presParOf" srcId="{0AAC9709-BF04-418B-BF72-9618FE0ED854}" destId="{23907B8D-4F83-41C8-A72E-A277EE603BC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592598-9077-40F4-B33D-F3DE7E53C8E2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2979309-48DF-4C70-89D4-DD1167EE76CC}">
      <dgm:prSet phldrT="[Text]"/>
      <dgm:spPr/>
      <dgm:t>
        <a:bodyPr/>
        <a:lstStyle/>
        <a:p>
          <a:r>
            <a:rPr lang="en-US" dirty="0" smtClean="0"/>
            <a:t>In Indiana, Parent and Family Engagement is defined as:</a:t>
          </a:r>
          <a:endParaRPr lang="en-US" dirty="0"/>
        </a:p>
      </dgm:t>
    </dgm:pt>
    <dgm:pt modelId="{35A9230B-980F-4441-B607-735E5F8D2140}" type="parTrans" cxnId="{CC66FDDF-E24E-4279-AD56-C6EDFD00CD7A}">
      <dgm:prSet/>
      <dgm:spPr/>
      <dgm:t>
        <a:bodyPr/>
        <a:lstStyle/>
        <a:p>
          <a:endParaRPr lang="en-US"/>
        </a:p>
      </dgm:t>
    </dgm:pt>
    <dgm:pt modelId="{0F6B5638-5FC2-41C7-B384-0E9DAD8DA416}" type="sibTrans" cxnId="{CC66FDDF-E24E-4279-AD56-C6EDFD00CD7A}">
      <dgm:prSet/>
      <dgm:spPr/>
      <dgm:t>
        <a:bodyPr/>
        <a:lstStyle/>
        <a:p>
          <a:endParaRPr lang="en-US"/>
        </a:p>
      </dgm:t>
    </dgm:pt>
    <dgm:pt modelId="{FA5C2099-523F-4B84-9589-28EA1EBE9549}">
      <dgm:prSet phldrT="[Text]" custT="1"/>
      <dgm:spPr/>
      <dgm:t>
        <a:bodyPr/>
        <a:lstStyle/>
        <a:p>
          <a:r>
            <a:rPr lang="en-US" sz="1300" dirty="0" smtClean="0"/>
            <a:t>Families actively supporting their children’s learning and development, and sharing the responsibility with early care and education providers who are committed to engaging with families in meaningful, culturally respectful ways</a:t>
          </a:r>
          <a:r>
            <a:rPr lang="en-US" sz="1200" dirty="0" smtClean="0"/>
            <a:t>.</a:t>
          </a:r>
          <a:endParaRPr lang="en-US" sz="1200" dirty="0"/>
        </a:p>
      </dgm:t>
    </dgm:pt>
    <dgm:pt modelId="{F076548E-96E3-41BC-865F-41A34282AA9F}" type="parTrans" cxnId="{DC1F983A-5A7B-4E19-AE51-D43B93CCF729}">
      <dgm:prSet/>
      <dgm:spPr/>
      <dgm:t>
        <a:bodyPr/>
        <a:lstStyle/>
        <a:p>
          <a:endParaRPr lang="en-US"/>
        </a:p>
      </dgm:t>
    </dgm:pt>
    <dgm:pt modelId="{14E12E91-DFF4-4650-84D4-D2B8F4FF2802}" type="sibTrans" cxnId="{DC1F983A-5A7B-4E19-AE51-D43B93CCF729}">
      <dgm:prSet/>
      <dgm:spPr/>
      <dgm:t>
        <a:bodyPr/>
        <a:lstStyle/>
        <a:p>
          <a:endParaRPr lang="en-US" dirty="0"/>
        </a:p>
      </dgm:t>
    </dgm:pt>
    <dgm:pt modelId="{09926946-01DC-45DE-8635-9D66E389B810}">
      <dgm:prSet phldrT="[Text]"/>
      <dgm:spPr/>
      <dgm:t>
        <a:bodyPr/>
        <a:lstStyle/>
        <a:p>
          <a:r>
            <a:rPr lang="en-US" dirty="0" smtClean="0"/>
            <a:t>Continuous across a child’s life, beginning in infancy and extending through college and career preparation programs</a:t>
          </a:r>
          <a:endParaRPr lang="en-US" dirty="0"/>
        </a:p>
      </dgm:t>
    </dgm:pt>
    <dgm:pt modelId="{F1EBB1E9-C58E-4B7C-9023-88E9566BA2DB}" type="parTrans" cxnId="{E1175BA0-E231-4866-83D8-11AA28424D13}">
      <dgm:prSet/>
      <dgm:spPr/>
      <dgm:t>
        <a:bodyPr/>
        <a:lstStyle/>
        <a:p>
          <a:endParaRPr lang="en-US"/>
        </a:p>
      </dgm:t>
    </dgm:pt>
    <dgm:pt modelId="{01EB9D7C-D186-4387-8E4F-7E727ACEFE92}" type="sibTrans" cxnId="{E1175BA0-E231-4866-83D8-11AA28424D13}">
      <dgm:prSet/>
      <dgm:spPr/>
      <dgm:t>
        <a:bodyPr/>
        <a:lstStyle/>
        <a:p>
          <a:endParaRPr lang="en-US" dirty="0"/>
        </a:p>
      </dgm:t>
    </dgm:pt>
    <dgm:pt modelId="{4472FFD2-BB53-4496-93FD-F7E9D2B413B9}">
      <dgm:prSet phldrT="[Text]"/>
      <dgm:spPr/>
      <dgm:t>
        <a:bodyPr/>
        <a:lstStyle/>
        <a:p>
          <a:r>
            <a:rPr lang="en-US" dirty="0" smtClean="0"/>
            <a:t>Occurring across the various early care and learning settings where children play and grow.</a:t>
          </a:r>
          <a:endParaRPr lang="en-US" dirty="0"/>
        </a:p>
      </dgm:t>
    </dgm:pt>
    <dgm:pt modelId="{D1BD8927-DBEC-4780-BB01-B07322D97EFC}" type="parTrans" cxnId="{939E02DB-5F26-4855-90C5-D82B65EEF84B}">
      <dgm:prSet/>
      <dgm:spPr/>
      <dgm:t>
        <a:bodyPr/>
        <a:lstStyle/>
        <a:p>
          <a:endParaRPr lang="en-US"/>
        </a:p>
      </dgm:t>
    </dgm:pt>
    <dgm:pt modelId="{CB1FEA43-759B-4DDF-81E3-C8ABB6AC7B94}" type="sibTrans" cxnId="{939E02DB-5F26-4855-90C5-D82B65EEF84B}">
      <dgm:prSet/>
      <dgm:spPr/>
      <dgm:t>
        <a:bodyPr/>
        <a:lstStyle/>
        <a:p>
          <a:endParaRPr lang="en-US" dirty="0"/>
        </a:p>
      </dgm:t>
    </dgm:pt>
    <dgm:pt modelId="{E8219DD1-563E-4DD8-8A3D-4E859D89A79E}" type="pres">
      <dgm:prSet presAssocID="{86592598-9077-40F4-B33D-F3DE7E53C8E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6ACFFD-108C-436D-8921-7534E7AE62E2}" type="pres">
      <dgm:prSet presAssocID="{72979309-48DF-4C70-89D4-DD1167EE76CC}" presName="centerShape" presStyleLbl="node0" presStyleIdx="0" presStyleCnt="1" custScaleX="121168" custLinFactNeighborX="145" custLinFactNeighborY="-1160"/>
      <dgm:spPr/>
      <dgm:t>
        <a:bodyPr/>
        <a:lstStyle/>
        <a:p>
          <a:endParaRPr lang="en-US"/>
        </a:p>
      </dgm:t>
    </dgm:pt>
    <dgm:pt modelId="{A9994923-3651-4697-9427-8E1BF4C77BF2}" type="pres">
      <dgm:prSet presAssocID="{FA5C2099-523F-4B84-9589-28EA1EBE9549}" presName="node" presStyleLbl="node1" presStyleIdx="0" presStyleCnt="3" custScaleX="332526" custScaleY="1297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C8ECE-89FA-4313-B0AC-7D6C0D29CF83}" type="pres">
      <dgm:prSet presAssocID="{FA5C2099-523F-4B84-9589-28EA1EBE9549}" presName="dummy" presStyleCnt="0"/>
      <dgm:spPr/>
    </dgm:pt>
    <dgm:pt modelId="{089E7E5E-8F5A-4CEA-9D2F-372F84A4012E}" type="pres">
      <dgm:prSet presAssocID="{14E12E91-DFF4-4650-84D4-D2B8F4FF280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56478FD-5307-44A7-B500-7844C88A566E}" type="pres">
      <dgm:prSet presAssocID="{09926946-01DC-45DE-8635-9D66E389B810}" presName="node" presStyleLbl="node1" presStyleIdx="1" presStyleCnt="3" custScaleX="310799" custScaleY="160769" custRadScaleRad="165214" custRadScaleInc="-19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62EC8-989B-47D5-9E56-56F326F36581}" type="pres">
      <dgm:prSet presAssocID="{09926946-01DC-45DE-8635-9D66E389B810}" presName="dummy" presStyleCnt="0"/>
      <dgm:spPr/>
    </dgm:pt>
    <dgm:pt modelId="{06B3CDBF-7A0F-4CB8-A1F8-1BB12D435D54}" type="pres">
      <dgm:prSet presAssocID="{01EB9D7C-D186-4387-8E4F-7E727ACEFE92}" presName="sibTrans" presStyleLbl="sibTrans2D1" presStyleIdx="1" presStyleCnt="3" custScaleY="41495"/>
      <dgm:spPr/>
      <dgm:t>
        <a:bodyPr/>
        <a:lstStyle/>
        <a:p>
          <a:endParaRPr lang="en-US"/>
        </a:p>
      </dgm:t>
    </dgm:pt>
    <dgm:pt modelId="{A6D558A9-21CA-4BE2-9DE0-9A6F6682B8FB}" type="pres">
      <dgm:prSet presAssocID="{4472FFD2-BB53-4496-93FD-F7E9D2B413B9}" presName="node" presStyleLbl="node1" presStyleIdx="2" presStyleCnt="3" custScaleX="297132" custScaleY="151157" custRadScaleRad="148667" custRadScaleInc="-2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3834C-ADB9-4D49-96AD-D106655C6490}" type="pres">
      <dgm:prSet presAssocID="{4472FFD2-BB53-4496-93FD-F7E9D2B413B9}" presName="dummy" presStyleCnt="0"/>
      <dgm:spPr/>
    </dgm:pt>
    <dgm:pt modelId="{83DB233F-42B1-41D1-8B36-8A45100FE435}" type="pres">
      <dgm:prSet presAssocID="{CB1FEA43-759B-4DDF-81E3-C8ABB6AC7B94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FD69618-722D-4A94-A786-5AB405E413CF}" type="presOf" srcId="{FA5C2099-523F-4B84-9589-28EA1EBE9549}" destId="{A9994923-3651-4697-9427-8E1BF4C77BF2}" srcOrd="0" destOrd="0" presId="urn:microsoft.com/office/officeart/2005/8/layout/radial6"/>
    <dgm:cxn modelId="{DC1F983A-5A7B-4E19-AE51-D43B93CCF729}" srcId="{72979309-48DF-4C70-89D4-DD1167EE76CC}" destId="{FA5C2099-523F-4B84-9589-28EA1EBE9549}" srcOrd="0" destOrd="0" parTransId="{F076548E-96E3-41BC-865F-41A34282AA9F}" sibTransId="{14E12E91-DFF4-4650-84D4-D2B8F4FF2802}"/>
    <dgm:cxn modelId="{E9AC4170-43DF-4EC8-B3AF-FC4979583C7D}" type="presOf" srcId="{09926946-01DC-45DE-8635-9D66E389B810}" destId="{E56478FD-5307-44A7-B500-7844C88A566E}" srcOrd="0" destOrd="0" presId="urn:microsoft.com/office/officeart/2005/8/layout/radial6"/>
    <dgm:cxn modelId="{C05ACD86-0AD0-420A-B226-374E49D604B3}" type="presOf" srcId="{4472FFD2-BB53-4496-93FD-F7E9D2B413B9}" destId="{A6D558A9-21CA-4BE2-9DE0-9A6F6682B8FB}" srcOrd="0" destOrd="0" presId="urn:microsoft.com/office/officeart/2005/8/layout/radial6"/>
    <dgm:cxn modelId="{52C53143-30EA-411B-9D29-F7EA7ECE966B}" type="presOf" srcId="{01EB9D7C-D186-4387-8E4F-7E727ACEFE92}" destId="{06B3CDBF-7A0F-4CB8-A1F8-1BB12D435D54}" srcOrd="0" destOrd="0" presId="urn:microsoft.com/office/officeart/2005/8/layout/radial6"/>
    <dgm:cxn modelId="{939E02DB-5F26-4855-90C5-D82B65EEF84B}" srcId="{72979309-48DF-4C70-89D4-DD1167EE76CC}" destId="{4472FFD2-BB53-4496-93FD-F7E9D2B413B9}" srcOrd="2" destOrd="0" parTransId="{D1BD8927-DBEC-4780-BB01-B07322D97EFC}" sibTransId="{CB1FEA43-759B-4DDF-81E3-C8ABB6AC7B94}"/>
    <dgm:cxn modelId="{BFA9443B-1DAE-4354-953E-92CDBBA57959}" type="presOf" srcId="{CB1FEA43-759B-4DDF-81E3-C8ABB6AC7B94}" destId="{83DB233F-42B1-41D1-8B36-8A45100FE435}" srcOrd="0" destOrd="0" presId="urn:microsoft.com/office/officeart/2005/8/layout/radial6"/>
    <dgm:cxn modelId="{870611FB-81C4-4094-8B5F-BB96E7865D5E}" type="presOf" srcId="{14E12E91-DFF4-4650-84D4-D2B8F4FF2802}" destId="{089E7E5E-8F5A-4CEA-9D2F-372F84A4012E}" srcOrd="0" destOrd="0" presId="urn:microsoft.com/office/officeart/2005/8/layout/radial6"/>
    <dgm:cxn modelId="{C5F6AD6E-1F0E-4846-88D1-5D8E5D87EAB3}" type="presOf" srcId="{86592598-9077-40F4-B33D-F3DE7E53C8E2}" destId="{E8219DD1-563E-4DD8-8A3D-4E859D89A79E}" srcOrd="0" destOrd="0" presId="urn:microsoft.com/office/officeart/2005/8/layout/radial6"/>
    <dgm:cxn modelId="{E1175BA0-E231-4866-83D8-11AA28424D13}" srcId="{72979309-48DF-4C70-89D4-DD1167EE76CC}" destId="{09926946-01DC-45DE-8635-9D66E389B810}" srcOrd="1" destOrd="0" parTransId="{F1EBB1E9-C58E-4B7C-9023-88E9566BA2DB}" sibTransId="{01EB9D7C-D186-4387-8E4F-7E727ACEFE92}"/>
    <dgm:cxn modelId="{6EA1F448-87AB-4CD3-A50B-7CCE823FB932}" type="presOf" srcId="{72979309-48DF-4C70-89D4-DD1167EE76CC}" destId="{5E6ACFFD-108C-436D-8921-7534E7AE62E2}" srcOrd="0" destOrd="0" presId="urn:microsoft.com/office/officeart/2005/8/layout/radial6"/>
    <dgm:cxn modelId="{CC66FDDF-E24E-4279-AD56-C6EDFD00CD7A}" srcId="{86592598-9077-40F4-B33D-F3DE7E53C8E2}" destId="{72979309-48DF-4C70-89D4-DD1167EE76CC}" srcOrd="0" destOrd="0" parTransId="{35A9230B-980F-4441-B607-735E5F8D2140}" sibTransId="{0F6B5638-5FC2-41C7-B384-0E9DAD8DA416}"/>
    <dgm:cxn modelId="{0F710E77-08E3-4699-90E0-0B4E6A5022ED}" type="presParOf" srcId="{E8219DD1-563E-4DD8-8A3D-4E859D89A79E}" destId="{5E6ACFFD-108C-436D-8921-7534E7AE62E2}" srcOrd="0" destOrd="0" presId="urn:microsoft.com/office/officeart/2005/8/layout/radial6"/>
    <dgm:cxn modelId="{825420BA-92BB-4C33-8FA3-AEF068035A9E}" type="presParOf" srcId="{E8219DD1-563E-4DD8-8A3D-4E859D89A79E}" destId="{A9994923-3651-4697-9427-8E1BF4C77BF2}" srcOrd="1" destOrd="0" presId="urn:microsoft.com/office/officeart/2005/8/layout/radial6"/>
    <dgm:cxn modelId="{166AD867-21FD-49C3-A10A-AAE0DA58139C}" type="presParOf" srcId="{E8219DD1-563E-4DD8-8A3D-4E859D89A79E}" destId="{2DDC8ECE-89FA-4313-B0AC-7D6C0D29CF83}" srcOrd="2" destOrd="0" presId="urn:microsoft.com/office/officeart/2005/8/layout/radial6"/>
    <dgm:cxn modelId="{EFFD0215-BD01-445C-AE2D-90C34B06837C}" type="presParOf" srcId="{E8219DD1-563E-4DD8-8A3D-4E859D89A79E}" destId="{089E7E5E-8F5A-4CEA-9D2F-372F84A4012E}" srcOrd="3" destOrd="0" presId="urn:microsoft.com/office/officeart/2005/8/layout/radial6"/>
    <dgm:cxn modelId="{F2553DDD-5CF9-4788-9BDE-0C5973C82CB6}" type="presParOf" srcId="{E8219DD1-563E-4DD8-8A3D-4E859D89A79E}" destId="{E56478FD-5307-44A7-B500-7844C88A566E}" srcOrd="4" destOrd="0" presId="urn:microsoft.com/office/officeart/2005/8/layout/radial6"/>
    <dgm:cxn modelId="{85DCDE84-FFAB-40DC-BF27-AC2342D54E80}" type="presParOf" srcId="{E8219DD1-563E-4DD8-8A3D-4E859D89A79E}" destId="{84162EC8-989B-47D5-9E56-56F326F36581}" srcOrd="5" destOrd="0" presId="urn:microsoft.com/office/officeart/2005/8/layout/radial6"/>
    <dgm:cxn modelId="{8F1617FC-EBB1-45B1-ACEF-CB53AD102E00}" type="presParOf" srcId="{E8219DD1-563E-4DD8-8A3D-4E859D89A79E}" destId="{06B3CDBF-7A0F-4CB8-A1F8-1BB12D435D54}" srcOrd="6" destOrd="0" presId="urn:microsoft.com/office/officeart/2005/8/layout/radial6"/>
    <dgm:cxn modelId="{392F9A58-31A8-42A2-897D-9D2BCA577D62}" type="presParOf" srcId="{E8219DD1-563E-4DD8-8A3D-4E859D89A79E}" destId="{A6D558A9-21CA-4BE2-9DE0-9A6F6682B8FB}" srcOrd="7" destOrd="0" presId="urn:microsoft.com/office/officeart/2005/8/layout/radial6"/>
    <dgm:cxn modelId="{544B5C1E-5797-4135-9243-9E7AE3599228}" type="presParOf" srcId="{E8219DD1-563E-4DD8-8A3D-4E859D89A79E}" destId="{1683834C-ADB9-4D49-96AD-D106655C6490}" srcOrd="8" destOrd="0" presId="urn:microsoft.com/office/officeart/2005/8/layout/radial6"/>
    <dgm:cxn modelId="{BE7FBCF9-879E-49EB-BFFA-9F8B8FC19FF0}" type="presParOf" srcId="{E8219DD1-563E-4DD8-8A3D-4E859D89A79E}" destId="{83DB233F-42B1-41D1-8B36-8A45100FE435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7D138-F13A-4747-9B8D-7B432BF0DA3A}">
      <dsp:nvSpPr>
        <dsp:cNvPr id="0" name=""/>
        <dsp:cNvSpPr/>
      </dsp:nvSpPr>
      <dsp:spPr>
        <a:xfrm>
          <a:off x="6094" y="520325"/>
          <a:ext cx="1821581" cy="10929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#hrs each day </a:t>
          </a:r>
          <a:endParaRPr lang="en-US" sz="2100" kern="1200" dirty="0"/>
        </a:p>
      </dsp:txBody>
      <dsp:txXfrm>
        <a:off x="38105" y="552336"/>
        <a:ext cx="1757559" cy="1028927"/>
      </dsp:txXfrm>
    </dsp:sp>
    <dsp:sp modelId="{32D2BE6D-6001-48C7-A767-C4C01511CE54}">
      <dsp:nvSpPr>
        <dsp:cNvPr id="0" name=""/>
        <dsp:cNvSpPr/>
      </dsp:nvSpPr>
      <dsp:spPr>
        <a:xfrm flipV="1">
          <a:off x="2119842" y="990600"/>
          <a:ext cx="166159" cy="1523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 rot="10800000">
        <a:off x="2119842" y="1021080"/>
        <a:ext cx="120440" cy="91438"/>
      </dsp:txXfrm>
    </dsp:sp>
    <dsp:sp modelId="{DDBC3248-C599-4BF4-AF8F-0CF470382FD4}">
      <dsp:nvSpPr>
        <dsp:cNvPr id="0" name=""/>
        <dsp:cNvSpPr/>
      </dsp:nvSpPr>
      <dsp:spPr>
        <a:xfrm>
          <a:off x="2556309" y="520325"/>
          <a:ext cx="1821581" cy="10929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# days/year program offered </a:t>
          </a:r>
          <a:endParaRPr lang="en-US" sz="2100" kern="1200" dirty="0"/>
        </a:p>
      </dsp:txBody>
      <dsp:txXfrm>
        <a:off x="2588320" y="552336"/>
        <a:ext cx="1757559" cy="1028927"/>
      </dsp:txXfrm>
    </dsp:sp>
    <dsp:sp modelId="{BB04C57E-CAB4-4A96-B4DD-268A7D778EE2}">
      <dsp:nvSpPr>
        <dsp:cNvPr id="0" name=""/>
        <dsp:cNvSpPr/>
      </dsp:nvSpPr>
      <dsp:spPr>
        <a:xfrm>
          <a:off x="4724401" y="990598"/>
          <a:ext cx="57470" cy="1524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4724401" y="1021079"/>
        <a:ext cx="40229" cy="91441"/>
      </dsp:txXfrm>
    </dsp:sp>
    <dsp:sp modelId="{23907B8D-4F83-41C8-A72E-A277EE603BC0}">
      <dsp:nvSpPr>
        <dsp:cNvPr id="0" name=""/>
        <dsp:cNvSpPr/>
      </dsp:nvSpPr>
      <dsp:spPr>
        <a:xfrm>
          <a:off x="5106523" y="520325"/>
          <a:ext cx="1821581" cy="10929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total hrs program offered /year</a:t>
          </a:r>
          <a:endParaRPr lang="en-US" sz="2100" kern="1200" dirty="0"/>
        </a:p>
      </dsp:txBody>
      <dsp:txXfrm>
        <a:off x="5138534" y="552336"/>
        <a:ext cx="1757559" cy="10289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dirty="0" smtClean="0"/>
              <a:t>Early Education Matching Grant RFF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5C02ED-2974-6741-A1FB-68286BC991DD}" type="datetime1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 smtClean="0"/>
              <a:t>Technical Assistance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8DA7D1-680C-47DA-98B9-12465CB350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7460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dirty="0" smtClean="0"/>
              <a:t>Early Education Matching Grant RFF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10182F-AB66-8F4C-8E6E-F7B16ACC1B1B}" type="datetime1">
              <a:rPr lang="en-US" smtClean="0"/>
              <a:pPr/>
              <a:t>7/30/2015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 smtClean="0"/>
              <a:t>Technical Assistance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6BCB27-A446-4242-994B-61F6F8572B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76788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indent="-228600" algn="l" defTabSz="914400" rtl="0" eaLnBrk="1" latinLnBrk="0" hangingPunct="1">
      <a:spcBef>
        <a:spcPts val="600"/>
      </a:spcBef>
      <a:buFont typeface="Arial" pitchFamily="34" charset="0"/>
      <a:buChar char="•"/>
      <a:defRPr sz="1200" i="1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Technical Assistance Workshop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Early Education Matching Grant RFF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86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r>
              <a:rPr lang="en-US" baseline="0" dirty="0" smtClean="0"/>
              <a:t>PreK programs in Marion County will see that both the OMW logo and Indy PSP logo are on this form. It is the same form for both programs!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Early Education Matching Grant RFF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Technical Assistance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Child start and end date will determine the amount of that particular child’s grant- this may not be the same as the program start/end</a:t>
            </a:r>
            <a:r>
              <a:rPr lang="en-US" baseline="0" dirty="0" smtClean="0"/>
              <a:t> dates if child starts late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The dates, times and information on this form is your agreement to the state for services provided.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MUST sign this form – intakes will not be able to assign child and complete grant without your signature.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Early Education Matching Grant RFF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Technical Assistance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Children that are funded with the Indy PSP program will be paid for by the administrator</a:t>
            </a:r>
            <a:r>
              <a:rPr lang="en-US" baseline="0" dirty="0" smtClean="0"/>
              <a:t> of the Indy PSP program, </a:t>
            </a:r>
            <a:r>
              <a:rPr lang="en-US" dirty="0" smtClean="0"/>
              <a:t> United Way of Central Indiana.</a:t>
            </a:r>
            <a:r>
              <a:rPr lang="en-US" baseline="0" dirty="0" smtClean="0"/>
              <a:t> Payments for children with an Indy PSP grant will be issued separately from the State payments.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Early Education Matching Grant RFF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Assistance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Vendor</a:t>
            </a:r>
            <a:r>
              <a:rPr lang="en-US" baseline="0" dirty="0" smtClean="0"/>
              <a:t> forms must be completed for payments to be issued – if you are contacted to correct, please do not delay in corrections as this could delay your payment.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 claims to the state are paid at a minimum of 35 days from the receipt of the signed claim.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Early Education Matching Grant RFF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Technical Assistance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Early Education Matching Grant RFF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Assistance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Beginning of program – within 4-6 weeks of start date</a:t>
            </a:r>
          </a:p>
          <a:p>
            <a:r>
              <a:rPr lang="en-US" dirty="0" smtClean="0"/>
              <a:t>End</a:t>
            </a:r>
            <a:r>
              <a:rPr lang="en-US" baseline="0" dirty="0" smtClean="0"/>
              <a:t> of program – within 4-6 weeks of end of program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an observational assessment – not a checklist of skills acquired</a:t>
            </a:r>
          </a:p>
          <a:p>
            <a:r>
              <a:rPr lang="en-US" baseline="0" dirty="0" smtClean="0"/>
              <a:t>Continuum moves within matrix level from no evidence to kindergarten &amp; first grade skills for the following categories:</a:t>
            </a:r>
          </a:p>
          <a:p>
            <a:r>
              <a:rPr lang="en-US" baseline="0" dirty="0" smtClean="0"/>
              <a:t>English/Language Arts</a:t>
            </a:r>
          </a:p>
          <a:p>
            <a:r>
              <a:rPr lang="en-US" baseline="0" dirty="0" smtClean="0"/>
              <a:t>Mathematics</a:t>
            </a:r>
          </a:p>
          <a:p>
            <a:r>
              <a:rPr lang="en-US" baseline="0" dirty="0" smtClean="0"/>
              <a:t>Personal Care</a:t>
            </a:r>
          </a:p>
          <a:p>
            <a:r>
              <a:rPr lang="en-US" baseline="0" dirty="0" smtClean="0"/>
              <a:t>Physical Development</a:t>
            </a:r>
          </a:p>
          <a:p>
            <a:r>
              <a:rPr lang="en-US" baseline="0" dirty="0" smtClean="0"/>
              <a:t>Social Emotional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Foundations will be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aligned with the new Indiana Academic Standards and ISTAR-KR instead of the Common Core Standards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have been recent updates to reports and other features of ISTAR-KR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Early Education Matching Grant RFF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Technical Assistance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/>
              <a:t>To that end, parent and family engagement practices must be initiated, implemented and supported by key elements with clear goals in mind. 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Be sure to include</a:t>
            </a:r>
            <a:r>
              <a:rPr lang="en-US" sz="1200" baseline="0" dirty="0" smtClean="0"/>
              <a:t> attendance in your parent engagement activities – the importance and keep parents informed of how many times their child attends – stay positive  - don’t wait until there is a problem  - Parents will see the importance if each week they receive a “certificate” or “award” for attendance.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Early Education Matching Grant RFF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Technical Assistance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Children’s school readiness</a:t>
            </a:r>
          </a:p>
          <a:p>
            <a:r>
              <a:rPr lang="en-US" dirty="0" smtClean="0"/>
              <a:t>Early school performance</a:t>
            </a:r>
          </a:p>
          <a:p>
            <a:r>
              <a:rPr lang="en-US" dirty="0" smtClean="0"/>
              <a:t>Parent’s school engagement</a:t>
            </a:r>
          </a:p>
          <a:p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What is the growth in children’s skills</a:t>
            </a:r>
            <a:r>
              <a:rPr lang="en-US" baseline="0" dirty="0" smtClean="0"/>
              <a:t> from fall to spring during the pre-k year in math, language, literacy, executive functioning and overall school readiness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Does the dosage of pre-k programming matter for school readiness or school performance?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Are advantages maintained through the summer into beginning of kindergarten?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Do Pre-K pilot programs provide higher classroom quality than comparison programs &amp; is classroom quality a significant factor in children’s performance?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Providers must agree to participate in the study including using the I-star KR, tracking attendance and family engagement activities and participating is what is required within the study- such as teacher survey’s and classroom assessments.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Early Education Matching Grant RFF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Technical Assistance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OECOSL</a:t>
            </a:r>
            <a:r>
              <a:rPr lang="en-US" baseline="0" dirty="0" smtClean="0"/>
              <a:t> encourages programs to work with parents having attendance issues to come to a workable solution for all.  Our last resort would be to remove a child from your program – most attendance issues can be resolved and extenuating circumstances will be taken into consideration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Early Education Matching Grant RFF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Technical Assistance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Indiana’s Parent and Family Engagement Framework articulates seven goals that define parent and family engagement initiatives and describes practices of early care and education providers.</a:t>
            </a:r>
          </a:p>
          <a:p>
            <a:endParaRPr lang="en-US" dirty="0" smtClean="0"/>
          </a:p>
          <a:p>
            <a:r>
              <a:rPr lang="en-US" dirty="0" smtClean="0"/>
              <a:t>OMW Pre-K</a:t>
            </a:r>
            <a:r>
              <a:rPr lang="en-US" baseline="0" dirty="0" smtClean="0"/>
              <a:t> providers should incorporate these key elements in their pre-k programs and work towards activities that support these goals to help assure school readiness outcomes.  Additional information and technical supports will be given to providers needing assistance in these areas.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Support Parents as first Teachers</a:t>
            </a:r>
          </a:p>
          <a:p>
            <a:r>
              <a:rPr lang="en-US" baseline="0" dirty="0" smtClean="0"/>
              <a:t>Promote Family Well-being</a:t>
            </a:r>
          </a:p>
          <a:p>
            <a:r>
              <a:rPr lang="en-US" baseline="0" dirty="0" smtClean="0"/>
              <a:t>Promote parent/family/child relationships</a:t>
            </a:r>
          </a:p>
          <a:p>
            <a:r>
              <a:rPr lang="en-US" baseline="0" dirty="0" smtClean="0"/>
              <a:t>Support educational aspirations of family</a:t>
            </a:r>
          </a:p>
          <a:p>
            <a:r>
              <a:rPr lang="en-US" baseline="0" dirty="0" smtClean="0"/>
              <a:t>Support engagement in transition (to pre-k and kindergarten)</a:t>
            </a:r>
          </a:p>
          <a:p>
            <a:r>
              <a:rPr lang="en-US" baseline="0" dirty="0" smtClean="0"/>
              <a:t>Connect parents and family to peers and community</a:t>
            </a:r>
          </a:p>
          <a:p>
            <a:r>
              <a:rPr lang="en-US" baseline="0" dirty="0" smtClean="0"/>
              <a:t>Create Leaders and child advocates within your program and families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Posted on ELAC tab of our website http://www.in.gov/fssa/carefinder/4842.htm  under resources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Early Education Matching Grant RFF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Technical Assistance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one of the significant</a:t>
            </a:r>
            <a:r>
              <a:rPr lang="en-US" baseline="0" dirty="0" smtClean="0"/>
              <a:t> differences between K-12 vouchers</a:t>
            </a:r>
          </a:p>
          <a:p>
            <a:r>
              <a:rPr lang="en-US" baseline="0" dirty="0" smtClean="0"/>
              <a:t>Children may not switch programs during the school year 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Early Education Matching Grant RFF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Assistance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 of most recently</a:t>
            </a:r>
            <a:r>
              <a:rPr lang="en-US" baseline="0" dirty="0" smtClean="0"/>
              <a:t> approved On My Way Pre-K providers – be sure you have set up your profile for parents!</a:t>
            </a:r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  <a:r>
              <a:rPr lang="en-US" i="1" baseline="0" dirty="0" smtClean="0">
                <a:solidFill>
                  <a:srgbClr val="FF0000"/>
                </a:solidFill>
              </a:rPr>
              <a:t>What about private schools without access to this profile- clarify for PTQ providers- also they may be concerned that pending providers are not posted? </a:t>
            </a:r>
            <a:endParaRPr lang="en-US" i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Easiest access to information posted</a:t>
            </a:r>
            <a:r>
              <a:rPr lang="en-US" baseline="0" dirty="0" smtClean="0"/>
              <a:t> by OECOSL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Provider Agreement</a:t>
            </a:r>
          </a:p>
          <a:p>
            <a:r>
              <a:rPr lang="en-US" baseline="0" dirty="0" smtClean="0"/>
              <a:t>Parent Agreement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FSSA Privacy</a:t>
            </a:r>
            <a:r>
              <a:rPr lang="en-US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Compliance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Pre-k Brand</a:t>
            </a:r>
            <a:r>
              <a:rPr lang="en-US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Guidelines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ISTAR-KR at DOE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Training Central at IACCRR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Early Education Matching Grant RFF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Technical Assistance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Early Education Matching Grant RFF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1/16/14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Technical Assistance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620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Early Education Matching Grant RFF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Assistance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is another major</a:t>
            </a:r>
            <a:r>
              <a:rPr lang="en-US" baseline="0" dirty="0" smtClean="0"/>
              <a:t> difference between k=12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Early Education Matching Grant RFF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Assistance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Equitable reimbursement structure that provides minimum services and supports a multitude of different program structures </a:t>
            </a:r>
          </a:p>
          <a:p>
            <a:r>
              <a:rPr lang="en-US" baseline="0" dirty="0" smtClean="0"/>
              <a:t>Goal is to support the cost of a high quality program to the extent that the law allows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Early Education Matching Grant RFF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Assistance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multiple layers of costs that can be considered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Program costs such as indirect costs- example rent- if space is donated don’t include it, utilities, maintenance 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Pre-K Classroom cost- teachers/aids, supplies, equipment, teacher PD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Child level- registration fees, supply fee, field trips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 provider information form is completed for each child- costs could vary from child to child-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discounts for students are allowable such as member, multiple student discount but discriminatory practices are not- cannot charge more just because these are low income, OMW grantees  </a:t>
            </a:r>
          </a:p>
          <a:p>
            <a:pPr marL="228600" indent="-228600">
              <a:buNone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Key is to be able to document that the costs included are allowable and reasonable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Early Education Matching Grant RFF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Assistance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Early Education Matching Grant RFF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Assistance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overages- if the total cost per child exceeds the</a:t>
            </a:r>
            <a:r>
              <a:rPr lang="en-US" baseline="0" dirty="0" smtClean="0"/>
              <a:t> maximum reimbursement rate program will need to look for other ways to support this- fund raising, donations- same as if offering sliding fee scale for other services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Early Education Matching Grant RFF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Technical Assistance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Find your total hours on the charts provided for your max. reimbursement rate.</a:t>
            </a:r>
          </a:p>
          <a:p>
            <a:pPr rtl="0" eaLnBrk="1" fontAlgn="t" latinLnBrk="0" hangingPunct="1"/>
            <a:endParaRPr lang="en-US" sz="1200" b="1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Early Education Matching Grant RFF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Technical Assistance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0" y="6400800"/>
            <a:ext cx="2819400" cy="365125"/>
          </a:xfrm>
        </p:spPr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9698" y="6437032"/>
            <a:ext cx="4524702" cy="365125"/>
          </a:xfrm>
        </p:spPr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427B-4F08-4D50-853B-896B915658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427B-4F08-4D50-853B-896B9156583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427B-4F08-4D50-853B-896B915658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smtClean="0"/>
              <a:t>On My Way Pre-K for Non-Public Schools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3549F50-7AD4-464D-9032-CC0646FB2084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smtClean="0"/>
              <a:t>On My Way Pre-K for Non-Public Schools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3549F50-7AD4-464D-9032-CC0646FB2084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smtClean="0"/>
              <a:t>On My Way Pre-K for Non-Public Schools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9F50-7AD4-464D-9032-CC0646FB20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9F50-7AD4-464D-9032-CC0646FB208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with Two-Level Tag,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8077200" cy="2057400"/>
          </a:xfrm>
        </p:spPr>
        <p:txBody>
          <a:bodyPr anchor="b" anchorCtr="0">
            <a:noAutofit/>
          </a:bodyPr>
          <a:lstStyle>
            <a:lvl1pPr algn="l">
              <a:defRPr sz="6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3733800"/>
            <a:ext cx="8077200" cy="150018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427B-4F08-4D50-853B-896B915658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053138" y="304800"/>
            <a:ext cx="2505075" cy="533400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200" b="1"/>
            </a:lvl1pPr>
            <a:lvl2pPr marL="457200" indent="0">
              <a:buNone/>
              <a:defRPr sz="3200" b="1"/>
            </a:lvl2pPr>
            <a:lvl3pPr marL="914400" indent="0">
              <a:buNone/>
              <a:defRPr sz="3200" b="1"/>
            </a:lvl3pPr>
            <a:lvl4pPr marL="1371600" indent="0">
              <a:buNone/>
              <a:defRPr sz="3200" b="1"/>
            </a:lvl4pPr>
            <a:lvl5pPr marL="1828800" indent="0">
              <a:buNone/>
              <a:defRPr sz="3200" b="1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053138" y="838200"/>
            <a:ext cx="2505075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(Subtext)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171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Media,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</p:spPr>
        <p:txBody>
          <a:bodyPr anchor="b" anchorCtr="0"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9F50-7AD4-464D-9032-CC0646FB20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3" hasCustomPrompt="1"/>
          </p:nvPr>
        </p:nvSpPr>
        <p:spPr>
          <a:xfrm>
            <a:off x="457200" y="1600200"/>
            <a:ext cx="8229600" cy="4525963"/>
          </a:xfrm>
          <a:ln w="28575">
            <a:solidFill>
              <a:schemeClr val="tx1"/>
            </a:solidFill>
          </a:ln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US" dirty="0" smtClean="0"/>
              <a:t>Click icon to add media file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1" y="304800"/>
            <a:ext cx="1655064" cy="533400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3200" b="1"/>
            </a:lvl2pPr>
            <a:lvl3pPr marL="914400" indent="0">
              <a:buNone/>
              <a:defRPr sz="3200" b="1"/>
            </a:lvl3pPr>
            <a:lvl4pPr marL="1371600" indent="0">
              <a:buNone/>
              <a:defRPr sz="3200" b="1"/>
            </a:lvl4pPr>
            <a:lvl5pPr marL="1828800" indent="0">
              <a:buNone/>
              <a:defRPr sz="3200" b="1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1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Media,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</p:spPr>
        <p:txBody>
          <a:bodyPr anchor="b" anchorCtr="0"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9F50-7AD4-464D-9032-CC0646FB20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3" hasCustomPrompt="1"/>
          </p:nvPr>
        </p:nvSpPr>
        <p:spPr>
          <a:xfrm>
            <a:off x="457200" y="1600200"/>
            <a:ext cx="8229600" cy="4525963"/>
          </a:xfrm>
          <a:ln w="28575">
            <a:solidFill>
              <a:schemeClr val="tx1"/>
            </a:solidFill>
          </a:ln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US" dirty="0" smtClean="0"/>
              <a:t>Click icon to add media file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1" y="304800"/>
            <a:ext cx="1655064" cy="533400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3200" b="1"/>
            </a:lvl2pPr>
            <a:lvl3pPr marL="914400" indent="0">
              <a:buNone/>
              <a:defRPr sz="3200" b="1"/>
            </a:lvl3pPr>
            <a:lvl4pPr marL="1371600" indent="0">
              <a:buNone/>
              <a:defRPr sz="3200" b="1"/>
            </a:lvl4pPr>
            <a:lvl5pPr marL="1828800" indent="0">
              <a:buNone/>
              <a:defRPr sz="3200" b="1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584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8229600" cy="39925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9F50-7AD4-464D-9032-CC0646FB20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Media,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</p:spPr>
        <p:txBody>
          <a:bodyPr anchor="b" anchorCtr="0"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9F50-7AD4-464D-9032-CC0646FB20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3" hasCustomPrompt="1"/>
          </p:nvPr>
        </p:nvSpPr>
        <p:spPr>
          <a:xfrm>
            <a:off x="457200" y="1600200"/>
            <a:ext cx="8229600" cy="4525963"/>
          </a:xfrm>
          <a:ln w="28575">
            <a:solidFill>
              <a:schemeClr val="tx1"/>
            </a:solidFill>
          </a:ln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US" dirty="0" smtClean="0"/>
              <a:t>Click icon to add media file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1" y="304800"/>
            <a:ext cx="1655064" cy="533400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200" b="1"/>
            </a:lvl1pPr>
            <a:lvl2pPr marL="457200" indent="0">
              <a:buNone/>
              <a:defRPr sz="3200" b="1"/>
            </a:lvl2pPr>
            <a:lvl3pPr marL="914400" indent="0">
              <a:buNone/>
              <a:defRPr sz="3200" b="1"/>
            </a:lvl3pPr>
            <a:lvl4pPr marL="1371600" indent="0">
              <a:buNone/>
              <a:defRPr sz="3200" b="1"/>
            </a:lvl4pPr>
            <a:lvl5pPr marL="1828800" indent="0">
              <a:buNone/>
              <a:defRPr sz="3200" b="1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899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smtClean="0"/>
              <a:t>On My Way Pre-K for Non-Public Schools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427B-4F08-4D50-853B-896B915658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smtClean="0"/>
              <a:t>On My Way Pre-K for Non-Public Schools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3549F50-7AD4-464D-9032-CC0646FB2084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9F50-7AD4-464D-9032-CC0646FB20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9F50-7AD4-464D-9032-CC0646FB20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9F50-7AD4-464D-9032-CC0646FB20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9F50-7AD4-464D-9032-CC0646FB208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0" y="6400800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457200"/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00800"/>
            <a:ext cx="46771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457200"/>
            <a:r>
              <a:rPr lang="en-US" smtClean="0"/>
              <a:t>On My Way Pre-K for Non-Public Schools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457200"/>
            <a:fld id="{D3549F50-7AD4-464D-9032-CC0646FB2084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  <p:sldLayoutId id="2147483948" r:id="rId18"/>
    <p:sldLayoutId id="2147483952" r:id="rId19"/>
    <p:sldLayoutId id="2147483954" r:id="rId20"/>
  </p:sldLayoutIdLst>
  <p:hf sldNum="0" hdr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Word_Document2.docx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Melanie.Brizzi@fssa.in.gov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mailto:A.lopez@transformconsultinggroup.com" TargetMode="External"/><Relationship Id="rId4" Type="http://schemas.openxmlformats.org/officeDocument/2006/relationships/hyperlink" Target="http://www.onmywayprek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077200" cy="2743200"/>
          </a:xfrm>
        </p:spPr>
        <p:txBody>
          <a:bodyPr/>
          <a:lstStyle/>
          <a:p>
            <a:pPr algn="ctr"/>
            <a:r>
              <a:rPr lang="en-US" sz="4800" dirty="0" smtClean="0"/>
              <a:t>On my way pre-k Provider </a:t>
            </a:r>
            <a:br>
              <a:rPr lang="en-US" sz="4800" dirty="0" smtClean="0"/>
            </a:br>
            <a:r>
              <a:rPr lang="en-US" sz="4800" dirty="0" smtClean="0"/>
              <a:t>Information</a:t>
            </a:r>
            <a:endParaRPr lang="en-US" sz="48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smtClean="0"/>
              <a:t>     </a:t>
            </a:r>
            <a:r>
              <a:rPr lang="en-US" sz="3600" smtClean="0">
                <a:solidFill>
                  <a:schemeClr val="tx1"/>
                </a:solidFill>
              </a:rPr>
              <a:t>    Non-Public </a:t>
            </a:r>
            <a:r>
              <a:rPr lang="en-US" sz="3600" dirty="0" smtClean="0">
                <a:solidFill>
                  <a:schemeClr val="tx1"/>
                </a:solidFill>
              </a:rPr>
              <a:t>Schools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4260" y="4267200"/>
            <a:ext cx="285974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197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1295400"/>
          </a:xfrm>
        </p:spPr>
        <p:txBody>
          <a:bodyPr/>
          <a:lstStyle/>
          <a:p>
            <a:r>
              <a:rPr lang="en-US" sz="4000" dirty="0" smtClean="0"/>
              <a:t>Options for Faith Based Private Schools 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8077200" cy="4648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Approved National or Regional pre-K accreditation</a:t>
            </a:r>
          </a:p>
          <a:p>
            <a:r>
              <a:rPr lang="en-US" dirty="0" smtClean="0"/>
              <a:t>or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Participate in Paths to QUALITY as a licensed early learning center or registered ministry- only the early education program becomes licensed/registered and PTQ rated- not the K-12 school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1066800"/>
          </a:xfrm>
        </p:spPr>
        <p:txBody>
          <a:bodyPr/>
          <a:lstStyle/>
          <a:p>
            <a:r>
              <a:rPr lang="en-US" sz="4000" dirty="0" smtClean="0"/>
              <a:t>Paths to QUALITY 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8077200" cy="4876800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Indiana’s quality rating and improvement system for early education and child care programs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All types of ECE/OST programs can participate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Four level rating system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Awards, incentives, coaching and TA provided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Over 2500 programs participate voluntarily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For more info on Paths to QUALITY visit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1295400"/>
          </a:xfrm>
        </p:spPr>
        <p:txBody>
          <a:bodyPr/>
          <a:lstStyle/>
          <a:p>
            <a:r>
              <a:rPr lang="en-US" sz="4000" dirty="0" smtClean="0"/>
              <a:t>How to Enroll 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8077200" cy="4648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Eligible Programs can enroll at any time by contacting our office (Office of Early Childhood and Out-of-School Learning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Must complete the enrollment form, vendor forms for payment and the provider agreement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1066800"/>
          </a:xfrm>
        </p:spPr>
        <p:txBody>
          <a:bodyPr/>
          <a:lstStyle/>
          <a:p>
            <a:r>
              <a:rPr lang="en-US" sz="4000" dirty="0" smtClean="0"/>
              <a:t>Family Enrollment 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8077200" cy="4876800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Families apply with a local Intake Agent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Families are awarded a grant through a lottery process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Intakes verify eligibility through a face to face meeting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Families choose from any eligible program, may choose full or part time, calendar or school year programs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Once a family chooses a program, the selected provider completes a Provider Information Form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1066800"/>
          </a:xfrm>
        </p:spPr>
        <p:txBody>
          <a:bodyPr/>
          <a:lstStyle/>
          <a:p>
            <a:r>
              <a:rPr lang="en-US" sz="4000" dirty="0" smtClean="0"/>
              <a:t>Family Enrollment 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8077200" cy="4876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Once a family is determined to be eligible and a program is selected, Intake will assign the grant award to the provider within the data system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Providers will receive an email notification that a grant has been assigned to them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Providers log into the provider portal to see the details of the grant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77200" cy="1219200"/>
          </a:xfrm>
        </p:spPr>
        <p:txBody>
          <a:bodyPr/>
          <a:lstStyle/>
          <a:p>
            <a:r>
              <a:rPr lang="en-US" sz="4000" dirty="0" smtClean="0"/>
              <a:t>Payment Policies 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295400"/>
            <a:ext cx="8610600" cy="48768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IC 12-17.2-7.2 set a minimum amount of $2,500 and a maximum amount of $6,800 for each grant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minimum threshold of program hours was established  to ensure an adequate minimum amount of pre-K experiences for children and a common hourly rate was assigned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OMW programs must offer at least 114 days and 450 hours of pre-K per program year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1066800"/>
          </a:xfrm>
        </p:spPr>
        <p:txBody>
          <a:bodyPr/>
          <a:lstStyle/>
          <a:p>
            <a:r>
              <a:rPr lang="en-US" sz="4000" dirty="0" smtClean="0"/>
              <a:t>Reimbursement Rates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8077200" cy="4876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Reimbursement is made directly to the provider from FSSA through direct deposit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Reimbursement is for the cost to the provider </a:t>
            </a:r>
            <a:r>
              <a:rPr lang="en-US" u="sng" dirty="0" smtClean="0"/>
              <a:t>or</a:t>
            </a:r>
            <a:r>
              <a:rPr lang="en-US" dirty="0" smtClean="0"/>
              <a:t> the maximum reimbursement rate whichever is less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provider’s maximum reimbursement rate is tiered based on the number of hours offered per program year. 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1066800"/>
          </a:xfrm>
        </p:spPr>
        <p:txBody>
          <a:bodyPr/>
          <a:lstStyle/>
          <a:p>
            <a:r>
              <a:rPr lang="en-US" sz="4000" dirty="0" smtClean="0"/>
              <a:t>Program Cost 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371600"/>
            <a:ext cx="8077200" cy="48768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On My Way Pre-K/Indy PSP providers will not be reimbursed for more than their cost of providing Pre-K services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Cost is often different from tuition charged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Reimbursement is child specific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When calculating costs do not include those costs that are reimbursed through another funding stream “no double-dipping”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1066800"/>
          </a:xfrm>
        </p:spPr>
        <p:txBody>
          <a:bodyPr/>
          <a:lstStyle/>
          <a:p>
            <a:r>
              <a:rPr lang="en-US" sz="4000" dirty="0" smtClean="0"/>
              <a:t>Program Cost 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371600"/>
            <a:ext cx="8077200" cy="4876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Costs may include: </a:t>
            </a:r>
          </a:p>
          <a:p>
            <a:r>
              <a:rPr lang="en-US" sz="2800" dirty="0" smtClean="0"/>
              <a:t>staffing, supplies, equipment, curriculum,   professional development for pre-K teacher/aid,  indirect and other allocated costs (according to a cost allocation plan), field trips, registration fees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Do not include uniform costs, if applicable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Do not include the cost of food is covered by school lunch program or CACFP </a:t>
            </a:r>
          </a:p>
          <a:p>
            <a:pPr>
              <a:buFont typeface="Arial" pitchFamily="34" charset="0"/>
              <a:buChar char="•"/>
            </a:pPr>
            <a:endParaRPr lang="en-US" sz="3800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1066800"/>
          </a:xfrm>
        </p:spPr>
        <p:txBody>
          <a:bodyPr/>
          <a:lstStyle/>
          <a:p>
            <a:r>
              <a:rPr lang="en-US" sz="4000" dirty="0" smtClean="0"/>
              <a:t>Program Cost 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8077200" cy="4876800"/>
          </a:xfrm>
        </p:spPr>
        <p:txBody>
          <a:bodyPr>
            <a:normAutofit fontScale="2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11200" dirty="0" smtClean="0"/>
              <a:t>OMW families should not incur any additional cost for the pre-K program beyond what the grant covers </a:t>
            </a:r>
          </a:p>
          <a:p>
            <a:pPr>
              <a:buFont typeface="Arial" pitchFamily="34" charset="0"/>
              <a:buChar char="•"/>
            </a:pPr>
            <a:r>
              <a:rPr lang="en-US" sz="11200" dirty="0" smtClean="0"/>
              <a:t>Programs may offer before and after care programs to support families who need services for their child beyond the school day</a:t>
            </a:r>
          </a:p>
          <a:p>
            <a:pPr>
              <a:buFont typeface="Arial" pitchFamily="34" charset="0"/>
              <a:buChar char="•"/>
            </a:pPr>
            <a:r>
              <a:rPr lang="en-US" sz="11200" dirty="0" smtClean="0"/>
              <a:t>Programs may charge fees for these wrap around services </a:t>
            </a:r>
          </a:p>
          <a:p>
            <a:pPr>
              <a:buFont typeface="Arial" pitchFamily="34" charset="0"/>
              <a:buChar char="•"/>
            </a:pPr>
            <a:endParaRPr lang="en-US" sz="7000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1066800"/>
          </a:xfrm>
        </p:spPr>
        <p:txBody>
          <a:bodyPr/>
          <a:lstStyle/>
          <a:p>
            <a:r>
              <a:rPr lang="en-US" sz="4000" dirty="0" smtClean="0"/>
              <a:t>Introductions 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8077200" cy="4876800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On My Way Pre-K is administered by the Office of Early Childhood and Out-of-School Learning, a division of FSSA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Melanie Brizzi, OECOSL Director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Beth Barrett- OMW Program Director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OECOSL also administers CCDF vouchers, licensing/registration, school age grants, Early Education Matching Grants, Paths to QUALITY and other quality improvement activities for ECE/OST programs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What will My reimbursement Tier Be?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Use the formula: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143000" y="2362200"/>
          <a:ext cx="69342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3733800"/>
            <a:ext cx="8153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Do not count days your program is closed for holidays or breaks.</a:t>
            </a:r>
          </a:p>
          <a:p>
            <a:endParaRPr lang="en-US" dirty="0"/>
          </a:p>
        </p:txBody>
      </p:sp>
      <p:sp>
        <p:nvSpPr>
          <p:cNvPr id="9" name="Multiply 8"/>
          <p:cNvSpPr/>
          <p:nvPr/>
        </p:nvSpPr>
        <p:spPr>
          <a:xfrm>
            <a:off x="2895600" y="2514600"/>
            <a:ext cx="914400" cy="914400"/>
          </a:xfrm>
          <a:prstGeom prst="mathMultiply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qual 9"/>
          <p:cNvSpPr/>
          <p:nvPr/>
        </p:nvSpPr>
        <p:spPr>
          <a:xfrm>
            <a:off x="5562600" y="2667000"/>
            <a:ext cx="685800" cy="685800"/>
          </a:xfrm>
          <a:prstGeom prst="mathEqual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382000" cy="5668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Reimbursement Tiers 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981202"/>
          <a:ext cx="8001000" cy="4190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7172"/>
                <a:gridCol w="2483069"/>
                <a:gridCol w="3310759"/>
              </a:tblGrid>
              <a:tr h="6231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7549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Program </a:t>
                      </a:r>
                      <a:r>
                        <a:rPr lang="en-US" sz="2000" dirty="0" smtClean="0"/>
                        <a:t>Design</a:t>
                      </a:r>
                      <a:r>
                        <a:rPr lang="en-US" sz="180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Minimum Hours/</a:t>
                      </a:r>
                    </a:p>
                    <a:p>
                      <a:r>
                        <a:rPr lang="en-US" sz="1800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Maximum Allowable Reimbursement Rate </a:t>
                      </a:r>
                      <a:endParaRPr lang="en-US" dirty="0"/>
                    </a:p>
                  </a:txBody>
                  <a:tcPr/>
                </a:tc>
              </a:tr>
              <a:tr h="62310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A-2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$6800</a:t>
                      </a:r>
                      <a:endParaRPr lang="en-US" dirty="0"/>
                    </a:p>
                  </a:txBody>
                  <a:tcPr/>
                </a:tc>
              </a:tr>
              <a:tr h="623101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B-2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$5130</a:t>
                      </a:r>
                      <a:endParaRPr lang="en-US" dirty="0"/>
                    </a:p>
                  </a:txBody>
                  <a:tcPr/>
                </a:tc>
              </a:tr>
              <a:tr h="62310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C-2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$3390</a:t>
                      </a:r>
                      <a:endParaRPr lang="en-US" dirty="0"/>
                    </a:p>
                  </a:txBody>
                  <a:tcPr/>
                </a:tc>
              </a:tr>
              <a:tr h="62310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$2565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Provider information page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04800" y="1780590"/>
          <a:ext cx="8610600" cy="4467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5" imgW="6071844" imgH="3516335" progId="Word.Document.12">
                  <p:embed/>
                </p:oleObj>
              </mc:Choice>
              <mc:Fallback>
                <p:oleObj name="Document" r:id="rId5" imgW="6071844" imgH="3516335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80590"/>
                        <a:ext cx="8610600" cy="4467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>
            <a:off x="2286000" y="3048000"/>
            <a:ext cx="381000" cy="2286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514600" y="4572000"/>
            <a:ext cx="381000" cy="1524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6400800" y="3048000"/>
            <a:ext cx="381000" cy="2286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5105400" y="4495800"/>
            <a:ext cx="381000" cy="1524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7010400" y="4495800"/>
            <a:ext cx="381000" cy="2286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Provider information page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57200" y="1828800"/>
          <a:ext cx="8335457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5" imgW="6071844" imgH="2445238" progId="Word.Document.12">
                  <p:embed/>
                </p:oleObj>
              </mc:Choice>
              <mc:Fallback>
                <p:oleObj name="Document" r:id="rId5" imgW="6071844" imgH="2445238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28800"/>
                        <a:ext cx="8335457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5-Point Star 6"/>
          <p:cNvSpPr/>
          <p:nvPr/>
        </p:nvSpPr>
        <p:spPr>
          <a:xfrm>
            <a:off x="2438400" y="2971800"/>
            <a:ext cx="838200" cy="8382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 Schedule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4297363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Payment is based on the children enrolled and is divided up by the term Fall, Spring and Summer (if applicable)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Providers receive an invoice from the State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Providers will verify the invoice for accuracy, sign and return to the State for payment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This invoice will show each child enrolled and the rate for that child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If a child is disenrolled for any reason after payment for the current period has been received, a repayment may be required, prorated on the date of disenrollment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of invoices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8839200" cy="4297363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Programs receive an invoice for any child with a completed grant assigned to the program with a start date within the next month for the current or upcoming semester.  Typically in August but programs can start in September.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If a child is enrolled late, additional invoices will be run on or shortly after the 15</a:t>
            </a:r>
            <a:r>
              <a:rPr lang="en-US" baseline="30000" dirty="0" smtClean="0"/>
              <a:t>th</a:t>
            </a:r>
            <a:r>
              <a:rPr lang="en-US" dirty="0" smtClean="0"/>
              <a:t> of each month hereafter, programs will only receive another invoice for the current semester if NEW children are enrolled. Payment will be prorated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Second invoices are sent in January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If applicable a summer invoice is sent in June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1295400"/>
          </a:xfrm>
        </p:spPr>
        <p:txBody>
          <a:bodyPr/>
          <a:lstStyle/>
          <a:p>
            <a:r>
              <a:rPr lang="en-US" sz="4000" dirty="0" smtClean="0"/>
              <a:t>Provider Agreement 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8077200" cy="4648200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Administer the ISTAR-KR assessment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Offer parental engagement and involvement activities in alignment with the Family Engagement Framework adopted by the Indiana Early Learning Advisory Council (ELAC)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Allow families of children enrolled in the Pre-K program to visit at any time the program is in operation.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Remain in good standing with State and PTQ/Accreditation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Participate fully in the evaluation.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Submit claims and attendance reports timely to FSSA/FSSA fiscal agents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Istar-kr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458200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i="1" dirty="0" smtClean="0"/>
              <a:t>ISTAR-KR (Indiana Standards Tool for Alternate Reporting of Kindergarten Readiness)</a:t>
            </a:r>
            <a:r>
              <a:rPr lang="en-US" dirty="0" smtClean="0"/>
              <a:t> is to measure skills in children from infancy to kindergarten. </a:t>
            </a:r>
          </a:p>
          <a:p>
            <a:pPr>
              <a:buNone/>
            </a:pPr>
            <a:r>
              <a:rPr lang="en-US" i="1" dirty="0" smtClean="0"/>
              <a:t>ISTAR-KR</a:t>
            </a:r>
            <a:r>
              <a:rPr lang="en-US" dirty="0" smtClean="0"/>
              <a:t> is a web-based instrument rated by teachers based on their ongoing observations of children engaged in typical daily routines and activities. </a:t>
            </a:r>
            <a:r>
              <a:rPr lang="en-US" b="1" dirty="0" smtClean="0"/>
              <a:t>It is available to all public schools in Indiana and to private early childhood education programs at no cost. </a:t>
            </a:r>
            <a:r>
              <a:rPr lang="en-US" dirty="0" smtClean="0"/>
              <a:t>Assessment results from </a:t>
            </a:r>
            <a:r>
              <a:rPr lang="en-US" i="1" dirty="0" smtClean="0"/>
              <a:t>ISTAR-KR</a:t>
            </a:r>
            <a:r>
              <a:rPr lang="en-US" dirty="0" smtClean="0"/>
              <a:t> can be used to determine which skills a child has mastered and to identify the skills a student needs to learn next.</a:t>
            </a:r>
          </a:p>
          <a:p>
            <a:pPr>
              <a:buNone/>
            </a:pPr>
            <a:r>
              <a:rPr lang="en-US" dirty="0" smtClean="0"/>
              <a:t>On My Way Pre-K programs will complete an assessment a minimum of 2 times – entrance and exit of the program.  Best practice would encourage additional assessments.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 smtClean="0"/>
              <a:t>THE INDIANA EARLY CHILDHOOD PARENT AND FAMILY ENGAGEMENT FRAMEWORK</a:t>
            </a:r>
            <a:endParaRPr lang="en-US" sz="31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04800" y="1828800"/>
          <a:ext cx="8534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458200" cy="4495800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Required by the law, the pilot’s purpose is to demonstrate the effectiveness of Pre-K programs on school readiness and academic achievement. Purdue University/ Jim Elicker (principle investigator) has been awarded the contract for this work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Study students who participate in the pilot program to determine the achievement levels of those students throughout the pre-k year(s), in kindergarten and later grades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Includes a comparison of </a:t>
            </a:r>
            <a:r>
              <a:rPr lang="en-US" dirty="0" err="1" smtClean="0"/>
              <a:t>of</a:t>
            </a:r>
            <a:r>
              <a:rPr lang="en-US" dirty="0" smtClean="0"/>
              <a:t> On My Way Pre-K students and a control group who did not participate in the pilot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Also includes parent engagement evaluations for staff and parents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1066800"/>
          </a:xfrm>
        </p:spPr>
        <p:txBody>
          <a:bodyPr/>
          <a:lstStyle/>
          <a:p>
            <a:r>
              <a:rPr lang="en-US" sz="4000" dirty="0" smtClean="0"/>
              <a:t>On MY WAY Pre-K History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8077200" cy="48768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2013 Governor Pence signed into law Indiana’s first state funded pre-K program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Five pilot counties- Allen, Jackson, Lake, Marion, Vanderburgh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Funded with FSSA reversions funds-$10 M year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Indiana General Assembly approved two more years of pre-K funding at the same level $10 M/year for the five pre-k pilot counties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458200" cy="4267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Pre-K programs must keep accurate attendance records for all On My Way Pre-K enrolled children.  It is important for the longitudinal study to know the “dosage” the child attends – days and hours each week.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provider portal will soon be enhanced to include an automated attendance tracking module</a:t>
            </a:r>
          </a:p>
          <a:p>
            <a:r>
              <a:rPr lang="en-US" dirty="0" smtClean="0"/>
              <a:t>Pre-K programs agree to enforce minimum attendance requirements of at least 85% of the days pre-k is offered for On My Way Pre-K enrolled children.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School Readiness outcomes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 l="23878" t="16809" r="22756" b="27350"/>
          <a:stretch>
            <a:fillRect/>
          </a:stretch>
        </p:blipFill>
        <p:spPr bwMode="auto">
          <a:xfrm>
            <a:off x="381000" y="18288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www.onmywayprek.org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3722" y="2133600"/>
            <a:ext cx="7101356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5715000" y="3886200"/>
            <a:ext cx="17526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43800" y="3733800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  <p:pic>
        <p:nvPicPr>
          <p:cNvPr id="6" name="Content Placeholder 5" descr="Man-With-Question-05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118" y="2133600"/>
            <a:ext cx="3992563" cy="3992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828801"/>
            <a:ext cx="5715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>
              <a:solidFill>
                <a:srgbClr val="FFFFFF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o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Beth Barrett: </a:t>
            </a:r>
          </a:p>
          <a:p>
            <a:r>
              <a:rPr lang="en-US" sz="2200" dirty="0" smtClean="0">
                <a:solidFill>
                  <a:schemeClr val="bg1"/>
                </a:solidFill>
                <a:hlinkClick r:id="rId3"/>
              </a:rPr>
              <a:t>Beth.Barrett@</a:t>
            </a:r>
            <a:r>
              <a:rPr lang="en-US" sz="2200" dirty="0">
                <a:solidFill>
                  <a:schemeClr val="bg1"/>
                </a:solidFill>
                <a:hlinkClick r:id="rId3"/>
              </a:rPr>
              <a:t>fssa.in.gov</a:t>
            </a:r>
            <a:r>
              <a:rPr lang="en-US" sz="2200" dirty="0">
                <a:solidFill>
                  <a:schemeClr val="bg1"/>
                </a:solidFill>
              </a:rPr>
              <a:t>  </a:t>
            </a:r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dirty="0" smtClean="0"/>
              <a:t>Phone:  317-234-8882</a:t>
            </a:r>
          </a:p>
          <a:p>
            <a:r>
              <a:rPr lang="en-US" sz="2200" dirty="0" smtClean="0"/>
              <a:t>Fax:  	 317-237-6905</a:t>
            </a:r>
          </a:p>
          <a:p>
            <a:endParaRPr lang="en-US" sz="2200" dirty="0" smtClean="0"/>
          </a:p>
          <a:p>
            <a:r>
              <a:rPr lang="en-US" sz="2800" dirty="0" smtClean="0">
                <a:solidFill>
                  <a:srgbClr val="000000"/>
                </a:solidFill>
              </a:rPr>
              <a:t>Melanie Brizzi: </a:t>
            </a:r>
            <a:r>
              <a:rPr lang="en-US" sz="2200" dirty="0" smtClean="0">
                <a:solidFill>
                  <a:schemeClr val="bg1"/>
                </a:solidFill>
                <a:hlinkClick r:id="rId3"/>
              </a:rPr>
              <a:t>Melanie.Brizzi@fssa.in.gov</a:t>
            </a:r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 smtClean="0"/>
          </a:p>
          <a:p>
            <a:r>
              <a:rPr lang="en-US" sz="2800" dirty="0" smtClean="0"/>
              <a:t>Website: </a:t>
            </a:r>
            <a:r>
              <a:rPr lang="en-US" sz="2800" dirty="0" smtClean="0">
                <a:hlinkClick r:id="rId4"/>
              </a:rPr>
              <a:t>www.onmywayprek.org</a:t>
            </a:r>
            <a:r>
              <a:rPr lang="en-US" sz="2800" dirty="0" smtClean="0"/>
              <a:t>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200" dirty="0" smtClean="0"/>
              <a:t> </a:t>
            </a:r>
            <a:endParaRPr lang="en-US" sz="2200" dirty="0"/>
          </a:p>
          <a:p>
            <a:endParaRPr lang="en-US" sz="2200" dirty="0" smtClean="0">
              <a:solidFill>
                <a:srgbClr val="FFFFFF"/>
              </a:solidFill>
              <a:hlinkClick r:id="rId5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2438400"/>
            <a:ext cx="2667000" cy="253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82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1066800"/>
          </a:xfrm>
        </p:spPr>
        <p:txBody>
          <a:bodyPr/>
          <a:lstStyle/>
          <a:p>
            <a:r>
              <a:rPr lang="en-US" sz="4000" dirty="0" smtClean="0"/>
              <a:t>On MY WAY Pre-K History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8077200" cy="48768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January 2014- four counties started offering OMW Pre-K- early start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Over  400 children enrolled in 71 programs across the four counties (one private school)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August 2015 OMW begins in all five counties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Currently over 2,200 children enrolled within 163 programs (10 private schools) to begin in August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1066800"/>
          </a:xfrm>
        </p:spPr>
        <p:txBody>
          <a:bodyPr/>
          <a:lstStyle/>
          <a:p>
            <a:r>
              <a:rPr lang="en-US" sz="4000" dirty="0" smtClean="0"/>
              <a:t>Family Eligibility 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8077200" cy="4876800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Families must earn below 127% of the Federal Poverty Level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Must live within one of the pilot counties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Children must be 4 but not yet 5 years old as of August 1</a:t>
            </a:r>
            <a:r>
              <a:rPr lang="en-US" baseline="30000" dirty="0" smtClean="0"/>
              <a:t>st</a:t>
            </a:r>
            <a:r>
              <a:rPr lang="en-US" dirty="0" smtClean="0"/>
              <a:t> of the pre-K program year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Must attend Kindergarten the following year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Must sign and comply with the family agreement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1066800"/>
          </a:xfrm>
        </p:spPr>
        <p:txBody>
          <a:bodyPr/>
          <a:lstStyle/>
          <a:p>
            <a:r>
              <a:rPr lang="en-US" sz="4000" dirty="0" smtClean="0"/>
              <a:t>Eligible Pre-K Programs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8077200" cy="48768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OMW is a Mixed Delivery or Community Based Pre-K system </a:t>
            </a:r>
          </a:p>
          <a:p>
            <a:r>
              <a:rPr lang="en-US" dirty="0" smtClean="0"/>
              <a:t>	Public Schools</a:t>
            </a:r>
          </a:p>
          <a:p>
            <a:r>
              <a:rPr lang="en-US" dirty="0" smtClean="0"/>
              <a:t>	Community Based Programs- Head Start, 	Licensed Centers, Licensed Homes and 	faith based Registered Ministries</a:t>
            </a:r>
          </a:p>
          <a:p>
            <a:r>
              <a:rPr lang="en-US" dirty="0" smtClean="0"/>
              <a:t>	Private Schools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All programs must meet eligibility and participation requirements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1295400"/>
          </a:xfrm>
        </p:spPr>
        <p:txBody>
          <a:bodyPr/>
          <a:lstStyle/>
          <a:p>
            <a:r>
              <a:rPr lang="en-US" sz="4000" dirty="0" smtClean="0"/>
              <a:t>Requirements for Participation 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8077200" cy="4648200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Community based and public schools (including Charters) must be rated Level 3 or Level 4 on Paths to QUALITY™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Non-public Schools must be nationally or regionally pre-K accredited by one of the approved accrediting bodies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Must provide family engagement activities, participate in the longitudinal evaluation, administer the I-Star KR assessment at least twice a year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Must sign and comply with the Provider Agreement 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1295400"/>
          </a:xfrm>
        </p:spPr>
        <p:txBody>
          <a:bodyPr/>
          <a:lstStyle/>
          <a:p>
            <a:r>
              <a:rPr lang="en-US" sz="4000" dirty="0" smtClean="0"/>
              <a:t>Approved Accrediting Bodies - IDOE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8077200" cy="4648200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smtClean="0"/>
              <a:t> Accrediting Association of Seventh-Day Adventist Schools, Colleges and Universities (AASDAS) </a:t>
            </a:r>
          </a:p>
          <a:p>
            <a:r>
              <a:rPr lang="en-US" sz="8000" dirty="0" smtClean="0"/>
              <a:t>  American Association of Christian Schools (AACS) </a:t>
            </a:r>
          </a:p>
          <a:p>
            <a:r>
              <a:rPr lang="en-US" sz="8000" dirty="0" smtClean="0"/>
              <a:t> Association of Christian Schools International (ACSI) </a:t>
            </a:r>
          </a:p>
          <a:p>
            <a:r>
              <a:rPr lang="en-US" sz="8000" dirty="0" smtClean="0"/>
              <a:t> Christian Schools International (CSI) </a:t>
            </a:r>
          </a:p>
          <a:p>
            <a:r>
              <a:rPr lang="en-US" sz="8000" dirty="0" smtClean="0"/>
              <a:t> Independent Schools Association of the Central States (ISACS) </a:t>
            </a:r>
          </a:p>
          <a:p>
            <a:r>
              <a:rPr lang="en-US" sz="8000" dirty="0" smtClean="0"/>
              <a:t> International Christian Accrediting Association (ICAA) </a:t>
            </a:r>
          </a:p>
          <a:p>
            <a:r>
              <a:rPr lang="en-US" sz="8000" dirty="0" smtClean="0"/>
              <a:t> National Lutheran Schools Accreditation (NLSA) </a:t>
            </a:r>
          </a:p>
          <a:p>
            <a:r>
              <a:rPr lang="en-US" sz="8000" dirty="0" smtClean="0"/>
              <a:t>  North Central Association (NCA) 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1295400"/>
          </a:xfrm>
        </p:spPr>
        <p:txBody>
          <a:bodyPr/>
          <a:lstStyle/>
          <a:p>
            <a:r>
              <a:rPr lang="en-US" sz="4000" dirty="0" smtClean="0"/>
              <a:t>Approved Accrediting Bodies - OECOSL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8077200" cy="4648200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 smtClean="0"/>
              <a:t>National Association for the Education of Young Children (NAEYC)</a:t>
            </a:r>
          </a:p>
          <a:p>
            <a:r>
              <a:rPr lang="en-US" sz="12800" dirty="0" smtClean="0"/>
              <a:t>Association of Christian Schools International (ACSI) </a:t>
            </a:r>
          </a:p>
          <a:p>
            <a:r>
              <a:rPr lang="en-US" sz="12800" dirty="0" smtClean="0"/>
              <a:t> National Early Childhood Program Accreditation (NECPA) </a:t>
            </a:r>
          </a:p>
          <a:p>
            <a:r>
              <a:rPr lang="en-US" sz="12800" dirty="0" smtClean="0"/>
              <a:t>Council on Accreditation (COA)</a:t>
            </a:r>
          </a:p>
          <a:p>
            <a:r>
              <a:rPr lang="en-US" sz="12800" dirty="0" smtClean="0"/>
              <a:t>National Association of Family Child Care (NAFCC) (not applicable for schools)</a:t>
            </a:r>
          </a:p>
          <a:p>
            <a:endParaRPr lang="en-US" sz="8000" dirty="0" smtClean="0"/>
          </a:p>
          <a:p>
            <a:endParaRPr lang="en-US" sz="2400" dirty="0" smtClean="0"/>
          </a:p>
          <a:p>
            <a:r>
              <a:rPr lang="en-US" sz="8000" dirty="0" smtClean="0"/>
              <a:t> </a:t>
            </a:r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My Way Pre-K for Non-Public Schools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New_VerneHarnish">
      <a:dk1>
        <a:sysClr val="windowText" lastClr="000000"/>
      </a:dk1>
      <a:lt1>
        <a:sysClr val="window" lastClr="FFFFFF"/>
      </a:lt1>
      <a:dk2>
        <a:srgbClr val="0C0D0D"/>
      </a:dk2>
      <a:lt2>
        <a:srgbClr val="EAEAEA"/>
      </a:lt2>
      <a:accent1>
        <a:srgbClr val="DA8C2B"/>
      </a:accent1>
      <a:accent2>
        <a:srgbClr val="5A8A98"/>
      </a:accent2>
      <a:accent3>
        <a:srgbClr val="6D4D26"/>
      </a:accent3>
      <a:accent4>
        <a:srgbClr val="99CC00"/>
      </a:accent4>
      <a:accent5>
        <a:srgbClr val="800080"/>
      </a:accent5>
      <a:accent6>
        <a:srgbClr val="F4DA12"/>
      </a:accent6>
      <a:hlink>
        <a:srgbClr val="F4DA12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NEW_VerneHarnis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New_VerneHarnish">
      <a:dk1>
        <a:sysClr val="windowText" lastClr="000000"/>
      </a:dk1>
      <a:lt1>
        <a:sysClr val="window" lastClr="FFFFFF"/>
      </a:lt1>
      <a:dk2>
        <a:srgbClr val="0C0D0D"/>
      </a:dk2>
      <a:lt2>
        <a:srgbClr val="EAEAEA"/>
      </a:lt2>
      <a:accent1>
        <a:srgbClr val="DA8C2B"/>
      </a:accent1>
      <a:accent2>
        <a:srgbClr val="5A8A98"/>
      </a:accent2>
      <a:accent3>
        <a:srgbClr val="6D4D26"/>
      </a:accent3>
      <a:accent4>
        <a:srgbClr val="99CC00"/>
      </a:accent4>
      <a:accent5>
        <a:srgbClr val="800080"/>
      </a:accent5>
      <a:accent6>
        <a:srgbClr val="F4DA12"/>
      </a:accent6>
      <a:hlink>
        <a:srgbClr val="F4DA12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NEW_VerneHarnis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4280</TotalTime>
  <Words>3173</Words>
  <Application>Microsoft Office PowerPoint</Application>
  <PresentationFormat>On-screen Show (4:3)</PresentationFormat>
  <Paragraphs>399</Paragraphs>
  <Slides>34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Spectrum</vt:lpstr>
      <vt:lpstr>Document</vt:lpstr>
      <vt:lpstr>On my way pre-k Provider  Information</vt:lpstr>
      <vt:lpstr>Introductions </vt:lpstr>
      <vt:lpstr>On MY WAY Pre-K History</vt:lpstr>
      <vt:lpstr>On MY WAY Pre-K History</vt:lpstr>
      <vt:lpstr>Family Eligibility </vt:lpstr>
      <vt:lpstr>Eligible Pre-K Programs</vt:lpstr>
      <vt:lpstr>Requirements for Participation </vt:lpstr>
      <vt:lpstr>Approved Accrediting Bodies - IDOE</vt:lpstr>
      <vt:lpstr>Approved Accrediting Bodies - OECOSL</vt:lpstr>
      <vt:lpstr>Options for Faith Based Private Schools </vt:lpstr>
      <vt:lpstr>Paths to QUALITY </vt:lpstr>
      <vt:lpstr>How to Enroll </vt:lpstr>
      <vt:lpstr>Family Enrollment </vt:lpstr>
      <vt:lpstr>Family Enrollment </vt:lpstr>
      <vt:lpstr>Payment Policies </vt:lpstr>
      <vt:lpstr>Reimbursement Rates</vt:lpstr>
      <vt:lpstr>Program Cost </vt:lpstr>
      <vt:lpstr>Program Cost </vt:lpstr>
      <vt:lpstr>Program Cost </vt:lpstr>
      <vt:lpstr>What will My reimbursement Tier Be?</vt:lpstr>
      <vt:lpstr>PowerPoint Presentation</vt:lpstr>
      <vt:lpstr>Provider information page</vt:lpstr>
      <vt:lpstr>Provider information page</vt:lpstr>
      <vt:lpstr>Payment Schedule </vt:lpstr>
      <vt:lpstr>Schedule of invoices</vt:lpstr>
      <vt:lpstr>Provider Agreement </vt:lpstr>
      <vt:lpstr>Istar-kr</vt:lpstr>
      <vt:lpstr>THE INDIANA EARLY CHILDHOOD PARENT AND FAMILY ENGAGEMENT FRAMEWORK</vt:lpstr>
      <vt:lpstr>Longitudinal Study</vt:lpstr>
      <vt:lpstr>Attendance</vt:lpstr>
      <vt:lpstr>School Readiness outcomes</vt:lpstr>
      <vt:lpstr>www.onmywayprek.org</vt:lpstr>
      <vt:lpstr>Questions</vt:lpstr>
      <vt:lpstr>Contacts: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Decisions Driving Growth</dc:title>
  <dc:creator>Barrett, Beth</dc:creator>
  <cp:lastModifiedBy>Zimmerman, Andrea</cp:lastModifiedBy>
  <cp:revision>324</cp:revision>
  <cp:lastPrinted>2014-01-17T06:53:52Z</cp:lastPrinted>
  <dcterms:created xsi:type="dcterms:W3CDTF">2010-05-17T01:03:36Z</dcterms:created>
  <dcterms:modified xsi:type="dcterms:W3CDTF">2015-07-30T14:35:39Z</dcterms:modified>
</cp:coreProperties>
</file>