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30"/>
  </p:handout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5" r:id="rId20"/>
    <p:sldId id="269" r:id="rId21"/>
    <p:sldId id="276" r:id="rId22"/>
    <p:sldId id="277" r:id="rId23"/>
    <p:sldId id="278" r:id="rId24"/>
    <p:sldId id="279" r:id="rId25"/>
    <p:sldId id="283" r:id="rId26"/>
    <p:sldId id="280" r:id="rId27"/>
    <p:sldId id="281"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712" autoAdjust="0"/>
  </p:normalViewPr>
  <p:slideViewPr>
    <p:cSldViewPr snapToGrid="0" snapToObjects="1">
      <p:cViewPr varScale="1">
        <p:scale>
          <a:sx n="77" d="100"/>
          <a:sy n="77" d="100"/>
        </p:scale>
        <p:origin x="-1056" y="-86"/>
      </p:cViewPr>
      <p:guideLst>
        <p:guide orient="horz" pos="2160"/>
        <p:guide pos="2880"/>
      </p:guideLst>
    </p:cSldViewPr>
  </p:slideViewPr>
  <p:outlineViewPr>
    <p:cViewPr>
      <p:scale>
        <a:sx n="33" d="100"/>
        <a:sy n="33" d="100"/>
      </p:scale>
      <p:origin x="0" y="400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FF9C10-3F22-884E-9D38-C6AA9FEC34F0}" type="datetimeFigureOut">
              <a:rPr lang="en-US" smtClean="0"/>
              <a:t>9/23/2014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385339-AD4B-C84C-AABB-5C3185A4C5D5}" type="slidenum">
              <a:rPr lang="en-US" smtClean="0"/>
              <a:t>‹#›</a:t>
            </a:fld>
            <a:endParaRPr lang="en-US" dirty="0"/>
          </a:p>
        </p:txBody>
      </p:sp>
    </p:spTree>
    <p:extLst>
      <p:ext uri="{BB962C8B-B14F-4D97-AF65-F5344CB8AC3E}">
        <p14:creationId xmlns:p14="http://schemas.microsoft.com/office/powerpoint/2010/main" val="36123127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585691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0370179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1"/>
            <a:ext cx="60198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8863885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2441545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3908297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3962400" cy="4221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1"/>
            <a:ext cx="3962400" cy="3581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23195773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43199"/>
            <a:ext cx="4040188" cy="3382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3200"/>
            <a:ext cx="4041775" cy="2743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8385043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752094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28056706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34858182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2981999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365760" y="533400"/>
            <a:ext cx="8458200" cy="571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1905001"/>
            <a:ext cx="8077200" cy="41193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9/23/2014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dirty="0"/>
          </a:p>
        </p:txBody>
      </p:sp>
      <p:sp>
        <p:nvSpPr>
          <p:cNvPr id="10" name="Rectangle 9"/>
          <p:cNvSpPr/>
          <p:nvPr/>
        </p:nvSpPr>
        <p:spPr>
          <a:xfrm>
            <a:off x="6762750" y="5465064"/>
            <a:ext cx="1714500" cy="1100328"/>
          </a:xfrm>
          <a:prstGeom prst="rect">
            <a:avLst/>
          </a:prstGeom>
          <a:solidFill>
            <a:schemeClr val="bg1"/>
          </a:solidFill>
          <a:ln w="3175">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81800" y="5486400"/>
            <a:ext cx="1676400" cy="105765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6934200" y="5571744"/>
            <a:ext cx="1377696" cy="905256"/>
          </a:xfrm>
          <a:prstGeom prst="rect">
            <a:avLst/>
          </a:prstGeom>
        </p:spPr>
      </p:pic>
      <p:sp>
        <p:nvSpPr>
          <p:cNvPr id="11" name="Rectangle 10"/>
          <p:cNvSpPr/>
          <p:nvPr/>
        </p:nvSpPr>
        <p:spPr>
          <a:xfrm>
            <a:off x="365760" y="533400"/>
            <a:ext cx="8458200" cy="571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762750" y="5465064"/>
            <a:ext cx="1714500" cy="1100328"/>
          </a:xfrm>
          <a:prstGeom prst="rect">
            <a:avLst/>
          </a:prstGeom>
          <a:solidFill>
            <a:schemeClr val="bg1"/>
          </a:solidFill>
          <a:ln w="3175">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81800" y="5486400"/>
            <a:ext cx="1676400" cy="105765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cap="all" dirty="0" smtClean="0">
                <a:solidFill>
                  <a:schemeClr val="bg2">
                    <a:lumMod val="50000"/>
                  </a:schemeClr>
                </a:solidFill>
                <a:latin typeface="Calibri" panose="020F0502020204030204" pitchFamily="34" charset="0"/>
              </a:rPr>
              <a:t>Commission </a:t>
            </a:r>
          </a:p>
          <a:p>
            <a:pPr algn="ctr"/>
            <a:r>
              <a:rPr lang="en-US" sz="1600" b="1" cap="all" dirty="0" smtClean="0">
                <a:solidFill>
                  <a:schemeClr val="bg2">
                    <a:lumMod val="50000"/>
                  </a:schemeClr>
                </a:solidFill>
                <a:latin typeface="Calibri" panose="020F0502020204030204" pitchFamily="34" charset="0"/>
              </a:rPr>
              <a:t>on</a:t>
            </a:r>
            <a:r>
              <a:rPr lang="en-US" sz="1600" b="1" cap="all" baseline="0" dirty="0" smtClean="0">
                <a:solidFill>
                  <a:schemeClr val="bg2">
                    <a:lumMod val="50000"/>
                  </a:schemeClr>
                </a:solidFill>
                <a:latin typeface="Calibri" panose="020F0502020204030204" pitchFamily="34" charset="0"/>
              </a:rPr>
              <a:t> Seclusion &amp; Restraint</a:t>
            </a:r>
            <a:endParaRPr lang="en-US" sz="1600" b="1" cap="all" dirty="0">
              <a:solidFill>
                <a:schemeClr val="bg2">
                  <a:lumMod val="50000"/>
                </a:schemeClr>
              </a:solidFill>
              <a:latin typeface="Calibri" panose="020F0502020204030204" pitchFamily="34" charset="0"/>
            </a:endParaRPr>
          </a:p>
        </p:txBody>
      </p:sp>
    </p:spTree>
    <p:extLst>
      <p:ext uri="{BB962C8B-B14F-4D97-AF65-F5344CB8AC3E}">
        <p14:creationId xmlns:p14="http://schemas.microsoft.com/office/powerpoint/2010/main" val="18624576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2.ed.gov/policy/seclusion/restraintsandseclusion:resources.pdf" TargetMode="External"/><Relationship Id="rId2" Type="http://schemas.openxmlformats.org/officeDocument/2006/relationships/hyperlink" Target="http://www.doe.in.gov/srcommiss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Seclusion and </a:t>
            </a:r>
            <a:r>
              <a:rPr lang="en-US" dirty="0" smtClean="0"/>
              <a:t>Restraint </a:t>
            </a:r>
            <a:r>
              <a:rPr lang="en-US" dirty="0" smtClean="0"/>
              <a:t>Plan</a:t>
            </a:r>
            <a:br>
              <a:rPr lang="en-US" dirty="0" smtClean="0"/>
            </a:br>
            <a:r>
              <a:rPr lang="en-US" sz="3100" i="1" dirty="0" smtClean="0"/>
              <a:t>Understanding the Law and the Rule </a:t>
            </a:r>
            <a:endParaRPr lang="en-US" sz="3100" i="1" dirty="0"/>
          </a:p>
        </p:txBody>
      </p:sp>
      <p:sp>
        <p:nvSpPr>
          <p:cNvPr id="3" name="Subtitle 2"/>
          <p:cNvSpPr>
            <a:spLocks noGrp="1"/>
          </p:cNvSpPr>
          <p:nvPr>
            <p:ph type="subTitle" idx="1"/>
          </p:nvPr>
        </p:nvSpPr>
        <p:spPr/>
        <p:txBody>
          <a:bodyPr/>
          <a:lstStyle/>
          <a:p>
            <a:r>
              <a:rPr lang="en-US" dirty="0" smtClean="0"/>
              <a:t>2014</a:t>
            </a:r>
            <a:endParaRPr lang="en-US" dirty="0"/>
          </a:p>
        </p:txBody>
      </p:sp>
    </p:spTree>
    <p:extLst>
      <p:ext uri="{BB962C8B-B14F-4D97-AF65-F5344CB8AC3E}">
        <p14:creationId xmlns:p14="http://schemas.microsoft.com/office/powerpoint/2010/main" val="1230436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Restraint cont. </a:t>
            </a:r>
            <a:endParaRPr lang="en-US" dirty="0"/>
          </a:p>
        </p:txBody>
      </p:sp>
      <p:sp>
        <p:nvSpPr>
          <p:cNvPr id="3" name="Content Placeholder 2"/>
          <p:cNvSpPr>
            <a:spLocks noGrp="1"/>
          </p:cNvSpPr>
          <p:nvPr>
            <p:ph idx="1"/>
          </p:nvPr>
        </p:nvSpPr>
        <p:spPr/>
        <p:txBody>
          <a:bodyPr/>
          <a:lstStyle/>
          <a:p>
            <a:r>
              <a:rPr lang="en-US" b="1" u="sng" dirty="0"/>
              <a:t>Chemical </a:t>
            </a:r>
            <a:r>
              <a:rPr lang="en-US" b="1" u="sng" dirty="0" smtClean="0"/>
              <a:t>Restraint</a:t>
            </a:r>
          </a:p>
          <a:p>
            <a:pPr marL="0" indent="0">
              <a:buNone/>
            </a:pPr>
            <a:r>
              <a:rPr lang="en-US" dirty="0" smtClean="0"/>
              <a:t>The </a:t>
            </a:r>
            <a:r>
              <a:rPr lang="en-US" dirty="0"/>
              <a:t>administration of a drug or medication to manage student's behavior or restrict a student’s freedom of movement that is not a standard treatment and dosage for the student medical or psychiatric condition. </a:t>
            </a:r>
          </a:p>
          <a:p>
            <a:endParaRPr lang="en-US" dirty="0"/>
          </a:p>
        </p:txBody>
      </p:sp>
    </p:spTree>
    <p:extLst>
      <p:ext uri="{BB962C8B-B14F-4D97-AF65-F5344CB8AC3E}">
        <p14:creationId xmlns:p14="http://schemas.microsoft.com/office/powerpoint/2010/main" val="893548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Restraint cont.</a:t>
            </a:r>
            <a:endParaRPr lang="en-US" dirty="0"/>
          </a:p>
        </p:txBody>
      </p:sp>
      <p:sp>
        <p:nvSpPr>
          <p:cNvPr id="4" name="Content Placeholder 3"/>
          <p:cNvSpPr>
            <a:spLocks noGrp="1"/>
          </p:cNvSpPr>
          <p:nvPr>
            <p:ph idx="1"/>
          </p:nvPr>
        </p:nvSpPr>
        <p:spPr>
          <a:xfrm>
            <a:off x="533400" y="1905001"/>
            <a:ext cx="8077200" cy="3824287"/>
          </a:xfrm>
        </p:spPr>
        <p:txBody>
          <a:bodyPr>
            <a:normAutofit fontScale="70000" lnSpcReduction="20000"/>
          </a:bodyPr>
          <a:lstStyle/>
          <a:p>
            <a:pPr marL="0" indent="0">
              <a:buNone/>
            </a:pPr>
            <a:r>
              <a:rPr lang="en-US" b="1" u="sng" dirty="0"/>
              <a:t>Physical Restraint</a:t>
            </a:r>
          </a:p>
          <a:p>
            <a:pPr marL="0" indent="0">
              <a:buNone/>
            </a:pPr>
            <a:r>
              <a:rPr lang="en-US" dirty="0" smtClean="0"/>
              <a:t/>
            </a:r>
            <a:br>
              <a:rPr lang="en-US" dirty="0" smtClean="0"/>
            </a:br>
            <a:r>
              <a:rPr lang="en-US" dirty="0" smtClean="0"/>
              <a:t>Physical </a:t>
            </a:r>
            <a:r>
              <a:rPr lang="en-US" dirty="0"/>
              <a:t>contact between a school employee and a student in which the student unwillingly participates and that involves the use of a manual hold to restrict freedom of movement of all or part of a </a:t>
            </a:r>
            <a:r>
              <a:rPr lang="en-US" dirty="0" smtClean="0"/>
              <a:t>student’s </a:t>
            </a:r>
            <a:r>
              <a:rPr lang="en-US" dirty="0"/>
              <a:t>body or to restrict normal access to the </a:t>
            </a:r>
            <a:r>
              <a:rPr lang="en-US" dirty="0" smtClean="0"/>
              <a:t>student’s </a:t>
            </a:r>
            <a:r>
              <a:rPr lang="en-US" dirty="0"/>
              <a:t>body. The tem does not include: </a:t>
            </a:r>
          </a:p>
          <a:p>
            <a:pPr marL="514350" indent="-514350">
              <a:buFont typeface="+mj-lt"/>
              <a:buAutoNum type="arabicPeriod"/>
            </a:pPr>
            <a:r>
              <a:rPr lang="en-US" dirty="0"/>
              <a:t>Briefly holding a student without undue force in order to calm or comfort the student, or to prevent unsafe behavior, such as running into traffic or engaging in physical altercation</a:t>
            </a:r>
          </a:p>
          <a:p>
            <a:pPr marL="514350" indent="-514350">
              <a:buFont typeface="+mj-lt"/>
              <a:buAutoNum type="arabicPeriod"/>
            </a:pPr>
            <a:r>
              <a:rPr lang="en-US" dirty="0"/>
              <a:t>Physical escort</a:t>
            </a:r>
          </a:p>
          <a:p>
            <a:pPr marL="514350" indent="-514350">
              <a:buFont typeface="+mj-lt"/>
              <a:buAutoNum type="arabicPeriod"/>
            </a:pPr>
            <a:r>
              <a:rPr lang="en-US" dirty="0"/>
              <a:t>Physical contact intended to gently assist or prompt a student in preforming </a:t>
            </a:r>
            <a:r>
              <a:rPr lang="en-US" dirty="0" smtClean="0"/>
              <a:t>a </a:t>
            </a:r>
            <a:r>
              <a:rPr lang="en-US" dirty="0"/>
              <a:t>task or to guide or </a:t>
            </a:r>
            <a:r>
              <a:rPr lang="en-US" dirty="0" smtClean="0"/>
              <a:t>assist </a:t>
            </a:r>
            <a:r>
              <a:rPr lang="en-US" dirty="0"/>
              <a:t>a student from one area to another </a:t>
            </a:r>
          </a:p>
        </p:txBody>
      </p:sp>
    </p:spTree>
    <p:extLst>
      <p:ext uri="{BB962C8B-B14F-4D97-AF65-F5344CB8AC3E}">
        <p14:creationId xmlns:p14="http://schemas.microsoft.com/office/powerpoint/2010/main" val="1905899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Prevention Techniques </a:t>
            </a:r>
            <a:br>
              <a:rPr lang="en-US" dirty="0" smtClean="0"/>
            </a:br>
            <a:r>
              <a:rPr lang="en-US" dirty="0" smtClean="0"/>
              <a:t>Defined</a:t>
            </a:r>
            <a:endParaRPr lang="en-US" dirty="0"/>
          </a:p>
        </p:txBody>
      </p:sp>
      <p:sp>
        <p:nvSpPr>
          <p:cNvPr id="3" name="Content Placeholder 2"/>
          <p:cNvSpPr>
            <a:spLocks noGrp="1"/>
          </p:cNvSpPr>
          <p:nvPr>
            <p:ph idx="1"/>
          </p:nvPr>
        </p:nvSpPr>
        <p:spPr/>
        <p:txBody>
          <a:bodyPr>
            <a:normAutofit/>
          </a:bodyPr>
          <a:lstStyle/>
          <a:p>
            <a:pPr marL="0" indent="0">
              <a:buNone/>
            </a:pPr>
            <a:r>
              <a:rPr lang="en-US" sz="3200" u="sng" dirty="0" smtClean="0"/>
              <a:t>De-escalation </a:t>
            </a:r>
          </a:p>
          <a:p>
            <a:pPr marL="0" indent="0">
              <a:buNone/>
            </a:pPr>
            <a:r>
              <a:rPr lang="en-US" sz="2400" dirty="0" smtClean="0"/>
              <a:t>Techniques used to cause a situation to become more controlled, calm and less dangerous</a:t>
            </a:r>
          </a:p>
          <a:p>
            <a:pPr marL="0" indent="0">
              <a:buNone/>
            </a:pPr>
            <a:r>
              <a:rPr lang="en-US" sz="3200" u="sng" dirty="0" smtClean="0"/>
              <a:t/>
            </a:r>
            <a:br>
              <a:rPr lang="en-US" sz="3200" u="sng" dirty="0" smtClean="0"/>
            </a:br>
            <a:r>
              <a:rPr lang="en-US" sz="3200" u="sng" dirty="0" smtClean="0"/>
              <a:t>Positive Behavior Intervention &amp; Support </a:t>
            </a:r>
          </a:p>
          <a:p>
            <a:pPr marL="0" indent="0">
              <a:buNone/>
            </a:pPr>
            <a:r>
              <a:rPr lang="en-US" sz="2400" dirty="0" smtClean="0"/>
              <a:t>A systematic evidence-based approach which includes strategies to reinforce desired behaviors and diminish problem behaviors </a:t>
            </a:r>
            <a:endParaRPr lang="en-US" sz="2400" dirty="0"/>
          </a:p>
        </p:txBody>
      </p:sp>
    </p:spTree>
    <p:extLst>
      <p:ext uri="{BB962C8B-B14F-4D97-AF65-F5344CB8AC3E}">
        <p14:creationId xmlns:p14="http://schemas.microsoft.com/office/powerpoint/2010/main" val="109110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Plan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By July 1,2014, each school or school district, must adopt a plan which includes the following rules:  </a:t>
            </a:r>
          </a:p>
          <a:p>
            <a:pPr marL="457200" indent="-457200">
              <a:buFont typeface="+mj-lt"/>
              <a:buAutoNum type="arabicPeriod"/>
            </a:pPr>
            <a:r>
              <a:rPr lang="en-US" dirty="0" smtClean="0"/>
              <a:t>Any behavioral intervention must be consistent with a child’s right to be treated with dignity and respect, and to be free from abuse</a:t>
            </a:r>
          </a:p>
          <a:p>
            <a:pPr marL="457200" indent="-457200">
              <a:buFont typeface="+mj-lt"/>
              <a:buAutoNum type="arabicPeriod"/>
            </a:pPr>
            <a:r>
              <a:rPr lang="en-US" dirty="0" smtClean="0"/>
              <a:t>Appropriate student behavior will be promoted and taught </a:t>
            </a:r>
          </a:p>
          <a:p>
            <a:pPr marL="457200" indent="-457200">
              <a:buFont typeface="+mj-lt"/>
              <a:buAutoNum type="arabicPeriod"/>
            </a:pPr>
            <a:r>
              <a:rPr lang="en-US" dirty="0" smtClean="0"/>
              <a:t>Any behavior intervention used must be consistent with the student’s most current individualized education program and with the student’s behavioral intervention plan, if applicable </a:t>
            </a:r>
          </a:p>
          <a:p>
            <a:pPr marL="457200" indent="-457200">
              <a:buFont typeface="+mj-lt"/>
              <a:buAutoNum type="arabicPeriod"/>
            </a:pPr>
            <a:r>
              <a:rPr lang="en-US" dirty="0" smtClean="0"/>
              <a:t>Every effort shall be made to prevent the need for the use of restraint or for the use of seclusion on a student</a:t>
            </a:r>
            <a:endParaRPr lang="en-US" dirty="0"/>
          </a:p>
        </p:txBody>
      </p:sp>
    </p:spTree>
    <p:extLst>
      <p:ext uri="{BB962C8B-B14F-4D97-AF65-F5344CB8AC3E}">
        <p14:creationId xmlns:p14="http://schemas.microsoft.com/office/powerpoint/2010/main" val="3171898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cont.</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5"/>
            </a:pPr>
            <a:r>
              <a:rPr lang="en-US" dirty="0" smtClean="0"/>
              <a:t>Prevention: positive behavior intervention and support, and conflict de-escalation shall be used regularly to eliminate or minimize the need for use of seclusion, chemical restraint, mechanical restraint, or physical restraint   </a:t>
            </a:r>
          </a:p>
          <a:p>
            <a:pPr marL="514350" indent="-514350">
              <a:buFont typeface="+mj-lt"/>
              <a:buAutoNum type="arabicPeriod" startAt="5"/>
            </a:pPr>
            <a:r>
              <a:rPr lang="en-US" dirty="0" smtClean="0"/>
              <a:t>Seclusion or </a:t>
            </a:r>
            <a:r>
              <a:rPr lang="en-US" dirty="0"/>
              <a:t>p</a:t>
            </a:r>
            <a:r>
              <a:rPr lang="en-US" dirty="0" smtClean="0"/>
              <a:t>hysical </a:t>
            </a:r>
            <a:r>
              <a:rPr lang="en-US" dirty="0"/>
              <a:t>r</a:t>
            </a:r>
            <a:r>
              <a:rPr lang="en-US" dirty="0" smtClean="0"/>
              <a:t>estraint shall not be used except when used as a last resort in situation where the student’s behavior poses imminent danger to self or others </a:t>
            </a:r>
          </a:p>
          <a:p>
            <a:pPr marL="514350" indent="-514350">
              <a:buFont typeface="+mj-lt"/>
              <a:buAutoNum type="arabicPeriod" startAt="5"/>
            </a:pPr>
            <a:r>
              <a:rPr lang="en-US" dirty="0" smtClean="0"/>
              <a:t>Use of seclusion may only be used for a short period of time </a:t>
            </a:r>
          </a:p>
          <a:p>
            <a:pPr marL="514350" indent="-514350">
              <a:buFont typeface="+mj-lt"/>
              <a:buAutoNum type="arabicPeriod" startAt="5"/>
            </a:pPr>
            <a:r>
              <a:rPr lang="en-US" dirty="0" smtClean="0"/>
              <a:t>Staff (that have regular and direct contact with students)  shall be trained, including regular updating on the appropriate use of effective alternatives to the use of seclusion and restraint</a:t>
            </a:r>
          </a:p>
          <a:p>
            <a:pPr marL="0" indent="0">
              <a:buNone/>
            </a:pPr>
            <a:endParaRPr lang="en-US" dirty="0" smtClean="0"/>
          </a:p>
        </p:txBody>
      </p:sp>
    </p:spTree>
    <p:extLst>
      <p:ext uri="{BB962C8B-B14F-4D97-AF65-F5344CB8AC3E}">
        <p14:creationId xmlns:p14="http://schemas.microsoft.com/office/powerpoint/2010/main" val="2286179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9"/>
            </a:pPr>
            <a:r>
              <a:rPr lang="en-US" dirty="0" smtClean="0"/>
              <a:t>Every instance in which seclusion or restraint  is used shall be carefully, continuously and visually monitored to ensure the appropriateness of its use and safety of the student, other students, teachers, and other personnel</a:t>
            </a:r>
          </a:p>
          <a:p>
            <a:pPr marL="514350" indent="-514350">
              <a:buFont typeface="+mj-lt"/>
              <a:buAutoNum type="arabicPeriod" startAt="9"/>
            </a:pPr>
            <a:r>
              <a:rPr lang="en-US" dirty="0" smtClean="0"/>
              <a:t>Schools shall never use mechanical restraints to restrict a child’s freedom of movement, and schools shall never use a drug, medication, or other chemical to control behavior or restrict freedom of movement, except as authorized by a licensed physician or other qualified health professional (OT/PT). Schools shall never give a student any drug or medication that is not a standard  treatment and dosage for the student’s medical or psychiatric condition</a:t>
            </a:r>
          </a:p>
          <a:p>
            <a:endParaRPr lang="en-US" dirty="0" smtClean="0"/>
          </a:p>
          <a:p>
            <a:endParaRPr lang="en-US" dirty="0"/>
          </a:p>
        </p:txBody>
      </p:sp>
    </p:spTree>
    <p:extLst>
      <p:ext uri="{BB962C8B-B14F-4D97-AF65-F5344CB8AC3E}">
        <p14:creationId xmlns:p14="http://schemas.microsoft.com/office/powerpoint/2010/main" val="3468187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4" name="Content Placeholder 3"/>
          <p:cNvSpPr>
            <a:spLocks noGrp="1"/>
          </p:cNvSpPr>
          <p:nvPr>
            <p:ph idx="1"/>
          </p:nvPr>
        </p:nvSpPr>
        <p:spPr>
          <a:xfrm>
            <a:off x="533400" y="1905001"/>
            <a:ext cx="8077200" cy="3895724"/>
          </a:xfrm>
        </p:spPr>
        <p:txBody>
          <a:bodyPr>
            <a:normAutofit fontScale="92500"/>
          </a:bodyPr>
          <a:lstStyle/>
          <a:p>
            <a:pPr marL="514350" indent="-514350">
              <a:buFont typeface="+mj-lt"/>
              <a:buAutoNum type="arabicPeriod" startAt="11"/>
            </a:pPr>
            <a:r>
              <a:rPr lang="en-US" dirty="0"/>
              <a:t>Plan should focus on all </a:t>
            </a:r>
            <a:r>
              <a:rPr lang="en-US" dirty="0" smtClean="0"/>
              <a:t>students, </a:t>
            </a:r>
            <a:r>
              <a:rPr lang="en-US" dirty="0"/>
              <a:t>not just students with disabilities</a:t>
            </a:r>
          </a:p>
          <a:p>
            <a:pPr marL="514350" indent="-514350">
              <a:buFont typeface="+mj-lt"/>
              <a:buAutoNum type="arabicPeriod" startAt="11"/>
            </a:pPr>
            <a:r>
              <a:rPr lang="en-US" dirty="0"/>
              <a:t>Schools shall never use mechanical or chemical restraint to restrict a child’s freedom of movement, (except as authorized by a licensed physician or other qualified health </a:t>
            </a:r>
            <a:r>
              <a:rPr lang="en-US" dirty="0" smtClean="0"/>
              <a:t>professional, </a:t>
            </a:r>
            <a:r>
              <a:rPr lang="en-US" dirty="0"/>
              <a:t>i.e</a:t>
            </a:r>
            <a:r>
              <a:rPr lang="en-US" dirty="0" smtClean="0"/>
              <a:t>., </a:t>
            </a:r>
            <a:r>
              <a:rPr lang="en-US" dirty="0"/>
              <a:t>OT/PT) </a:t>
            </a:r>
          </a:p>
          <a:p>
            <a:pPr marL="514350" indent="-514350">
              <a:buFont typeface="+mj-lt"/>
              <a:buAutoNum type="arabicPeriod" startAt="11"/>
            </a:pPr>
            <a:r>
              <a:rPr lang="en-US" dirty="0"/>
              <a:t>Schools must designate the staff that will be responsible for documenting every incidence of seclusion and restraint</a:t>
            </a:r>
          </a:p>
          <a:p>
            <a:pPr marL="0" indent="0">
              <a:buNone/>
            </a:pPr>
            <a:endParaRPr lang="en-US" dirty="0"/>
          </a:p>
        </p:txBody>
      </p:sp>
    </p:spTree>
    <p:extLst>
      <p:ext uri="{BB962C8B-B14F-4D97-AF65-F5344CB8AC3E}">
        <p14:creationId xmlns:p14="http://schemas.microsoft.com/office/powerpoint/2010/main" val="922586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a:t>
            </a:r>
            <a:endParaRPr lang="en-US" dirty="0"/>
          </a:p>
        </p:txBody>
      </p:sp>
      <p:sp>
        <p:nvSpPr>
          <p:cNvPr id="3" name="Content Placeholder 2"/>
          <p:cNvSpPr>
            <a:spLocks noGrp="1"/>
          </p:cNvSpPr>
          <p:nvPr>
            <p:ph idx="1"/>
          </p:nvPr>
        </p:nvSpPr>
        <p:spPr>
          <a:xfrm>
            <a:off x="533400" y="1905001"/>
            <a:ext cx="8077200" cy="3809999"/>
          </a:xfrm>
        </p:spPr>
        <p:txBody>
          <a:bodyPr>
            <a:normAutofit lnSpcReduction="10000"/>
          </a:bodyPr>
          <a:lstStyle/>
          <a:p>
            <a:pPr marL="514350" indent="-514350">
              <a:buFont typeface="+mj-lt"/>
              <a:buAutoNum type="arabicPeriod" startAt="14"/>
            </a:pPr>
            <a:r>
              <a:rPr lang="en-US" dirty="0" smtClean="0"/>
              <a:t>The </a:t>
            </a:r>
            <a:r>
              <a:rPr lang="en-US" dirty="0"/>
              <a:t>p</a:t>
            </a:r>
            <a:r>
              <a:rPr lang="en-US" dirty="0" smtClean="0"/>
              <a:t>lan must include how every incident will be documented and debriefed, how responsibilities will be assigned and designate employees for evaluation and oversight</a:t>
            </a:r>
          </a:p>
          <a:p>
            <a:pPr marL="514350" indent="-514350">
              <a:buFont typeface="+mj-lt"/>
              <a:buAutoNum type="arabicPeriod" startAt="14"/>
            </a:pPr>
            <a:r>
              <a:rPr lang="en-US" dirty="0" smtClean="0"/>
              <a:t>Parents and guardians shall be informed of and have access to the school’s plan on seclusion and restraint, at the child’s school or educational setting. </a:t>
            </a:r>
            <a:r>
              <a:rPr lang="en-US" dirty="0"/>
              <a:t>W</a:t>
            </a:r>
            <a:r>
              <a:rPr lang="en-US" dirty="0" smtClean="0"/>
              <a:t>ill notify parents where all policies and this plan are kept</a:t>
            </a:r>
            <a:r>
              <a:rPr lang="en-US" dirty="0"/>
              <a:t> </a:t>
            </a:r>
            <a:r>
              <a:rPr lang="en-US" dirty="0" smtClean="0"/>
              <a:t>in the district </a:t>
            </a:r>
          </a:p>
          <a:p>
            <a:endParaRPr lang="en-US" dirty="0" smtClean="0"/>
          </a:p>
          <a:p>
            <a:endParaRPr lang="en-US" dirty="0"/>
          </a:p>
        </p:txBody>
      </p:sp>
    </p:spTree>
    <p:extLst>
      <p:ext uri="{BB962C8B-B14F-4D97-AF65-F5344CB8AC3E}">
        <p14:creationId xmlns:p14="http://schemas.microsoft.com/office/powerpoint/2010/main" val="3856380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16"/>
            </a:pPr>
            <a:r>
              <a:rPr lang="en-US" dirty="0"/>
              <a:t>Parents or guardians shall be notified as soon as practical </a:t>
            </a:r>
            <a:r>
              <a:rPr lang="en-US" dirty="0" err="1"/>
              <a:t>foll</a:t>
            </a:r>
            <a:r>
              <a:rPr lang="pl-PL" dirty="0"/>
              <a:t>ow</a:t>
            </a:r>
            <a:r>
              <a:rPr lang="en-US" dirty="0" err="1"/>
              <a:t>ing</a:t>
            </a:r>
            <a:r>
              <a:rPr lang="en-US" dirty="0"/>
              <a:t> each instance in which seclusion or physical restraint is used with their </a:t>
            </a:r>
            <a:r>
              <a:rPr lang="en-US" dirty="0" smtClean="0"/>
              <a:t>child</a:t>
            </a:r>
            <a:endParaRPr lang="en-US" dirty="0"/>
          </a:p>
          <a:p>
            <a:pPr marL="514350" indent="-514350">
              <a:buFont typeface="+mj-lt"/>
              <a:buAutoNum type="arabicPeriod" startAt="16"/>
            </a:pPr>
            <a:r>
              <a:rPr lang="en-US" dirty="0" smtClean="0"/>
              <a:t>Any </a:t>
            </a:r>
            <a:r>
              <a:rPr lang="en-US" dirty="0"/>
              <a:t>plan regarding the use of seclusion and restraint shall provide that each incident involving the use of seclusion or restraint be </a:t>
            </a:r>
            <a:r>
              <a:rPr lang="en-US" dirty="0" smtClean="0"/>
              <a:t>documented, </a:t>
            </a:r>
            <a:r>
              <a:rPr lang="en-US" dirty="0"/>
              <a:t>in </a:t>
            </a:r>
            <a:r>
              <a:rPr lang="en-US" dirty="0" smtClean="0"/>
              <a:t>writing, </a:t>
            </a:r>
            <a:r>
              <a:rPr lang="en-US" dirty="0"/>
              <a:t>with sufficient detail </a:t>
            </a:r>
          </a:p>
          <a:p>
            <a:pPr marL="0" indent="0">
              <a:buNone/>
            </a:pPr>
            <a:endParaRPr lang="en-US" dirty="0" smtClean="0"/>
          </a:p>
        </p:txBody>
      </p:sp>
    </p:spTree>
    <p:extLst>
      <p:ext uri="{BB962C8B-B14F-4D97-AF65-F5344CB8AC3E}">
        <p14:creationId xmlns:p14="http://schemas.microsoft.com/office/powerpoint/2010/main" val="2678385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Content Placeholder 2"/>
          <p:cNvSpPr>
            <a:spLocks noGrp="1"/>
          </p:cNvSpPr>
          <p:nvPr>
            <p:ph idx="1"/>
          </p:nvPr>
        </p:nvSpPr>
        <p:spPr/>
        <p:txBody>
          <a:bodyPr>
            <a:normAutofit lnSpcReduction="10000"/>
          </a:bodyPr>
          <a:lstStyle/>
          <a:p>
            <a:r>
              <a:rPr lang="en-US" dirty="0"/>
              <a:t>SEA 345: Understanding the Law and Rule</a:t>
            </a:r>
          </a:p>
          <a:p>
            <a:r>
              <a:rPr lang="en-US" dirty="0"/>
              <a:t>Understanding the school’s plan and the staff responsibilities </a:t>
            </a:r>
          </a:p>
          <a:p>
            <a:r>
              <a:rPr lang="en-US" dirty="0"/>
              <a:t>Seclusion and r</a:t>
            </a:r>
            <a:r>
              <a:rPr lang="en-US" dirty="0" smtClean="0"/>
              <a:t>estraint: </a:t>
            </a:r>
            <a:r>
              <a:rPr lang="en-US" dirty="0"/>
              <a:t>what it is and what it is not</a:t>
            </a:r>
          </a:p>
          <a:p>
            <a:r>
              <a:rPr lang="en-US" dirty="0"/>
              <a:t>Learning alternatives to seclusion and restraint</a:t>
            </a:r>
          </a:p>
          <a:p>
            <a:pPr lvl="1"/>
            <a:r>
              <a:rPr lang="en-US" dirty="0" smtClean="0"/>
              <a:t>De-escalation </a:t>
            </a:r>
            <a:endParaRPr lang="en-US" dirty="0"/>
          </a:p>
          <a:p>
            <a:pPr lvl="1"/>
            <a:r>
              <a:rPr lang="en-US" dirty="0" smtClean="0"/>
              <a:t>Positive </a:t>
            </a:r>
            <a:r>
              <a:rPr lang="en-US" dirty="0"/>
              <a:t>behavior supports</a:t>
            </a:r>
          </a:p>
          <a:p>
            <a:r>
              <a:rPr lang="en-US" dirty="0"/>
              <a:t>Debriefing </a:t>
            </a:r>
            <a:r>
              <a:rPr lang="en-US" dirty="0" smtClean="0"/>
              <a:t>practices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708347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4" name="Content Placeholder 3"/>
          <p:cNvSpPr>
            <a:spLocks noGrp="1"/>
          </p:cNvSpPr>
          <p:nvPr>
            <p:ph idx="1"/>
          </p:nvPr>
        </p:nvSpPr>
        <p:spPr/>
        <p:txBody>
          <a:bodyPr>
            <a:normAutofit fontScale="92500" lnSpcReduction="10000"/>
          </a:bodyPr>
          <a:lstStyle/>
          <a:p>
            <a:r>
              <a:rPr lang="en-US" dirty="0"/>
              <a:t>Who we </a:t>
            </a:r>
            <a:r>
              <a:rPr lang="en-US" dirty="0" smtClean="0"/>
              <a:t>are? </a:t>
            </a:r>
            <a:endParaRPr lang="en-US" dirty="0"/>
          </a:p>
          <a:p>
            <a:r>
              <a:rPr lang="en-US" dirty="0"/>
              <a:t>What are we doing here? </a:t>
            </a:r>
          </a:p>
          <a:p>
            <a:r>
              <a:rPr lang="en-US" dirty="0"/>
              <a:t>Public and Non-Public School Modules </a:t>
            </a:r>
          </a:p>
          <a:p>
            <a:r>
              <a:rPr lang="en-US" dirty="0"/>
              <a:t>First training component: </a:t>
            </a:r>
          </a:p>
          <a:p>
            <a:pPr lvl="1"/>
            <a:r>
              <a:rPr lang="en-US" dirty="0"/>
              <a:t>The Law and the Rule</a:t>
            </a:r>
          </a:p>
          <a:p>
            <a:r>
              <a:rPr lang="en-US" dirty="0"/>
              <a:t>Coming in the </a:t>
            </a:r>
            <a:r>
              <a:rPr lang="en-US" dirty="0" smtClean="0"/>
              <a:t>future: </a:t>
            </a:r>
            <a:endParaRPr lang="en-US" dirty="0"/>
          </a:p>
          <a:p>
            <a:pPr lvl="1"/>
            <a:r>
              <a:rPr lang="en-US" dirty="0"/>
              <a:t>Debriefing </a:t>
            </a:r>
          </a:p>
          <a:p>
            <a:pPr lvl="1"/>
            <a:r>
              <a:rPr lang="en-US" dirty="0"/>
              <a:t>Prevention </a:t>
            </a:r>
          </a:p>
          <a:p>
            <a:pPr lvl="2"/>
            <a:r>
              <a:rPr lang="en-US" dirty="0"/>
              <a:t>De-escalation </a:t>
            </a:r>
          </a:p>
          <a:p>
            <a:pPr lvl="2"/>
            <a:r>
              <a:rPr lang="en-US" dirty="0"/>
              <a:t>Positive Behavior Intervention Support </a:t>
            </a:r>
          </a:p>
          <a:p>
            <a:endParaRPr lang="en-US" dirty="0"/>
          </a:p>
        </p:txBody>
      </p:sp>
    </p:spTree>
    <p:extLst>
      <p:ext uri="{BB962C8B-B14F-4D97-AF65-F5344CB8AC3E}">
        <p14:creationId xmlns:p14="http://schemas.microsoft.com/office/powerpoint/2010/main" val="2121201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needs training</a:t>
            </a:r>
            <a:endParaRPr lang="en-US" dirty="0"/>
          </a:p>
        </p:txBody>
      </p:sp>
      <p:sp>
        <p:nvSpPr>
          <p:cNvPr id="3" name="Content Placeholder 2"/>
          <p:cNvSpPr>
            <a:spLocks noGrp="1"/>
          </p:cNvSpPr>
          <p:nvPr>
            <p:ph idx="1"/>
          </p:nvPr>
        </p:nvSpPr>
        <p:spPr>
          <a:xfrm>
            <a:off x="533400" y="1905002"/>
            <a:ext cx="8077200" cy="2838448"/>
          </a:xfrm>
        </p:spPr>
        <p:txBody>
          <a:bodyPr>
            <a:normAutofit fontScale="77500" lnSpcReduction="20000"/>
          </a:bodyPr>
          <a:lstStyle/>
          <a:p>
            <a:r>
              <a:rPr lang="en-US" sz="3400" dirty="0"/>
              <a:t>Schools/District will determine who needs training</a:t>
            </a:r>
            <a:r>
              <a:rPr lang="en-US" sz="3400" dirty="0" smtClean="0"/>
              <a:t>, </a:t>
            </a:r>
            <a:r>
              <a:rPr lang="en-US" sz="3400" dirty="0"/>
              <a:t>what training each group of staff members require, what type and how often they are in need of training  </a:t>
            </a:r>
            <a:endParaRPr lang="en-US" sz="3400" dirty="0" smtClean="0"/>
          </a:p>
          <a:p>
            <a:r>
              <a:rPr lang="en-US" sz="3400" dirty="0" smtClean="0"/>
              <a:t>Who</a:t>
            </a:r>
            <a:r>
              <a:rPr lang="en-US" sz="3400" dirty="0"/>
              <a:t>:  </a:t>
            </a:r>
            <a:r>
              <a:rPr lang="en-US" sz="3400" dirty="0" smtClean="0"/>
              <a:t>Teachers</a:t>
            </a:r>
            <a:r>
              <a:rPr lang="en-US" sz="3400" dirty="0"/>
              <a:t>, </a:t>
            </a:r>
            <a:r>
              <a:rPr lang="en-US" sz="3400" dirty="0" smtClean="0"/>
              <a:t>administrators</a:t>
            </a:r>
            <a:r>
              <a:rPr lang="en-US" sz="3400" dirty="0"/>
              <a:t>, coachers, aides, volunteers, substitutes, bus drivers, custodians, security officers, related professionals [ i.e</a:t>
            </a:r>
            <a:r>
              <a:rPr lang="en-US" sz="3400" dirty="0" smtClean="0"/>
              <a:t>., </a:t>
            </a:r>
            <a:r>
              <a:rPr lang="en-US" sz="3400" dirty="0"/>
              <a:t>OT/TP, </a:t>
            </a:r>
            <a:r>
              <a:rPr lang="en-US" sz="3400" dirty="0" smtClean="0"/>
              <a:t>secretaries] </a:t>
            </a:r>
            <a:r>
              <a:rPr lang="en-US" sz="3400" dirty="0"/>
              <a:t>etc. </a:t>
            </a:r>
          </a:p>
          <a:p>
            <a:endParaRPr lang="en-US" sz="3400" dirty="0"/>
          </a:p>
        </p:txBody>
      </p:sp>
    </p:spTree>
    <p:extLst>
      <p:ext uri="{BB962C8B-B14F-4D97-AF65-F5344CB8AC3E}">
        <p14:creationId xmlns:p14="http://schemas.microsoft.com/office/powerpoint/2010/main" val="3274272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Oversight  </a:t>
            </a:r>
            <a:endParaRPr lang="en-US" dirty="0"/>
          </a:p>
        </p:txBody>
      </p:sp>
      <p:sp>
        <p:nvSpPr>
          <p:cNvPr id="3" name="Content Placeholder 2"/>
          <p:cNvSpPr>
            <a:spLocks noGrp="1"/>
          </p:cNvSpPr>
          <p:nvPr>
            <p:ph idx="1"/>
          </p:nvPr>
        </p:nvSpPr>
        <p:spPr>
          <a:xfrm>
            <a:off x="533400" y="1905001"/>
            <a:ext cx="8077200" cy="3624262"/>
          </a:xfrm>
        </p:spPr>
        <p:txBody>
          <a:bodyPr>
            <a:normAutofit fontScale="92500" lnSpcReduction="10000"/>
          </a:bodyPr>
          <a:lstStyle/>
          <a:p>
            <a:pPr marL="0" indent="0">
              <a:buNone/>
            </a:pPr>
            <a:r>
              <a:rPr lang="en-US" dirty="0" smtClean="0"/>
              <a:t>Monitoring Use of Seclusion and Restraint </a:t>
            </a:r>
          </a:p>
          <a:p>
            <a:pPr>
              <a:buFont typeface="Arial"/>
              <a:buChar char="•"/>
            </a:pPr>
            <a:r>
              <a:rPr lang="en-US" dirty="0" smtClean="0"/>
              <a:t>Every instance in which seclusion or restraint is used shall be carefully, and continuously visually monitored to ensure the safety of students, other students, teachers, and other staff</a:t>
            </a:r>
          </a:p>
          <a:p>
            <a:pPr>
              <a:buFont typeface="Arial"/>
              <a:buChar char="•"/>
            </a:pPr>
            <a:r>
              <a:rPr lang="en-US" dirty="0" smtClean="0"/>
              <a:t>Incident Documentation: Every incident in which seclusion or restraint is used on a student shall be documented in order to memorialize the events that led up the use of either seclusion or restraint</a:t>
            </a:r>
            <a:endParaRPr lang="en-US" dirty="0"/>
          </a:p>
        </p:txBody>
      </p:sp>
    </p:spTree>
    <p:extLst>
      <p:ext uri="{BB962C8B-B14F-4D97-AF65-F5344CB8AC3E}">
        <p14:creationId xmlns:p14="http://schemas.microsoft.com/office/powerpoint/2010/main" val="3061883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Oversight </a:t>
            </a:r>
            <a:endParaRPr lang="en-US" dirty="0"/>
          </a:p>
        </p:txBody>
      </p:sp>
      <p:sp>
        <p:nvSpPr>
          <p:cNvPr id="3" name="Content Placeholder 2"/>
          <p:cNvSpPr>
            <a:spLocks noGrp="1"/>
          </p:cNvSpPr>
          <p:nvPr>
            <p:ph idx="1"/>
          </p:nvPr>
        </p:nvSpPr>
        <p:spPr>
          <a:xfrm>
            <a:off x="533400" y="1905001"/>
            <a:ext cx="8077200" cy="3809999"/>
          </a:xfrm>
        </p:spPr>
        <p:txBody>
          <a:bodyPr>
            <a:normAutofit fontScale="85000" lnSpcReduction="10000"/>
          </a:bodyPr>
          <a:lstStyle/>
          <a:p>
            <a:pPr marL="0" indent="0">
              <a:buNone/>
            </a:pPr>
            <a:r>
              <a:rPr lang="en-US" dirty="0" smtClean="0"/>
              <a:t>Oversight and Review: </a:t>
            </a:r>
          </a:p>
          <a:p>
            <a:r>
              <a:rPr lang="en-US" dirty="0" smtClean="0"/>
              <a:t>Each school/district must designate a staff person(s) to document all instances of seclusion and restraint as well as required staff training. This person(s) will work with school leadership in monitoring and review of each instance as well as annual review of over all usage and future planning</a:t>
            </a:r>
          </a:p>
          <a:p>
            <a:r>
              <a:rPr lang="en-US" dirty="0" smtClean="0"/>
              <a:t>Each district will include the data related to seclusion and restraint in the annual performance report </a:t>
            </a:r>
          </a:p>
          <a:p>
            <a:r>
              <a:rPr lang="en-US" dirty="0" smtClean="0"/>
              <a:t>Debriefing after an incident documentation</a:t>
            </a:r>
            <a:endParaRPr lang="en-US" dirty="0"/>
          </a:p>
        </p:txBody>
      </p:sp>
    </p:spTree>
    <p:extLst>
      <p:ext uri="{BB962C8B-B14F-4D97-AF65-F5344CB8AC3E}">
        <p14:creationId xmlns:p14="http://schemas.microsoft.com/office/powerpoint/2010/main" val="2540646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Informing Parents &amp; Guardians </a:t>
            </a:r>
            <a:endParaRPr lang="en-US" dirty="0"/>
          </a:p>
        </p:txBody>
      </p:sp>
      <p:sp>
        <p:nvSpPr>
          <p:cNvPr id="3" name="Content Placeholder 2"/>
          <p:cNvSpPr>
            <a:spLocks noGrp="1"/>
          </p:cNvSpPr>
          <p:nvPr>
            <p:ph idx="1"/>
          </p:nvPr>
        </p:nvSpPr>
        <p:spPr/>
        <p:txBody>
          <a:bodyPr>
            <a:normAutofit/>
          </a:bodyPr>
          <a:lstStyle/>
          <a:p>
            <a:r>
              <a:rPr lang="en-US" dirty="0"/>
              <a:t>Access to the </a:t>
            </a:r>
            <a:r>
              <a:rPr lang="en-US" dirty="0" smtClean="0"/>
              <a:t>plan </a:t>
            </a:r>
            <a:endParaRPr lang="en-US" dirty="0"/>
          </a:p>
          <a:p>
            <a:pPr lvl="1"/>
            <a:r>
              <a:rPr lang="en-US" dirty="0"/>
              <a:t>Handbook</a:t>
            </a:r>
          </a:p>
          <a:p>
            <a:pPr lvl="1"/>
            <a:r>
              <a:rPr lang="en-US" dirty="0"/>
              <a:t>Website </a:t>
            </a:r>
          </a:p>
          <a:p>
            <a:r>
              <a:rPr lang="en-US" dirty="0"/>
              <a:t>Occurrence of an incident </a:t>
            </a:r>
          </a:p>
          <a:p>
            <a:pPr lvl="1"/>
            <a:r>
              <a:rPr lang="en-US" dirty="0"/>
              <a:t>Phone call, always best practice to do so as soon as possible</a:t>
            </a:r>
          </a:p>
          <a:p>
            <a:pPr lvl="1"/>
            <a:r>
              <a:rPr lang="en-US" dirty="0"/>
              <a:t>Parent Incident Report </a:t>
            </a:r>
          </a:p>
          <a:p>
            <a:pPr lvl="1"/>
            <a:r>
              <a:rPr lang="en-US" dirty="0"/>
              <a:t>Plan will articulate if reports are to be sent or provided to the </a:t>
            </a:r>
            <a:r>
              <a:rPr lang="en-US" dirty="0" smtClean="0"/>
              <a:t>superintendent’s office </a:t>
            </a:r>
            <a:endParaRPr lang="en-US" dirty="0"/>
          </a:p>
          <a:p>
            <a:endParaRPr lang="en-US" dirty="0"/>
          </a:p>
        </p:txBody>
      </p:sp>
    </p:spTree>
    <p:extLst>
      <p:ext uri="{BB962C8B-B14F-4D97-AF65-F5344CB8AC3E}">
        <p14:creationId xmlns:p14="http://schemas.microsoft.com/office/powerpoint/2010/main" val="1274695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Reports 	</a:t>
            </a:r>
            <a:endParaRPr lang="en-US" dirty="0"/>
          </a:p>
        </p:txBody>
      </p:sp>
      <p:sp>
        <p:nvSpPr>
          <p:cNvPr id="3" name="Content Placeholder 2"/>
          <p:cNvSpPr>
            <a:spLocks noGrp="1"/>
          </p:cNvSpPr>
          <p:nvPr>
            <p:ph idx="1"/>
          </p:nvPr>
        </p:nvSpPr>
        <p:spPr/>
        <p:txBody>
          <a:bodyPr/>
          <a:lstStyle/>
          <a:p>
            <a:r>
              <a:rPr lang="en-US" dirty="0" smtClean="0"/>
              <a:t>Each district will develop its own incident reports; a recommendation is to utilize consistent forms throughout the planning district</a:t>
            </a:r>
          </a:p>
          <a:p>
            <a:r>
              <a:rPr lang="en-US" dirty="0" smtClean="0"/>
              <a:t>Use of incident reports may be included in training efforts</a:t>
            </a:r>
            <a:endParaRPr lang="en-US" dirty="0"/>
          </a:p>
        </p:txBody>
      </p:sp>
    </p:spTree>
    <p:extLst>
      <p:ext uri="{BB962C8B-B14F-4D97-AF65-F5344CB8AC3E}">
        <p14:creationId xmlns:p14="http://schemas.microsoft.com/office/powerpoint/2010/main" val="1914270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a:t>
            </a:r>
            <a:endParaRPr lang="en-US" dirty="0"/>
          </a:p>
        </p:txBody>
      </p:sp>
      <p:sp>
        <p:nvSpPr>
          <p:cNvPr id="3" name="Content Placeholder 2"/>
          <p:cNvSpPr>
            <a:spLocks noGrp="1"/>
          </p:cNvSpPr>
          <p:nvPr>
            <p:ph idx="1"/>
          </p:nvPr>
        </p:nvSpPr>
        <p:spPr/>
        <p:txBody>
          <a:bodyPr/>
          <a:lstStyle/>
          <a:p>
            <a:r>
              <a:rPr lang="en-US" dirty="0" smtClean="0"/>
              <a:t>While transporting a student on a moving vehicle, a bus harness or other safety equipment may be required and is permissible for safety purposes. The use of any bus harness or safety equipment that is used to restraint a student during transportation must be documented</a:t>
            </a:r>
            <a:endParaRPr lang="en-US" dirty="0"/>
          </a:p>
        </p:txBody>
      </p:sp>
    </p:spTree>
    <p:extLst>
      <p:ext uri="{BB962C8B-B14F-4D97-AF65-F5344CB8AC3E}">
        <p14:creationId xmlns:p14="http://schemas.microsoft.com/office/powerpoint/2010/main" val="1376068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Note</a:t>
            </a:r>
            <a:endParaRPr lang="en-US" dirty="0"/>
          </a:p>
        </p:txBody>
      </p:sp>
      <p:sp>
        <p:nvSpPr>
          <p:cNvPr id="3" name="Content Placeholder 2"/>
          <p:cNvSpPr>
            <a:spLocks noGrp="1"/>
          </p:cNvSpPr>
          <p:nvPr>
            <p:ph idx="1"/>
          </p:nvPr>
        </p:nvSpPr>
        <p:spPr>
          <a:xfrm>
            <a:off x="533400" y="1905002"/>
            <a:ext cx="8077200" cy="3624262"/>
          </a:xfrm>
        </p:spPr>
        <p:txBody>
          <a:bodyPr>
            <a:normAutofit fontScale="77500" lnSpcReduction="20000"/>
          </a:bodyPr>
          <a:lstStyle/>
          <a:p>
            <a:r>
              <a:rPr lang="en-US" dirty="0" smtClean="0"/>
              <a:t>It is important to note the need to balance safety concerns of the school, including the imminent risk of injury to the student, other students, school employees, or visitors to the school, within the rights of the students requiring behavioral intervention.</a:t>
            </a:r>
          </a:p>
          <a:p>
            <a:r>
              <a:rPr lang="en-US" dirty="0" smtClean="0"/>
              <a:t>The </a:t>
            </a:r>
            <a:r>
              <a:rPr lang="en-US" dirty="0"/>
              <a:t>s</a:t>
            </a:r>
            <a:r>
              <a:rPr lang="en-US" dirty="0" smtClean="0"/>
              <a:t>eclusion and restraint </a:t>
            </a:r>
            <a:r>
              <a:rPr lang="en-US" dirty="0"/>
              <a:t>p</a:t>
            </a:r>
            <a:r>
              <a:rPr lang="en-US" dirty="0" smtClean="0"/>
              <a:t>lan should not be construed to prevent a school employee from stopping a physical altercation, acting to prevent physical harm to a student, employee or other individuals or acting to address an emergency.    </a:t>
            </a:r>
          </a:p>
          <a:p>
            <a:r>
              <a:rPr lang="en-US" dirty="0" smtClean="0"/>
              <a:t>Teachers and administrators are immune from civil liability for reasonable action taken in good faith.   </a:t>
            </a:r>
            <a:endParaRPr lang="en-US" dirty="0"/>
          </a:p>
        </p:txBody>
      </p:sp>
    </p:spTree>
    <p:extLst>
      <p:ext uri="{BB962C8B-B14F-4D97-AF65-F5344CB8AC3E}">
        <p14:creationId xmlns:p14="http://schemas.microsoft.com/office/powerpoint/2010/main" val="354976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4" name="Content Placeholder 3"/>
          <p:cNvSpPr>
            <a:spLocks noGrp="1"/>
          </p:cNvSpPr>
          <p:nvPr>
            <p:ph idx="1"/>
          </p:nvPr>
        </p:nvSpPr>
        <p:spPr/>
        <p:txBody>
          <a:bodyPr>
            <a:normAutofit fontScale="92500" lnSpcReduction="10000"/>
          </a:bodyPr>
          <a:lstStyle/>
          <a:p>
            <a:r>
              <a:rPr lang="en-US" dirty="0"/>
              <a:t>The Commission on Seclusion and Restraint </a:t>
            </a:r>
          </a:p>
          <a:p>
            <a:pPr lvl="1"/>
            <a:r>
              <a:rPr lang="en-US" dirty="0">
                <a:hlinkClick r:id="rId2"/>
              </a:rPr>
              <a:t>http://</a:t>
            </a:r>
            <a:r>
              <a:rPr lang="en-US" dirty="0" smtClean="0">
                <a:hlinkClick r:id="rId2"/>
              </a:rPr>
              <a:t>www.doe.in.gov/srcommission</a:t>
            </a:r>
            <a:r>
              <a:rPr lang="en-US" dirty="0" smtClean="0"/>
              <a:t> </a:t>
            </a:r>
            <a:endParaRPr lang="en-US" dirty="0"/>
          </a:p>
          <a:p>
            <a:r>
              <a:rPr lang="en-US" dirty="0"/>
              <a:t>SEA 345 </a:t>
            </a:r>
            <a:r>
              <a:rPr lang="en-US" dirty="0" smtClean="0"/>
              <a:t>&amp; </a:t>
            </a:r>
            <a:r>
              <a:rPr lang="en-US" dirty="0"/>
              <a:t>Rules </a:t>
            </a:r>
          </a:p>
          <a:p>
            <a:r>
              <a:rPr lang="en-US" dirty="0"/>
              <a:t>Training </a:t>
            </a:r>
          </a:p>
          <a:p>
            <a:pPr lvl="1"/>
            <a:r>
              <a:rPr lang="en-US" dirty="0" smtClean="0"/>
              <a:t>Commission </a:t>
            </a:r>
            <a:r>
              <a:rPr lang="en-US" dirty="0"/>
              <a:t>developed resources at low or no cost</a:t>
            </a:r>
          </a:p>
          <a:p>
            <a:pPr lvl="1"/>
            <a:r>
              <a:rPr lang="en-US" dirty="0" smtClean="0"/>
              <a:t>CPI </a:t>
            </a:r>
            <a:r>
              <a:rPr lang="en-US" dirty="0"/>
              <a:t>for specific personnel </a:t>
            </a:r>
          </a:p>
          <a:p>
            <a:r>
              <a:rPr lang="en-US" dirty="0"/>
              <a:t>General Resources </a:t>
            </a:r>
          </a:p>
          <a:p>
            <a:pPr lvl="1"/>
            <a:r>
              <a:rPr lang="en-US" dirty="0" smtClean="0"/>
              <a:t>USDOE </a:t>
            </a:r>
            <a:r>
              <a:rPr lang="en-US" dirty="0">
                <a:hlinkClick r:id="rId3"/>
              </a:rPr>
              <a:t>https://</a:t>
            </a:r>
            <a:r>
              <a:rPr lang="en-US" dirty="0" smtClean="0">
                <a:hlinkClick r:id="rId3"/>
              </a:rPr>
              <a:t>www2.ed.gov/policy/seclusion/restraintsandseclusion:resources.pdf</a:t>
            </a:r>
            <a:r>
              <a:rPr lang="en-US" dirty="0" smtClean="0"/>
              <a:t> </a:t>
            </a:r>
            <a:endParaRPr lang="en-US" dirty="0"/>
          </a:p>
          <a:p>
            <a:endParaRPr lang="en-US" dirty="0"/>
          </a:p>
        </p:txBody>
      </p:sp>
    </p:spTree>
    <p:extLst>
      <p:ext uri="{BB962C8B-B14F-4D97-AF65-F5344CB8AC3E}">
        <p14:creationId xmlns:p14="http://schemas.microsoft.com/office/powerpoint/2010/main" val="1260985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This is an ongoing process; the plan will be reviewed annually. Therefore, staff input and thoughts are valuable throughout the year.  </a:t>
            </a:r>
          </a:p>
          <a:p>
            <a:r>
              <a:rPr lang="en-US" dirty="0" smtClean="0"/>
              <a:t>You may send questions to members of the commission including myself.  We hope to develop a Q&amp;A document in the future.  </a:t>
            </a:r>
            <a:endParaRPr lang="en-US" dirty="0"/>
          </a:p>
        </p:txBody>
      </p:sp>
    </p:spTree>
    <p:extLst>
      <p:ext uri="{BB962C8B-B14F-4D97-AF65-F5344CB8AC3E}">
        <p14:creationId xmlns:p14="http://schemas.microsoft.com/office/powerpoint/2010/main" val="1549475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Legislation </a:t>
            </a:r>
            <a:br>
              <a:rPr lang="en-US" dirty="0" smtClean="0"/>
            </a:br>
            <a:r>
              <a:rPr lang="en-US" dirty="0" smtClean="0"/>
              <a:t>Indiana Senate Bill 345 </a:t>
            </a:r>
            <a:endParaRPr lang="en-US" dirty="0"/>
          </a:p>
        </p:txBody>
      </p:sp>
      <p:sp>
        <p:nvSpPr>
          <p:cNvPr id="3" name="Content Placeholder 2"/>
          <p:cNvSpPr>
            <a:spLocks noGrp="1"/>
          </p:cNvSpPr>
          <p:nvPr>
            <p:ph idx="1"/>
          </p:nvPr>
        </p:nvSpPr>
        <p:spPr>
          <a:xfrm>
            <a:off x="533400" y="1905001"/>
            <a:ext cx="8077200" cy="3524249"/>
          </a:xfrm>
        </p:spPr>
        <p:txBody>
          <a:bodyPr>
            <a:normAutofit fontScale="85000" lnSpcReduction="10000"/>
          </a:bodyPr>
          <a:lstStyle/>
          <a:p>
            <a:r>
              <a:rPr lang="en-US" dirty="0" smtClean="0"/>
              <a:t>SEA 345 intends to protect the safety of all students by providing training and guidelines for the safe and rare use of seclusion and restraint with students who pose imminent danger to themselves or others. This document is intended to both inform and serve as a resource to school leaders as they work to implement the intent of the legislation </a:t>
            </a:r>
          </a:p>
          <a:p>
            <a:r>
              <a:rPr lang="en-US" dirty="0" smtClean="0"/>
              <a:t>Every public </a:t>
            </a:r>
            <a:r>
              <a:rPr lang="en-US" dirty="0"/>
              <a:t>c</a:t>
            </a:r>
            <a:r>
              <a:rPr lang="en-US" dirty="0" smtClean="0"/>
              <a:t>orporation, charter </a:t>
            </a:r>
            <a:r>
              <a:rPr lang="en-US" dirty="0"/>
              <a:t>s</a:t>
            </a:r>
            <a:r>
              <a:rPr lang="en-US" dirty="0" smtClean="0"/>
              <a:t>chool and accredited non-public school is required to have a plan (not a policy) in place by July 1, 2014</a:t>
            </a:r>
          </a:p>
          <a:p>
            <a:pPr marL="0" indent="0">
              <a:buNone/>
            </a:pPr>
            <a:endParaRPr lang="en-US" dirty="0"/>
          </a:p>
        </p:txBody>
      </p:sp>
    </p:spTree>
    <p:extLst>
      <p:ext uri="{BB962C8B-B14F-4D97-AF65-F5344CB8AC3E}">
        <p14:creationId xmlns:p14="http://schemas.microsoft.com/office/powerpoint/2010/main" val="2409864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a:t>
            </a:r>
            <a:endParaRPr lang="en-US" dirty="0"/>
          </a:p>
        </p:txBody>
      </p:sp>
      <p:sp>
        <p:nvSpPr>
          <p:cNvPr id="4" name="Content Placeholder 3"/>
          <p:cNvSpPr>
            <a:spLocks noGrp="1"/>
          </p:cNvSpPr>
          <p:nvPr>
            <p:ph idx="1"/>
          </p:nvPr>
        </p:nvSpPr>
        <p:spPr/>
        <p:txBody>
          <a:bodyPr>
            <a:normAutofit fontScale="85000" lnSpcReduction="20000"/>
          </a:bodyPr>
          <a:lstStyle/>
          <a:p>
            <a:pPr marL="0" indent="0">
              <a:buNone/>
            </a:pPr>
            <a:r>
              <a:rPr lang="en-US" b="1" u="sng" dirty="0"/>
              <a:t>Legislation Intent</a:t>
            </a:r>
          </a:p>
          <a:p>
            <a:r>
              <a:rPr lang="en-US" dirty="0"/>
              <a:t>Student </a:t>
            </a:r>
            <a:r>
              <a:rPr lang="en-US" dirty="0" smtClean="0"/>
              <a:t>safety/reduce </a:t>
            </a:r>
            <a:r>
              <a:rPr lang="en-US" dirty="0"/>
              <a:t>the </a:t>
            </a:r>
            <a:r>
              <a:rPr lang="en-US" dirty="0" smtClean="0"/>
              <a:t>use </a:t>
            </a:r>
            <a:r>
              <a:rPr lang="en-US" dirty="0"/>
              <a:t>of </a:t>
            </a:r>
            <a:r>
              <a:rPr lang="en-US" dirty="0" smtClean="0"/>
              <a:t>seclusion </a:t>
            </a:r>
            <a:r>
              <a:rPr lang="en-US" dirty="0"/>
              <a:t>and </a:t>
            </a:r>
            <a:r>
              <a:rPr lang="en-US" dirty="0" smtClean="0"/>
              <a:t>restraint</a:t>
            </a:r>
            <a:endParaRPr lang="en-US" dirty="0"/>
          </a:p>
          <a:p>
            <a:r>
              <a:rPr lang="en-US" dirty="0"/>
              <a:t>Include required components outlined in the rules </a:t>
            </a:r>
            <a:endParaRPr lang="en-US" b="1" u="sng" dirty="0" smtClean="0"/>
          </a:p>
          <a:p>
            <a:pPr marL="0" indent="0">
              <a:buNone/>
            </a:pPr>
            <a:r>
              <a:rPr lang="en-US" b="1" u="sng" dirty="0" smtClean="0"/>
              <a:t>Creating </a:t>
            </a:r>
            <a:r>
              <a:rPr lang="en-US" b="1" u="sng" dirty="0"/>
              <a:t>a Plan</a:t>
            </a:r>
          </a:p>
          <a:p>
            <a:r>
              <a:rPr lang="en-US" dirty="0"/>
              <a:t>Include required components outlined in rules</a:t>
            </a:r>
          </a:p>
          <a:p>
            <a:pPr marL="0" indent="0">
              <a:buNone/>
            </a:pPr>
            <a:r>
              <a:rPr lang="en-US" b="1" u="sng" dirty="0" smtClean="0"/>
              <a:t>Training: </a:t>
            </a:r>
            <a:r>
              <a:rPr lang="en-US" b="1" u="sng" dirty="0"/>
              <a:t>To be defined in Plan </a:t>
            </a:r>
          </a:p>
          <a:p>
            <a:r>
              <a:rPr lang="en-US" dirty="0"/>
              <a:t>Who needs training</a:t>
            </a:r>
          </a:p>
          <a:p>
            <a:r>
              <a:rPr lang="en-US" dirty="0"/>
              <a:t>Where will training be provided</a:t>
            </a:r>
          </a:p>
          <a:p>
            <a:r>
              <a:rPr lang="en-US" dirty="0"/>
              <a:t>Seclusion and </a:t>
            </a:r>
            <a:r>
              <a:rPr lang="en-US" dirty="0" smtClean="0"/>
              <a:t>restraint </a:t>
            </a:r>
            <a:r>
              <a:rPr lang="en-US" dirty="0"/>
              <a:t>skill development for specified staff </a:t>
            </a:r>
          </a:p>
          <a:p>
            <a:r>
              <a:rPr lang="en-US" dirty="0"/>
              <a:t>Intervention and </a:t>
            </a:r>
            <a:r>
              <a:rPr lang="en-US" dirty="0" smtClean="0"/>
              <a:t>prevention </a:t>
            </a:r>
            <a:r>
              <a:rPr lang="en-US" dirty="0"/>
              <a:t>techniques </a:t>
            </a:r>
          </a:p>
          <a:p>
            <a:endParaRPr lang="en-US" dirty="0"/>
          </a:p>
        </p:txBody>
      </p:sp>
    </p:spTree>
    <p:extLst>
      <p:ext uri="{BB962C8B-B14F-4D97-AF65-F5344CB8AC3E}">
        <p14:creationId xmlns:p14="http://schemas.microsoft.com/office/powerpoint/2010/main" val="927407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cont. </a:t>
            </a:r>
            <a:endParaRPr lang="en-US" dirty="0"/>
          </a:p>
        </p:txBody>
      </p:sp>
      <p:sp>
        <p:nvSpPr>
          <p:cNvPr id="4" name="Content Placeholder 3"/>
          <p:cNvSpPr>
            <a:spLocks noGrp="1"/>
          </p:cNvSpPr>
          <p:nvPr>
            <p:ph idx="1"/>
          </p:nvPr>
        </p:nvSpPr>
        <p:spPr>
          <a:xfrm>
            <a:off x="533400" y="1905001"/>
            <a:ext cx="8077200" cy="3881437"/>
          </a:xfrm>
        </p:spPr>
        <p:txBody>
          <a:bodyPr>
            <a:normAutofit fontScale="92500" lnSpcReduction="10000"/>
          </a:bodyPr>
          <a:lstStyle/>
          <a:p>
            <a:pPr marL="0" indent="0">
              <a:buNone/>
            </a:pPr>
            <a:r>
              <a:rPr lang="en-US" b="1" u="sng" dirty="0" smtClean="0"/>
              <a:t>Monitoring </a:t>
            </a:r>
            <a:endParaRPr lang="en-US" b="1" u="sng" dirty="0"/>
          </a:p>
          <a:p>
            <a:r>
              <a:rPr lang="en-US" dirty="0"/>
              <a:t>Who will </a:t>
            </a:r>
            <a:r>
              <a:rPr lang="en-US" dirty="0" smtClean="0"/>
              <a:t>monitor: “inspect </a:t>
            </a:r>
            <a:r>
              <a:rPr lang="en-US" dirty="0"/>
              <a:t>what is expected” </a:t>
            </a:r>
          </a:p>
          <a:p>
            <a:r>
              <a:rPr lang="en-US" dirty="0"/>
              <a:t>Training as well as implementation must be monitored </a:t>
            </a:r>
          </a:p>
          <a:p>
            <a:pPr marL="0" indent="0">
              <a:buNone/>
            </a:pPr>
            <a:r>
              <a:rPr lang="en-US" b="1" u="sng" dirty="0" smtClean="0"/>
              <a:t>Documentation </a:t>
            </a:r>
            <a:endParaRPr lang="en-US" b="1" u="sng" dirty="0"/>
          </a:p>
          <a:p>
            <a:r>
              <a:rPr lang="en-US" dirty="0"/>
              <a:t>Documentation must be consistent </a:t>
            </a:r>
          </a:p>
          <a:p>
            <a:r>
              <a:rPr lang="en-US" dirty="0"/>
              <a:t>Documentation of each </a:t>
            </a:r>
            <a:r>
              <a:rPr lang="en-US" dirty="0" smtClean="0"/>
              <a:t>seclusion and </a:t>
            </a:r>
            <a:r>
              <a:rPr lang="en-US" dirty="0"/>
              <a:t>each restraint, as well as of all training sessions</a:t>
            </a:r>
          </a:p>
          <a:p>
            <a:r>
              <a:rPr lang="en-US" dirty="0"/>
              <a:t>Where will documentation be housed </a:t>
            </a:r>
          </a:p>
        </p:txBody>
      </p:sp>
    </p:spTree>
    <p:extLst>
      <p:ext uri="{BB962C8B-B14F-4D97-AF65-F5344CB8AC3E}">
        <p14:creationId xmlns:p14="http://schemas.microsoft.com/office/powerpoint/2010/main" val="25909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Informing Parents &amp; Guardians </a:t>
            </a:r>
            <a:endParaRPr lang="en-US" dirty="0"/>
          </a:p>
        </p:txBody>
      </p:sp>
      <p:sp>
        <p:nvSpPr>
          <p:cNvPr id="4" name="Content Placeholder 3"/>
          <p:cNvSpPr>
            <a:spLocks noGrp="1"/>
          </p:cNvSpPr>
          <p:nvPr>
            <p:ph idx="1"/>
          </p:nvPr>
        </p:nvSpPr>
        <p:spPr/>
        <p:txBody>
          <a:bodyPr/>
          <a:lstStyle/>
          <a:p>
            <a:r>
              <a:rPr lang="en-US" dirty="0"/>
              <a:t>Parents must be notified by the end of the day or as soon as practical </a:t>
            </a:r>
          </a:p>
          <a:p>
            <a:r>
              <a:rPr lang="en-US" dirty="0"/>
              <a:t>How will you notify the </a:t>
            </a:r>
            <a:r>
              <a:rPr lang="en-US" dirty="0" smtClean="0"/>
              <a:t>parents: </a:t>
            </a:r>
            <a:r>
              <a:rPr lang="en-US" dirty="0"/>
              <a:t>phone call + written </a:t>
            </a:r>
          </a:p>
          <a:p>
            <a:r>
              <a:rPr lang="en-US" dirty="0"/>
              <a:t>What will be included in the notification </a:t>
            </a:r>
          </a:p>
          <a:p>
            <a:r>
              <a:rPr lang="en-US" dirty="0"/>
              <a:t>Documentation of notification should be consistent throughout district if possible </a:t>
            </a:r>
          </a:p>
          <a:p>
            <a:endParaRPr lang="en-US" dirty="0"/>
          </a:p>
        </p:txBody>
      </p:sp>
    </p:spTree>
    <p:extLst>
      <p:ext uri="{BB962C8B-B14F-4D97-AF65-F5344CB8AC3E}">
        <p14:creationId xmlns:p14="http://schemas.microsoft.com/office/powerpoint/2010/main" val="1320442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written in plan </a:t>
            </a:r>
            <a:endParaRPr lang="en-US" dirty="0"/>
          </a:p>
        </p:txBody>
      </p:sp>
      <p:sp>
        <p:nvSpPr>
          <p:cNvPr id="4" name="Content Placeholder 3"/>
          <p:cNvSpPr>
            <a:spLocks noGrp="1"/>
          </p:cNvSpPr>
          <p:nvPr>
            <p:ph idx="1"/>
          </p:nvPr>
        </p:nvSpPr>
        <p:spPr/>
        <p:txBody>
          <a:bodyPr>
            <a:normAutofit fontScale="62500" lnSpcReduction="20000"/>
          </a:bodyPr>
          <a:lstStyle/>
          <a:p>
            <a:r>
              <a:rPr lang="en-US" b="1" u="sng" dirty="0"/>
              <a:t>Consistent definitions</a:t>
            </a:r>
            <a:r>
              <a:rPr lang="en-US" b="1" dirty="0"/>
              <a:t> </a:t>
            </a:r>
            <a:r>
              <a:rPr lang="en-US" dirty="0"/>
              <a:t>should be written in </a:t>
            </a:r>
            <a:r>
              <a:rPr lang="en-US" dirty="0" smtClean="0"/>
              <a:t>plan, </a:t>
            </a:r>
            <a:r>
              <a:rPr lang="en-US" dirty="0"/>
              <a:t>resulting in a common understanding among staff of each </a:t>
            </a:r>
            <a:r>
              <a:rPr lang="en-US" dirty="0" smtClean="0"/>
              <a:t>definition; </a:t>
            </a:r>
            <a:r>
              <a:rPr lang="en-US" dirty="0"/>
              <a:t>only seclusion and restraint are required definitions in the plan  [see rules] </a:t>
            </a:r>
          </a:p>
          <a:p>
            <a:r>
              <a:rPr lang="en-US" b="1" u="sng" dirty="0"/>
              <a:t>Seclusion</a:t>
            </a:r>
            <a:r>
              <a:rPr lang="en-US" dirty="0"/>
              <a:t>: means the confinement of a student alone in a room or area from which the student physically is prevented from </a:t>
            </a:r>
            <a:r>
              <a:rPr lang="en-US" dirty="0" smtClean="0"/>
              <a:t>leaving. </a:t>
            </a:r>
            <a:r>
              <a:rPr lang="en-US" dirty="0"/>
              <a:t>The term does not include supervised </a:t>
            </a:r>
            <a:r>
              <a:rPr lang="en-US" dirty="0" smtClean="0"/>
              <a:t>time out </a:t>
            </a:r>
            <a:r>
              <a:rPr lang="en-US" dirty="0"/>
              <a:t>or scheduled break as described in an IEP or Behavior plan. </a:t>
            </a:r>
          </a:p>
          <a:p>
            <a:r>
              <a:rPr lang="en-US" b="1" u="sng" dirty="0"/>
              <a:t>Restraint</a:t>
            </a:r>
            <a:r>
              <a:rPr lang="en-US" dirty="0"/>
              <a:t>: encompasses chemical restraint, physical </a:t>
            </a:r>
            <a:r>
              <a:rPr lang="en-US" dirty="0" smtClean="0"/>
              <a:t>restraint </a:t>
            </a:r>
            <a:r>
              <a:rPr lang="en-US" dirty="0"/>
              <a:t>and mechanical restraint </a:t>
            </a:r>
          </a:p>
          <a:p>
            <a:r>
              <a:rPr lang="en-US" b="1" u="sng" dirty="0"/>
              <a:t>Time </a:t>
            </a:r>
            <a:r>
              <a:rPr lang="en-US" b="1" u="sng" dirty="0" smtClean="0"/>
              <a:t>Out</a:t>
            </a:r>
            <a:r>
              <a:rPr lang="en-US" b="1" dirty="0" smtClean="0"/>
              <a:t>: </a:t>
            </a:r>
            <a:r>
              <a:rPr lang="en-US" dirty="0"/>
              <a:t>means a behavior reduction procedure in which access to reinforcement is withdrawn for a certain period of time. </a:t>
            </a:r>
            <a:r>
              <a:rPr lang="en-US" dirty="0" smtClean="0"/>
              <a:t>Time out </a:t>
            </a:r>
            <a:r>
              <a:rPr lang="en-US" dirty="0"/>
              <a:t>occurs when the ability of student to receive normal reinforcement </a:t>
            </a:r>
            <a:r>
              <a:rPr lang="en-US" dirty="0" smtClean="0"/>
              <a:t>in </a:t>
            </a:r>
            <a:r>
              <a:rPr lang="en-US" dirty="0"/>
              <a:t>the school environment is restricted. </a:t>
            </a:r>
            <a:r>
              <a:rPr lang="en-US" dirty="0" smtClean="0"/>
              <a:t>Time out </a:t>
            </a:r>
            <a:r>
              <a:rPr lang="en-US" dirty="0"/>
              <a:t>shall be both developmental and behavioral appropriate and shall be short in duration. </a:t>
            </a:r>
          </a:p>
        </p:txBody>
      </p:sp>
    </p:spTree>
    <p:extLst>
      <p:ext uri="{BB962C8B-B14F-4D97-AF65-F5344CB8AC3E}">
        <p14:creationId xmlns:p14="http://schemas.microsoft.com/office/powerpoint/2010/main" val="1557871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a:t>
            </a:r>
            <a:endParaRPr lang="en-US" dirty="0"/>
          </a:p>
        </p:txBody>
      </p:sp>
      <p:sp>
        <p:nvSpPr>
          <p:cNvPr id="4" name="Content Placeholder 3"/>
          <p:cNvSpPr>
            <a:spLocks noGrp="1"/>
          </p:cNvSpPr>
          <p:nvPr>
            <p:ph idx="1"/>
          </p:nvPr>
        </p:nvSpPr>
        <p:spPr>
          <a:xfrm>
            <a:off x="533400" y="1905001"/>
            <a:ext cx="8077200" cy="3738562"/>
          </a:xfrm>
        </p:spPr>
        <p:txBody>
          <a:bodyPr/>
          <a:lstStyle/>
          <a:p>
            <a:r>
              <a:rPr lang="en-US" b="1" u="sng" dirty="0"/>
              <a:t>Imminent Risk of Injury</a:t>
            </a:r>
            <a:r>
              <a:rPr lang="en-US" dirty="0"/>
              <a:t>: likely to happen right away, within a matter of minutes</a:t>
            </a:r>
          </a:p>
          <a:p>
            <a:pPr marL="0" indent="0">
              <a:buNone/>
            </a:pPr>
            <a:r>
              <a:rPr lang="en-US" dirty="0"/>
              <a:t>Imminent danger does not mean implementing physical intervention techniques when a student is speaking in loud tones, threatening others without the ability to carry out the physical threat and not harming himself or others. </a:t>
            </a:r>
          </a:p>
        </p:txBody>
      </p:sp>
    </p:spTree>
    <p:extLst>
      <p:ext uri="{BB962C8B-B14F-4D97-AF65-F5344CB8AC3E}">
        <p14:creationId xmlns:p14="http://schemas.microsoft.com/office/powerpoint/2010/main" val="550656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Restraint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b="1" u="sng" dirty="0" smtClean="0"/>
              <a:t>Mechanical Restraint</a:t>
            </a:r>
          </a:p>
          <a:p>
            <a:pPr marL="0" indent="0">
              <a:buNone/>
            </a:pPr>
            <a:r>
              <a:rPr lang="en-US" dirty="0" smtClean="0"/>
              <a:t>Means the use of: </a:t>
            </a:r>
          </a:p>
          <a:p>
            <a:r>
              <a:rPr lang="en-US" dirty="0" smtClean="0"/>
              <a:t>Equipment attached or adjacent to a student’s body or restricts normal access to the students body</a:t>
            </a:r>
          </a:p>
          <a:p>
            <a:pPr marL="0" indent="0">
              <a:buNone/>
            </a:pPr>
            <a:r>
              <a:rPr lang="en-US" dirty="0" smtClean="0"/>
              <a:t>The term does NOT include mechanical devices or material, or equipment used as authorized by a doctor or healthcare professional such as an OT/PT. </a:t>
            </a:r>
            <a:br>
              <a:rPr lang="en-US" dirty="0" smtClean="0"/>
            </a:br>
            <a:r>
              <a:rPr lang="en-US" dirty="0" smtClean="0"/>
              <a:t>(Note: remembering students that use sign language as a primary language, restricting their ability to use their language, must be considered) </a:t>
            </a:r>
            <a:endParaRPr lang="en-US" dirty="0"/>
          </a:p>
        </p:txBody>
      </p:sp>
    </p:spTree>
    <p:extLst>
      <p:ext uri="{BB962C8B-B14F-4D97-AF65-F5344CB8AC3E}">
        <p14:creationId xmlns:p14="http://schemas.microsoft.com/office/powerpoint/2010/main" val="3447825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R">
  <a:themeElements>
    <a:clrScheme name="INPEA">
      <a:dk1>
        <a:srgbClr val="000000"/>
      </a:dk1>
      <a:lt1>
        <a:srgbClr val="FFFFFF"/>
      </a:lt1>
      <a:dk2>
        <a:srgbClr val="7F7F7F"/>
      </a:dk2>
      <a:lt2>
        <a:srgbClr val="58A555"/>
      </a:lt2>
      <a:accent1>
        <a:srgbClr val="94C600"/>
      </a:accent1>
      <a:accent2>
        <a:srgbClr val="71685A"/>
      </a:accent2>
      <a:accent3>
        <a:srgbClr val="0070C0"/>
      </a:accent3>
      <a:accent4>
        <a:srgbClr val="325F30"/>
      </a:accent4>
      <a:accent5>
        <a:srgbClr val="002060"/>
      </a:accent5>
      <a:accent6>
        <a:srgbClr val="33CCFF"/>
      </a:accent6>
      <a:hlink>
        <a:srgbClr val="003760"/>
      </a:hlink>
      <a:folHlink>
        <a:srgbClr val="66CCFF"/>
      </a:folHlink>
    </a:clrScheme>
    <a:fontScheme name="INPEA">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S&amp;R</Template>
  <TotalTime>8104</TotalTime>
  <Words>1694</Words>
  <Application>Microsoft Office PowerPoint</Application>
  <PresentationFormat>On-screen Show (4:3)</PresentationFormat>
  <Paragraphs>140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S&amp;R</vt:lpstr>
      <vt:lpstr>Seclusion and Restraint Plan Understanding the Law and the Rule </vt:lpstr>
      <vt:lpstr>Background </vt:lpstr>
      <vt:lpstr>New Legislation  Indiana Senate Bill 345 </vt:lpstr>
      <vt:lpstr>Key Components  </vt:lpstr>
      <vt:lpstr>Key Components cont. </vt:lpstr>
      <vt:lpstr>Informing Parents &amp; Guardians </vt:lpstr>
      <vt:lpstr>Definitions written in plan </vt:lpstr>
      <vt:lpstr>Definitions cont.</vt:lpstr>
      <vt:lpstr>Types of Restraint </vt:lpstr>
      <vt:lpstr>Types of Restraint cont. </vt:lpstr>
      <vt:lpstr>Types of Restraint cont.</vt:lpstr>
      <vt:lpstr>Prevention Techniques  Defined</vt:lpstr>
      <vt:lpstr>The Plan </vt:lpstr>
      <vt:lpstr>Elements cont.</vt:lpstr>
      <vt:lpstr>The Plan</vt:lpstr>
      <vt:lpstr>The Plan</vt:lpstr>
      <vt:lpstr>The Plan </vt:lpstr>
      <vt:lpstr>The Plan </vt:lpstr>
      <vt:lpstr>Training  </vt:lpstr>
      <vt:lpstr>Who needs training</vt:lpstr>
      <vt:lpstr>Monitoring and Oversight  </vt:lpstr>
      <vt:lpstr>Monitoring and Oversight </vt:lpstr>
      <vt:lpstr>Informing Parents &amp; Guardians </vt:lpstr>
      <vt:lpstr>Incident Reports  </vt:lpstr>
      <vt:lpstr>Transportation </vt:lpstr>
      <vt:lpstr>Legal Note</vt:lpstr>
      <vt:lpstr>Resources </vt:lpstr>
      <vt:lpstr>Questions </vt:lpstr>
    </vt:vector>
  </TitlesOfParts>
  <Company>SCEC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Seclusion and Restraint  Plan</dc:title>
  <dc:creator>Joan McCormick</dc:creator>
  <cp:lastModifiedBy>Soliven, Rose</cp:lastModifiedBy>
  <cp:revision>74</cp:revision>
  <cp:lastPrinted>2014-06-21T15:01:17Z</cp:lastPrinted>
  <dcterms:created xsi:type="dcterms:W3CDTF">2014-05-17T19:30:18Z</dcterms:created>
  <dcterms:modified xsi:type="dcterms:W3CDTF">2014-09-23T19:27:03Z</dcterms:modified>
</cp:coreProperties>
</file>