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57" r:id="rId3"/>
    <p:sldId id="278" r:id="rId4"/>
    <p:sldId id="272" r:id="rId5"/>
    <p:sldId id="258" r:id="rId6"/>
    <p:sldId id="275" r:id="rId7"/>
    <p:sldId id="259" r:id="rId8"/>
    <p:sldId id="267" r:id="rId9"/>
    <p:sldId id="268" r:id="rId10"/>
    <p:sldId id="281" r:id="rId11"/>
    <p:sldId id="260" r:id="rId12"/>
    <p:sldId id="269" r:id="rId13"/>
    <p:sldId id="270" r:id="rId14"/>
    <p:sldId id="271" r:id="rId15"/>
    <p:sldId id="261" r:id="rId16"/>
    <p:sldId id="273" r:id="rId17"/>
    <p:sldId id="262" r:id="rId18"/>
    <p:sldId id="263" r:id="rId19"/>
    <p:sldId id="276" r:id="rId20"/>
    <p:sldId id="265" r:id="rId21"/>
    <p:sldId id="280" r:id="rId22"/>
    <p:sldId id="264" r:id="rId23"/>
    <p:sldId id="266" r:id="rId24"/>
    <p:sldId id="279" r:id="rId25"/>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58" y="1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1"/>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471"/>
          </a:xfrm>
          <a:prstGeom prst="rect">
            <a:avLst/>
          </a:prstGeom>
        </p:spPr>
        <p:txBody>
          <a:bodyPr vert="horz" lIns="93973" tIns="46986" rIns="93973" bIns="46986" rtlCol="0"/>
          <a:lstStyle>
            <a:lvl1pPr algn="r">
              <a:defRPr sz="1200"/>
            </a:lvl1pPr>
          </a:lstStyle>
          <a:p>
            <a:fld id="{F5A16C59-1D23-4908-95EE-B3F8344ACCB2}" type="datetimeFigureOut">
              <a:rPr lang="en-US" smtClean="0"/>
              <a:t>5/7/2014</a:t>
            </a:fld>
            <a:endParaRPr lang="en-US"/>
          </a:p>
        </p:txBody>
      </p:sp>
      <p:sp>
        <p:nvSpPr>
          <p:cNvPr id="4" name="Footer Placeholder 3"/>
          <p:cNvSpPr>
            <a:spLocks noGrp="1"/>
          </p:cNvSpPr>
          <p:nvPr>
            <p:ph type="ftr" sz="quarter" idx="2"/>
          </p:nvPr>
        </p:nvSpPr>
        <p:spPr>
          <a:xfrm>
            <a:off x="0" y="8899328"/>
            <a:ext cx="3066733" cy="468471"/>
          </a:xfrm>
          <a:prstGeom prst="rect">
            <a:avLst/>
          </a:prstGeom>
        </p:spPr>
        <p:txBody>
          <a:bodyPr vert="horz" lIns="93973" tIns="46986" rIns="93973" bIns="46986"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9328"/>
            <a:ext cx="3066733" cy="468471"/>
          </a:xfrm>
          <a:prstGeom prst="rect">
            <a:avLst/>
          </a:prstGeom>
        </p:spPr>
        <p:txBody>
          <a:bodyPr vert="horz" lIns="93973" tIns="46986" rIns="93973" bIns="46986" rtlCol="0" anchor="b"/>
          <a:lstStyle>
            <a:lvl1pPr algn="r">
              <a:defRPr sz="1200"/>
            </a:lvl1pPr>
          </a:lstStyle>
          <a:p>
            <a:fld id="{CB77C21F-1149-4413-8EC6-3CD90EBDBC8B}" type="slidenum">
              <a:rPr lang="en-US" smtClean="0"/>
              <a:t>‹#›</a:t>
            </a:fld>
            <a:endParaRPr lang="en-US"/>
          </a:p>
        </p:txBody>
      </p:sp>
    </p:spTree>
    <p:extLst>
      <p:ext uri="{BB962C8B-B14F-4D97-AF65-F5344CB8AC3E}">
        <p14:creationId xmlns:p14="http://schemas.microsoft.com/office/powerpoint/2010/main" val="1542506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1"/>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idx="1"/>
          </p:nvPr>
        </p:nvSpPr>
        <p:spPr>
          <a:xfrm>
            <a:off x="4008705" y="0"/>
            <a:ext cx="3066733" cy="468471"/>
          </a:xfrm>
          <a:prstGeom prst="rect">
            <a:avLst/>
          </a:prstGeom>
        </p:spPr>
        <p:txBody>
          <a:bodyPr vert="horz" lIns="93973" tIns="46986" rIns="93973" bIns="46986" rtlCol="0"/>
          <a:lstStyle>
            <a:lvl1pPr algn="r">
              <a:defRPr sz="1200"/>
            </a:lvl1pPr>
          </a:lstStyle>
          <a:p>
            <a:fld id="{30FF8BC5-42E8-486A-980B-6FF1CFB6B7ED}" type="datetimeFigureOut">
              <a:rPr lang="en-US" smtClean="0"/>
              <a:t>5/7/2014</a:t>
            </a:fld>
            <a:endParaRPr lang="en-US"/>
          </a:p>
        </p:txBody>
      </p:sp>
      <p:sp>
        <p:nvSpPr>
          <p:cNvPr id="4" name="Slide Image Placeholder 3"/>
          <p:cNvSpPr>
            <a:spLocks noGrp="1" noRot="1" noChangeAspect="1"/>
          </p:cNvSpPr>
          <p:nvPr>
            <p:ph type="sldImg" idx="2"/>
          </p:nvPr>
        </p:nvSpPr>
        <p:spPr>
          <a:xfrm>
            <a:off x="1196975" y="703263"/>
            <a:ext cx="4683125" cy="3513137"/>
          </a:xfrm>
          <a:prstGeom prst="rect">
            <a:avLst/>
          </a:prstGeom>
          <a:noFill/>
          <a:ln w="12700">
            <a:solidFill>
              <a:prstClr val="black"/>
            </a:solidFill>
          </a:ln>
        </p:spPr>
        <p:txBody>
          <a:bodyPr vert="horz" lIns="93973" tIns="46986" rIns="93973" bIns="46986" rtlCol="0" anchor="ctr"/>
          <a:lstStyle/>
          <a:p>
            <a:endParaRPr lang="en-US"/>
          </a:p>
        </p:txBody>
      </p:sp>
      <p:sp>
        <p:nvSpPr>
          <p:cNvPr id="5" name="Notes Placeholder 4"/>
          <p:cNvSpPr>
            <a:spLocks noGrp="1"/>
          </p:cNvSpPr>
          <p:nvPr>
            <p:ph type="body" sz="quarter" idx="3"/>
          </p:nvPr>
        </p:nvSpPr>
        <p:spPr>
          <a:xfrm>
            <a:off x="707708" y="4450477"/>
            <a:ext cx="5661660" cy="4216241"/>
          </a:xfrm>
          <a:prstGeom prst="rect">
            <a:avLst/>
          </a:prstGeom>
        </p:spPr>
        <p:txBody>
          <a:bodyPr vert="horz" lIns="93973" tIns="46986" rIns="93973" bIns="469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9328"/>
            <a:ext cx="3066733" cy="468471"/>
          </a:xfrm>
          <a:prstGeom prst="rect">
            <a:avLst/>
          </a:prstGeom>
        </p:spPr>
        <p:txBody>
          <a:bodyPr vert="horz" lIns="93973" tIns="46986" rIns="93973" bIns="4698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9328"/>
            <a:ext cx="3066733" cy="468471"/>
          </a:xfrm>
          <a:prstGeom prst="rect">
            <a:avLst/>
          </a:prstGeom>
        </p:spPr>
        <p:txBody>
          <a:bodyPr vert="horz" lIns="93973" tIns="46986" rIns="93973" bIns="46986" rtlCol="0" anchor="b"/>
          <a:lstStyle>
            <a:lvl1pPr algn="r">
              <a:defRPr sz="1200"/>
            </a:lvl1pPr>
          </a:lstStyle>
          <a:p>
            <a:fld id="{56A83295-0D8E-473D-AEC5-BB456C85A654}" type="slidenum">
              <a:rPr lang="en-US" smtClean="0"/>
              <a:t>‹#›</a:t>
            </a:fld>
            <a:endParaRPr lang="en-US"/>
          </a:p>
        </p:txBody>
      </p:sp>
    </p:spTree>
    <p:extLst>
      <p:ext uri="{BB962C8B-B14F-4D97-AF65-F5344CB8AC3E}">
        <p14:creationId xmlns:p14="http://schemas.microsoft.com/office/powerpoint/2010/main" val="2954243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A83295-0D8E-473D-AEC5-BB456C85A654}" type="slidenum">
              <a:rPr lang="en-US" smtClean="0"/>
              <a:t>22</a:t>
            </a:fld>
            <a:endParaRPr lang="en-US"/>
          </a:p>
        </p:txBody>
      </p:sp>
    </p:spTree>
    <p:extLst>
      <p:ext uri="{BB962C8B-B14F-4D97-AF65-F5344CB8AC3E}">
        <p14:creationId xmlns:p14="http://schemas.microsoft.com/office/powerpoint/2010/main" val="1422137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B32EF4-2902-46BC-9724-CF698A54AB8E}"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CA918-6A7E-48A3-94D5-23D3714143C0}" type="slidenum">
              <a:rPr lang="en-US" smtClean="0"/>
              <a:t>‹#›</a:t>
            </a:fld>
            <a:endParaRPr lang="en-US"/>
          </a:p>
        </p:txBody>
      </p:sp>
    </p:spTree>
    <p:extLst>
      <p:ext uri="{BB962C8B-B14F-4D97-AF65-F5344CB8AC3E}">
        <p14:creationId xmlns:p14="http://schemas.microsoft.com/office/powerpoint/2010/main" val="1585691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B32EF4-2902-46BC-9724-CF698A54AB8E}"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CA918-6A7E-48A3-94D5-23D3714143C0}" type="slidenum">
              <a:rPr lang="en-US" smtClean="0"/>
              <a:t>‹#›</a:t>
            </a:fld>
            <a:endParaRPr lang="en-US"/>
          </a:p>
        </p:txBody>
      </p:sp>
    </p:spTree>
    <p:extLst>
      <p:ext uri="{BB962C8B-B14F-4D97-AF65-F5344CB8AC3E}">
        <p14:creationId xmlns:p14="http://schemas.microsoft.com/office/powerpoint/2010/main" val="103701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1"/>
            <a:ext cx="20574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1"/>
            <a:ext cx="60198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B32EF4-2902-46BC-9724-CF698A54AB8E}"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CA918-6A7E-48A3-94D5-23D3714143C0}" type="slidenum">
              <a:rPr lang="en-US" smtClean="0"/>
              <a:t>‹#›</a:t>
            </a:fld>
            <a:endParaRPr lang="en-US"/>
          </a:p>
        </p:txBody>
      </p:sp>
    </p:spTree>
    <p:extLst>
      <p:ext uri="{BB962C8B-B14F-4D97-AF65-F5344CB8AC3E}">
        <p14:creationId xmlns:p14="http://schemas.microsoft.com/office/powerpoint/2010/main" val="1886388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B32EF4-2902-46BC-9724-CF698A54AB8E}"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CA918-6A7E-48A3-94D5-23D3714143C0}" type="slidenum">
              <a:rPr lang="en-US" smtClean="0"/>
              <a:t>‹#›</a:t>
            </a:fld>
            <a:endParaRPr lang="en-US"/>
          </a:p>
        </p:txBody>
      </p:sp>
    </p:spTree>
    <p:extLst>
      <p:ext uri="{BB962C8B-B14F-4D97-AF65-F5344CB8AC3E}">
        <p14:creationId xmlns:p14="http://schemas.microsoft.com/office/powerpoint/2010/main" val="2441545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B32EF4-2902-46BC-9724-CF698A54AB8E}"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CA918-6A7E-48A3-94D5-23D3714143C0}" type="slidenum">
              <a:rPr lang="en-US" smtClean="0"/>
              <a:t>‹#›</a:t>
            </a:fld>
            <a:endParaRPr lang="en-US"/>
          </a:p>
        </p:txBody>
      </p:sp>
    </p:spTree>
    <p:extLst>
      <p:ext uri="{BB962C8B-B14F-4D97-AF65-F5344CB8AC3E}">
        <p14:creationId xmlns:p14="http://schemas.microsoft.com/office/powerpoint/2010/main" val="390829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905000"/>
            <a:ext cx="39624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05000"/>
            <a:ext cx="39624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B32EF4-2902-46BC-9724-CF698A54AB8E}" type="datetimeFigureOut">
              <a:rPr lang="en-US" smtClean="0"/>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BCA918-6A7E-48A3-94D5-23D3714143C0}" type="slidenum">
              <a:rPr lang="en-US" smtClean="0"/>
              <a:t>‹#›</a:t>
            </a:fld>
            <a:endParaRPr lang="en-US"/>
          </a:p>
        </p:txBody>
      </p:sp>
    </p:spTree>
    <p:extLst>
      <p:ext uri="{BB962C8B-B14F-4D97-AF65-F5344CB8AC3E}">
        <p14:creationId xmlns:p14="http://schemas.microsoft.com/office/powerpoint/2010/main" val="2319577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050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90801"/>
            <a:ext cx="4040188" cy="35353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9050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B32EF4-2902-46BC-9724-CF698A54AB8E}" type="datetimeFigureOut">
              <a:rPr lang="en-US" smtClean="0"/>
              <a:t>5/7/2014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BCA918-6A7E-48A3-94D5-23D3714143C0}" type="slidenum">
              <a:rPr lang="en-US" smtClean="0"/>
              <a:t>‹#›</a:t>
            </a:fld>
            <a:endParaRPr lang="en-US"/>
          </a:p>
        </p:txBody>
      </p:sp>
    </p:spTree>
    <p:extLst>
      <p:ext uri="{BB962C8B-B14F-4D97-AF65-F5344CB8AC3E}">
        <p14:creationId xmlns:p14="http://schemas.microsoft.com/office/powerpoint/2010/main" val="183850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B32EF4-2902-46BC-9724-CF698A54AB8E}" type="datetimeFigureOut">
              <a:rPr lang="en-US" smtClean="0"/>
              <a:t>5/7/2014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BCA918-6A7E-48A3-94D5-23D3714143C0}" type="slidenum">
              <a:rPr lang="en-US" smtClean="0"/>
              <a:t>‹#›</a:t>
            </a:fld>
            <a:endParaRPr lang="en-US"/>
          </a:p>
        </p:txBody>
      </p:sp>
    </p:spTree>
    <p:extLst>
      <p:ext uri="{BB962C8B-B14F-4D97-AF65-F5344CB8AC3E}">
        <p14:creationId xmlns:p14="http://schemas.microsoft.com/office/powerpoint/2010/main" val="1752094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B32EF4-2902-46BC-9724-CF698A54AB8E}" type="datetimeFigureOut">
              <a:rPr lang="en-US" smtClean="0"/>
              <a:t>5/7/2014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BCA918-6A7E-48A3-94D5-23D3714143C0}" type="slidenum">
              <a:rPr lang="en-US" smtClean="0"/>
              <a:t>‹#›</a:t>
            </a:fld>
            <a:endParaRPr lang="en-US"/>
          </a:p>
        </p:txBody>
      </p:sp>
    </p:spTree>
    <p:extLst>
      <p:ext uri="{BB962C8B-B14F-4D97-AF65-F5344CB8AC3E}">
        <p14:creationId xmlns:p14="http://schemas.microsoft.com/office/powerpoint/2010/main" val="2805670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685800"/>
            <a:ext cx="5111750" cy="5440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828800"/>
            <a:ext cx="3008313" cy="4297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B32EF4-2902-46BC-9724-CF698A54AB8E}" type="datetimeFigureOut">
              <a:rPr lang="en-US" smtClean="0"/>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BCA918-6A7E-48A3-94D5-23D3714143C0}" type="slidenum">
              <a:rPr lang="en-US" smtClean="0"/>
              <a:t>‹#›</a:t>
            </a:fld>
            <a:endParaRPr lang="en-US"/>
          </a:p>
        </p:txBody>
      </p:sp>
    </p:spTree>
    <p:extLst>
      <p:ext uri="{BB962C8B-B14F-4D97-AF65-F5344CB8AC3E}">
        <p14:creationId xmlns:p14="http://schemas.microsoft.com/office/powerpoint/2010/main" val="3485818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B32EF4-2902-46BC-9724-CF698A54AB8E}" type="datetimeFigureOut">
              <a:rPr lang="en-US" smtClean="0"/>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BCA918-6A7E-48A3-94D5-23D3714143C0}" type="slidenum">
              <a:rPr lang="en-US" smtClean="0"/>
              <a:t>‹#›</a:t>
            </a:fld>
            <a:endParaRPr lang="en-US"/>
          </a:p>
        </p:txBody>
      </p:sp>
    </p:spTree>
    <p:extLst>
      <p:ext uri="{BB962C8B-B14F-4D97-AF65-F5344CB8AC3E}">
        <p14:creationId xmlns:p14="http://schemas.microsoft.com/office/powerpoint/2010/main" val="2981999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365760" y="533400"/>
            <a:ext cx="8458200" cy="571500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6858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1905001"/>
            <a:ext cx="8077200" cy="41193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B32EF4-2902-46BC-9724-CF698A54AB8E}" type="datetimeFigureOut">
              <a:rPr lang="en-US" smtClean="0"/>
              <a:t>5/7/2014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BCA918-6A7E-48A3-94D5-23D3714143C0}" type="slidenum">
              <a:rPr lang="en-US" smtClean="0"/>
              <a:t>‹#›</a:t>
            </a:fld>
            <a:endParaRPr lang="en-US"/>
          </a:p>
        </p:txBody>
      </p:sp>
      <p:sp>
        <p:nvSpPr>
          <p:cNvPr id="10" name="Rectangle 9"/>
          <p:cNvSpPr/>
          <p:nvPr/>
        </p:nvSpPr>
        <p:spPr>
          <a:xfrm>
            <a:off x="6762750" y="5465064"/>
            <a:ext cx="1714500" cy="1100328"/>
          </a:xfrm>
          <a:prstGeom prst="rect">
            <a:avLst/>
          </a:prstGeom>
          <a:solidFill>
            <a:schemeClr val="bg1"/>
          </a:solidFill>
          <a:ln w="3175">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781800" y="5486400"/>
            <a:ext cx="1676400" cy="1057656"/>
          </a:xfrm>
          <a:prstGeom prst="rect">
            <a:avLst/>
          </a:prstGeom>
          <a:solidFill>
            <a:schemeClr val="bg1"/>
          </a:solidFill>
          <a:ln w="127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934200" y="5571744"/>
            <a:ext cx="1377696" cy="905256"/>
          </a:xfrm>
          <a:prstGeom prst="rect">
            <a:avLst/>
          </a:prstGeom>
        </p:spPr>
      </p:pic>
    </p:spTree>
    <p:extLst>
      <p:ext uri="{BB962C8B-B14F-4D97-AF65-F5344CB8AC3E}">
        <p14:creationId xmlns:p14="http://schemas.microsoft.com/office/powerpoint/2010/main" val="18624576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doe.in.gov/srcommissio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2.ed.gov/policy/seclusion/restraints-and-seclusion-resources.pdf"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inpea.org/" TargetMode="External"/><Relationship Id="rId2" Type="http://schemas.openxmlformats.org/officeDocument/2006/relationships/hyperlink" Target="http://www.doe.in.gov/srcommission" TargetMode="External"/><Relationship Id="rId1" Type="http://schemas.openxmlformats.org/officeDocument/2006/relationships/slideLayout" Target="../slideLayouts/slideLayout2.xml"/><Relationship Id="rId4" Type="http://schemas.openxmlformats.org/officeDocument/2006/relationships/hyperlink" Target="mailto:jelcesser@inpea.or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rct=j&amp;q=&amp;esrc=s&amp;source=images&amp;cd=&amp;cad=rja&amp;uact=8&amp;docid=s-nwKc2Odef6qM&amp;tbnid=nyWQzZOcb0XyMM:&amp;ved=0CAUQjRw&amp;url=http://www.foundinblank.com/tag/timeout/&amp;ei=LV9hU5HkF86vyATpwoDgCQ&amp;bvm=bv.65636070,d.aWw&amp;psig=AFQjCNFh41yucg5fvd7vukQvS9Hn-i3r1w&amp;ust=139897657900184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url?sa=i&amp;rct=j&amp;q=&amp;esrc=s&amp;source=images&amp;cd=&amp;cad=rja&amp;uact=8&amp;docid=z9zz4-Q-V1mOWM&amp;tbnid=OPnPPosRFkprnM:&amp;ved=0CAUQjRw&amp;url=http://pbisrestraint.blogspot.com/&amp;ei=U2RhU5yxD8WgyAS8j4E4&amp;bvm=bv.65636070,d.aWw&amp;psig=AFQjCNHUP36r716saRY5eFdQ9xAojoGUZA&amp;ust=139897621164184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Seclusion and Restraint Plan</a:t>
            </a:r>
            <a:br>
              <a:rPr lang="en-US" dirty="0" smtClean="0"/>
            </a:br>
            <a:endParaRPr lang="en-US" dirty="0"/>
          </a:p>
        </p:txBody>
      </p:sp>
      <p:sp>
        <p:nvSpPr>
          <p:cNvPr id="3" name="Subtitle 2"/>
          <p:cNvSpPr>
            <a:spLocks noGrp="1"/>
          </p:cNvSpPr>
          <p:nvPr>
            <p:ph type="subTitle" idx="1"/>
          </p:nvPr>
        </p:nvSpPr>
        <p:spPr/>
        <p:txBody>
          <a:bodyPr/>
          <a:lstStyle/>
          <a:p>
            <a:r>
              <a:rPr lang="en-US" dirty="0" smtClean="0"/>
              <a:t>Non-Public Version</a:t>
            </a:r>
            <a:endParaRPr lang="en-US" dirty="0"/>
          </a:p>
        </p:txBody>
      </p:sp>
      <p:pic>
        <p:nvPicPr>
          <p:cNvPr id="1026" name="Picture 2" descr="https://encrypted-tbn0.gstatic.com/images?q=tbn:ANd9GcSV5LGW86i7bQtOOt3JRpSTgyNtI-812DmjUXSV6f0ZYPmhfh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762000"/>
            <a:ext cx="16287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encrypted-tbn3.gstatic.com/images?q=tbn:ANd9GcSlz0z2XrzrBhVI1P43D0vWqiA4rsA-cT9M8Ij1wJtZV2ZqVis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8692" y="4800600"/>
            <a:ext cx="3095625" cy="116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8059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Prevention Techniques</a:t>
            </a:r>
            <a:br>
              <a:rPr lang="en-US" dirty="0" smtClean="0"/>
            </a:br>
            <a:r>
              <a:rPr lang="en-US" sz="3600" i="1" dirty="0" smtClean="0"/>
              <a:t>(Defined)</a:t>
            </a:r>
            <a:endParaRPr lang="en-US" sz="3600" i="1" dirty="0"/>
          </a:p>
        </p:txBody>
      </p:sp>
      <p:sp>
        <p:nvSpPr>
          <p:cNvPr id="3" name="Content Placeholder 2"/>
          <p:cNvSpPr>
            <a:spLocks noGrp="1"/>
          </p:cNvSpPr>
          <p:nvPr>
            <p:ph sz="half" idx="1"/>
          </p:nvPr>
        </p:nvSpPr>
        <p:spPr/>
        <p:txBody>
          <a:bodyPr/>
          <a:lstStyle/>
          <a:p>
            <a:pPr marL="0" indent="0">
              <a:buNone/>
            </a:pPr>
            <a:r>
              <a:rPr lang="en-US" b="1" dirty="0" smtClean="0"/>
              <a:t>De-escalation</a:t>
            </a:r>
            <a:r>
              <a:rPr lang="en-US" dirty="0" smtClean="0"/>
              <a:t>:</a:t>
            </a:r>
          </a:p>
          <a:p>
            <a:pPr marL="0" indent="0">
              <a:buNone/>
            </a:pPr>
            <a:r>
              <a:rPr lang="en-US" dirty="0" smtClean="0"/>
              <a:t>Techniques used to cause a situation to become more controlled, calm and </a:t>
            </a:r>
            <a:r>
              <a:rPr lang="en-US" smtClean="0"/>
              <a:t>less dangerous.</a:t>
            </a:r>
            <a:endParaRPr lang="en-US" dirty="0"/>
          </a:p>
        </p:txBody>
      </p:sp>
      <p:sp>
        <p:nvSpPr>
          <p:cNvPr id="4" name="Content Placeholder 3"/>
          <p:cNvSpPr>
            <a:spLocks noGrp="1"/>
          </p:cNvSpPr>
          <p:nvPr>
            <p:ph sz="half" idx="2"/>
          </p:nvPr>
        </p:nvSpPr>
        <p:spPr/>
        <p:txBody>
          <a:bodyPr/>
          <a:lstStyle/>
          <a:p>
            <a:pPr marL="0" indent="0">
              <a:buNone/>
            </a:pPr>
            <a:r>
              <a:rPr lang="en-US" sz="2400" b="1" dirty="0" smtClean="0"/>
              <a:t>Positive Behavior Intervention &amp; Support:</a:t>
            </a:r>
          </a:p>
          <a:p>
            <a:pPr marL="0" indent="0">
              <a:buNone/>
            </a:pPr>
            <a:r>
              <a:rPr lang="en-US" dirty="0" smtClean="0"/>
              <a:t>A systematic evidence based approach which includes strategies to reinforce desired behaviors and diminish problem behaviors. </a:t>
            </a:r>
            <a:endParaRPr lang="en-US" dirty="0"/>
          </a:p>
        </p:txBody>
      </p:sp>
    </p:spTree>
    <p:extLst>
      <p:ext uri="{BB962C8B-B14F-4D97-AF65-F5344CB8AC3E}">
        <p14:creationId xmlns:p14="http://schemas.microsoft.com/office/powerpoint/2010/main" val="3641854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By July 1, 2014, each school must adopt a plan which includes 18 elements from SEA 345:</a:t>
            </a:r>
          </a:p>
          <a:p>
            <a:pPr marL="0" indent="0">
              <a:buNone/>
            </a:pPr>
            <a:endParaRPr lang="en-US" dirty="0" smtClean="0"/>
          </a:p>
          <a:p>
            <a:pPr marL="971550" lvl="1" indent="-514350">
              <a:buFont typeface="+mj-lt"/>
              <a:buAutoNum type="arabicPeriod"/>
            </a:pPr>
            <a:r>
              <a:rPr lang="en-US" b="1" dirty="0"/>
              <a:t>T</a:t>
            </a:r>
            <a:r>
              <a:rPr lang="en-US" b="1" dirty="0" smtClean="0"/>
              <a:t>reating </a:t>
            </a:r>
            <a:r>
              <a:rPr lang="en-US" b="1" dirty="0"/>
              <a:t>children with dignity and respect</a:t>
            </a:r>
            <a:r>
              <a:rPr lang="en-US" dirty="0"/>
              <a:t>, and to be free from </a:t>
            </a:r>
            <a:r>
              <a:rPr lang="en-US" dirty="0" smtClean="0"/>
              <a:t>abuse.</a:t>
            </a:r>
          </a:p>
          <a:p>
            <a:pPr marL="971550" lvl="1" indent="-514350">
              <a:buFont typeface="+mj-lt"/>
              <a:buAutoNum type="arabicPeriod"/>
            </a:pPr>
            <a:r>
              <a:rPr lang="en-US" dirty="0"/>
              <a:t>Any behavior intervention used must be </a:t>
            </a:r>
            <a:r>
              <a:rPr lang="en-US" b="1" dirty="0"/>
              <a:t>consistent</a:t>
            </a:r>
            <a:r>
              <a:rPr lang="en-US" dirty="0"/>
              <a:t> with any intervention plan for the </a:t>
            </a:r>
            <a:r>
              <a:rPr lang="en-US" dirty="0" smtClean="0"/>
              <a:t>student.</a:t>
            </a:r>
            <a:endParaRPr lang="en-US" dirty="0"/>
          </a:p>
          <a:p>
            <a:pPr marL="971550" lvl="1" indent="-514350">
              <a:buFont typeface="+mj-lt"/>
              <a:buAutoNum type="arabicPeriod"/>
            </a:pPr>
            <a:r>
              <a:rPr lang="en-US" dirty="0"/>
              <a:t>Every effort shall be made to </a:t>
            </a:r>
            <a:r>
              <a:rPr lang="en-US" b="1" dirty="0"/>
              <a:t>prevent the need for </a:t>
            </a:r>
            <a:r>
              <a:rPr lang="en-US" dirty="0"/>
              <a:t>the use of restraint or for the use of seclusion on a </a:t>
            </a:r>
            <a:r>
              <a:rPr lang="en-US" dirty="0" smtClean="0"/>
              <a:t>child.</a:t>
            </a:r>
          </a:p>
          <a:p>
            <a:pPr marL="971550" lvl="1" indent="-514350">
              <a:buFont typeface="+mj-lt"/>
              <a:buAutoNum type="arabicPeriod"/>
            </a:pPr>
            <a:r>
              <a:rPr lang="en-US" b="1" dirty="0"/>
              <a:t>Prevention</a:t>
            </a:r>
            <a:r>
              <a:rPr lang="en-US" dirty="0"/>
              <a:t>, positive behavior intervention and support, and conflict de-escalation shall be used regularly to eliminate or minimize the need for use of </a:t>
            </a:r>
            <a:r>
              <a:rPr lang="en-US" dirty="0" smtClean="0"/>
              <a:t>seclusion</a:t>
            </a:r>
            <a:r>
              <a:rPr lang="en-US" dirty="0"/>
              <a:t> </a:t>
            </a:r>
            <a:r>
              <a:rPr lang="en-US" dirty="0" smtClean="0"/>
              <a:t>or </a:t>
            </a:r>
            <a:r>
              <a:rPr lang="en-US" dirty="0"/>
              <a:t>restraint</a:t>
            </a:r>
            <a:r>
              <a:rPr lang="en-US" dirty="0" smtClean="0"/>
              <a:t>.</a:t>
            </a:r>
          </a:p>
          <a:p>
            <a:pPr marL="971550" lvl="1" indent="-514350">
              <a:buFont typeface="+mj-lt"/>
              <a:buAutoNum type="arabicPeriod"/>
            </a:pPr>
            <a:r>
              <a:rPr lang="en-US" dirty="0"/>
              <a:t>S</a:t>
            </a:r>
            <a:r>
              <a:rPr lang="en-US" dirty="0" smtClean="0"/>
              <a:t>hall </a:t>
            </a:r>
            <a:r>
              <a:rPr lang="en-US" dirty="0"/>
              <a:t>not be used except when used </a:t>
            </a:r>
            <a:r>
              <a:rPr lang="en-US" b="1" dirty="0"/>
              <a:t>as a last resort </a:t>
            </a:r>
            <a:r>
              <a:rPr lang="en-US" dirty="0"/>
              <a:t>in situations where the child’s behavior poses imminent danger or serious physical harm to self or </a:t>
            </a:r>
            <a:r>
              <a:rPr lang="en-US" dirty="0" smtClean="0"/>
              <a:t>others. </a:t>
            </a:r>
            <a:endParaRPr lang="en-US" dirty="0"/>
          </a:p>
          <a:p>
            <a:pPr marL="457200" lvl="1" indent="0">
              <a:buNone/>
            </a:pPr>
            <a:endParaRPr lang="en-US" dirty="0"/>
          </a:p>
        </p:txBody>
      </p:sp>
      <p:pic>
        <p:nvPicPr>
          <p:cNvPr id="11266" name="Picture 2" descr="C:\Users\mmccoy\AppData\Local\Microsoft\Windows\Temporary Internet Files\Content.IE5\TVZKQGSJ\MC90023942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6598" y="685800"/>
            <a:ext cx="1543997"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35391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a:xfrm>
            <a:off x="533400" y="1905000"/>
            <a:ext cx="8077200" cy="4267200"/>
          </a:xfrm>
        </p:spPr>
        <p:txBody>
          <a:bodyPr>
            <a:normAutofit fontScale="85000" lnSpcReduction="10000"/>
          </a:bodyPr>
          <a:lstStyle/>
          <a:p>
            <a:pPr marL="971550" lvl="1" indent="-514350">
              <a:buFont typeface="+mj-lt"/>
              <a:buAutoNum type="arabicPeriod" startAt="6"/>
            </a:pPr>
            <a:r>
              <a:rPr lang="en-US" sz="2400" dirty="0" smtClean="0"/>
              <a:t>May </a:t>
            </a:r>
            <a:r>
              <a:rPr lang="en-US" sz="2400" dirty="0"/>
              <a:t>only be used for a </a:t>
            </a:r>
            <a:r>
              <a:rPr lang="en-US" sz="2400" b="1" dirty="0"/>
              <a:t>short period of </a:t>
            </a:r>
            <a:r>
              <a:rPr lang="en-US" sz="2400" b="1" dirty="0" smtClean="0"/>
              <a:t>time.</a:t>
            </a:r>
            <a:endParaRPr lang="en-US" sz="2400" b="1" dirty="0"/>
          </a:p>
          <a:p>
            <a:pPr marL="971550" lvl="1" indent="-514350">
              <a:buFont typeface="+mj-lt"/>
              <a:buAutoNum type="arabicPeriod" startAt="6"/>
            </a:pPr>
            <a:r>
              <a:rPr lang="en-US" sz="2400" b="1" dirty="0" smtClean="0"/>
              <a:t>Staff (that </a:t>
            </a:r>
            <a:r>
              <a:rPr lang="en-US" sz="2400" b="1" dirty="0"/>
              <a:t>has regular and direct contact with children) shall be trained including regular updating </a:t>
            </a:r>
            <a:r>
              <a:rPr lang="en-US" sz="2400" dirty="0"/>
              <a:t>on the appropriate use of effective alternatives to the use of seclusion and </a:t>
            </a:r>
            <a:r>
              <a:rPr lang="en-US" sz="2400" dirty="0" smtClean="0"/>
              <a:t>restraint. </a:t>
            </a:r>
            <a:endParaRPr lang="en-US" sz="2400" dirty="0"/>
          </a:p>
          <a:p>
            <a:pPr marL="971550" lvl="1" indent="-514350">
              <a:buFont typeface="+mj-lt"/>
              <a:buAutoNum type="arabicPeriod" startAt="8"/>
            </a:pPr>
            <a:r>
              <a:rPr lang="en-US" sz="2400" dirty="0" smtClean="0"/>
              <a:t>Every </a:t>
            </a:r>
            <a:r>
              <a:rPr lang="en-US" sz="2400" dirty="0"/>
              <a:t>instance in which seclusion or restraint is used shall be carefully and </a:t>
            </a:r>
            <a:r>
              <a:rPr lang="en-US" sz="2400" b="1" dirty="0"/>
              <a:t>continuously and visually </a:t>
            </a:r>
            <a:r>
              <a:rPr lang="en-US" sz="2400" b="1" dirty="0" smtClean="0"/>
              <a:t>monitored. </a:t>
            </a:r>
          </a:p>
          <a:p>
            <a:pPr marL="971550" lvl="1" indent="-514350">
              <a:buFont typeface="+mj-lt"/>
              <a:buAutoNum type="arabicPeriod" startAt="8"/>
            </a:pPr>
            <a:r>
              <a:rPr lang="en-US" sz="2400" dirty="0" smtClean="0"/>
              <a:t>Plan should </a:t>
            </a:r>
            <a:r>
              <a:rPr lang="en-US" sz="2400" b="1" dirty="0" smtClean="0"/>
              <a:t>focus on all students </a:t>
            </a:r>
            <a:r>
              <a:rPr lang="en-US" sz="2400" dirty="0" smtClean="0"/>
              <a:t>not just students with disabilities.</a:t>
            </a:r>
          </a:p>
          <a:p>
            <a:pPr marL="971550" lvl="1" indent="-514350">
              <a:buFont typeface="+mj-lt"/>
              <a:buAutoNum type="arabicPeriod" startAt="8"/>
            </a:pPr>
            <a:r>
              <a:rPr lang="en-US" sz="2400" dirty="0" smtClean="0"/>
              <a:t>Schools </a:t>
            </a:r>
            <a:r>
              <a:rPr lang="en-US" sz="2400" dirty="0"/>
              <a:t>shall </a:t>
            </a:r>
            <a:r>
              <a:rPr lang="en-US" sz="2400" b="1" dirty="0"/>
              <a:t>never use mechanical or chemical restraints </a:t>
            </a:r>
            <a:r>
              <a:rPr lang="en-US" sz="2400" dirty="0"/>
              <a:t>to restrict a child’s freedom of movement, (except as authorized by a licensed </a:t>
            </a:r>
            <a:r>
              <a:rPr lang="en-US" sz="2400" dirty="0" smtClean="0"/>
              <a:t>physician </a:t>
            </a:r>
            <a:r>
              <a:rPr lang="en-US" sz="2400" dirty="0"/>
              <a:t>or other qualified </a:t>
            </a:r>
            <a:r>
              <a:rPr lang="en-US" sz="2400" dirty="0" smtClean="0"/>
              <a:t/>
            </a:r>
            <a:br>
              <a:rPr lang="en-US" sz="2400" dirty="0" smtClean="0"/>
            </a:br>
            <a:r>
              <a:rPr lang="en-US" sz="2400" dirty="0" smtClean="0"/>
              <a:t>health professional).</a:t>
            </a:r>
            <a:endParaRPr lang="en-US" sz="2400" dirty="0"/>
          </a:p>
        </p:txBody>
      </p:sp>
      <p:pic>
        <p:nvPicPr>
          <p:cNvPr id="5" name="Picture 2" descr="C:\Users\mmccoy\AppData\Local\Microsoft\Windows\Temporary Internet Files\Content.IE5\TVZKQGSJ\MC90023942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6598" y="685800"/>
            <a:ext cx="1543997"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236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normAutofit fontScale="77500" lnSpcReduction="20000"/>
          </a:bodyPr>
          <a:lstStyle/>
          <a:p>
            <a:pPr marL="971550" lvl="1" indent="-514350">
              <a:buFont typeface="+mj-lt"/>
              <a:buAutoNum type="arabicPeriod" startAt="11"/>
            </a:pPr>
            <a:r>
              <a:rPr lang="en-US" dirty="0"/>
              <a:t>Seclusion or restraint shall </a:t>
            </a:r>
            <a:r>
              <a:rPr lang="en-US" b="1" dirty="0"/>
              <a:t>never be </a:t>
            </a:r>
            <a:r>
              <a:rPr lang="en-US" b="1" dirty="0" smtClean="0"/>
              <a:t>used </a:t>
            </a:r>
            <a:r>
              <a:rPr lang="en-US" b="1" dirty="0"/>
              <a:t>as punishment </a:t>
            </a:r>
            <a:r>
              <a:rPr lang="en-US" dirty="0"/>
              <a:t>or </a:t>
            </a:r>
            <a:r>
              <a:rPr lang="en-US" dirty="0" smtClean="0"/>
              <a:t>discipline. </a:t>
            </a:r>
            <a:endParaRPr lang="en-US" dirty="0"/>
          </a:p>
          <a:p>
            <a:pPr marL="971550" lvl="1" indent="-514350">
              <a:buFont typeface="+mj-lt"/>
              <a:buAutoNum type="arabicPeriod" startAt="11"/>
            </a:pPr>
            <a:r>
              <a:rPr lang="en-US" dirty="0" smtClean="0"/>
              <a:t>Seclusion </a:t>
            </a:r>
            <a:r>
              <a:rPr lang="en-US" dirty="0"/>
              <a:t>or restraint </a:t>
            </a:r>
            <a:r>
              <a:rPr lang="en-US" b="1" dirty="0"/>
              <a:t>shall never be used in a manner that restricts a child’s breathing </a:t>
            </a:r>
            <a:r>
              <a:rPr lang="en-US" dirty="0"/>
              <a:t>or harms the </a:t>
            </a:r>
            <a:r>
              <a:rPr lang="en-US" dirty="0" smtClean="0"/>
              <a:t>child.</a:t>
            </a:r>
          </a:p>
          <a:p>
            <a:pPr marL="971550" lvl="1" indent="-514350">
              <a:buFont typeface="+mj-lt"/>
              <a:buAutoNum type="arabicPeriod" startAt="11"/>
            </a:pPr>
            <a:r>
              <a:rPr lang="en-US" dirty="0" smtClean="0"/>
              <a:t>Multiple uses with a child should trigger a </a:t>
            </a:r>
            <a:r>
              <a:rPr lang="en-US" b="1" dirty="0" smtClean="0"/>
              <a:t>review</a:t>
            </a:r>
            <a:r>
              <a:rPr lang="en-US" dirty="0" smtClean="0"/>
              <a:t> of practices and strategy.</a:t>
            </a:r>
          </a:p>
          <a:p>
            <a:pPr marL="971550" lvl="1" indent="-514350">
              <a:buFont typeface="+mj-lt"/>
              <a:buAutoNum type="arabicPeriod" startAt="11"/>
            </a:pPr>
            <a:r>
              <a:rPr lang="en-US" b="1" dirty="0"/>
              <a:t>Parents or guardians shall be informed </a:t>
            </a:r>
            <a:r>
              <a:rPr lang="en-US" dirty="0"/>
              <a:t>of and have access to the plan on seclusion and restraint at their child’s school or other educational setting.</a:t>
            </a:r>
          </a:p>
          <a:p>
            <a:pPr marL="971550" lvl="1" indent="-514350">
              <a:buFont typeface="+mj-lt"/>
              <a:buAutoNum type="arabicPeriod" startAt="11"/>
            </a:pPr>
            <a:r>
              <a:rPr lang="en-US" dirty="0"/>
              <a:t>Behavioral strategies to address dangerous behavior that results in the use of seclusion or restraint shall </a:t>
            </a:r>
            <a:r>
              <a:rPr lang="en-US" b="1" dirty="0"/>
              <a:t>address the underlying cause or </a:t>
            </a:r>
            <a:r>
              <a:rPr lang="en-US" b="1" dirty="0" smtClean="0"/>
              <a:t/>
            </a:r>
            <a:br>
              <a:rPr lang="en-US" b="1" dirty="0" smtClean="0"/>
            </a:br>
            <a:r>
              <a:rPr lang="en-US" b="1" dirty="0" smtClean="0"/>
              <a:t>purpose of </a:t>
            </a:r>
            <a:r>
              <a:rPr lang="en-US" b="1" dirty="0"/>
              <a:t>the dangerous </a:t>
            </a:r>
            <a:r>
              <a:rPr lang="en-US" b="1" dirty="0" smtClean="0"/>
              <a:t>behavior.</a:t>
            </a:r>
            <a:endParaRPr lang="en-US" b="1" dirty="0"/>
          </a:p>
        </p:txBody>
      </p:sp>
      <p:pic>
        <p:nvPicPr>
          <p:cNvPr id="5" name="Picture 2" descr="C:\Users\mmccoy\AppData\Local\Microsoft\Windows\Temporary Internet Files\Content.IE5\TVZKQGSJ\MC90023942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6598" y="685800"/>
            <a:ext cx="1543997"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1303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a:xfrm>
            <a:off x="533400" y="1905001"/>
            <a:ext cx="8077200" cy="4267199"/>
          </a:xfrm>
        </p:spPr>
        <p:txBody>
          <a:bodyPr>
            <a:normAutofit fontScale="55000" lnSpcReduction="20000"/>
          </a:bodyPr>
          <a:lstStyle/>
          <a:p>
            <a:pPr marL="971550" lvl="1" indent="-514350">
              <a:buFont typeface="+mj-lt"/>
              <a:buAutoNum type="arabicPeriod" startAt="16"/>
            </a:pPr>
            <a:r>
              <a:rPr lang="en-US" sz="4000" b="1" dirty="0"/>
              <a:t>Parents or guardians shall be notified as soon as possible </a:t>
            </a:r>
            <a:r>
              <a:rPr lang="en-US" sz="4000" dirty="0"/>
              <a:t>following each instance in </a:t>
            </a:r>
            <a:r>
              <a:rPr lang="en-US" sz="4000" dirty="0" smtClean="0"/>
              <a:t>which </a:t>
            </a:r>
            <a:r>
              <a:rPr lang="en-US" sz="4000" dirty="0"/>
              <a:t>seclusion or restraint is used </a:t>
            </a:r>
            <a:r>
              <a:rPr lang="en-US" sz="4000" dirty="0" smtClean="0"/>
              <a:t>with </a:t>
            </a:r>
            <a:r>
              <a:rPr lang="en-US" sz="4000" dirty="0"/>
              <a:t>their </a:t>
            </a:r>
            <a:r>
              <a:rPr lang="en-US" sz="4000" dirty="0" smtClean="0"/>
              <a:t>child.</a:t>
            </a:r>
            <a:endParaRPr lang="en-US" sz="4000" dirty="0"/>
          </a:p>
          <a:p>
            <a:pPr marL="971550" lvl="1" indent="-514350">
              <a:buFont typeface="+mj-lt"/>
              <a:buAutoNum type="arabicPeriod" startAt="16"/>
            </a:pPr>
            <a:r>
              <a:rPr lang="en-US" sz="4000" dirty="0" smtClean="0"/>
              <a:t>Any </a:t>
            </a:r>
            <a:r>
              <a:rPr lang="en-US" sz="4000" dirty="0"/>
              <a:t>plan regarding the use of seclusion and restraint shall provide that each incident involving the use of seclusion or restraint be </a:t>
            </a:r>
            <a:r>
              <a:rPr lang="en-US" sz="4000" b="1" dirty="0"/>
              <a:t>documented, in writing, with sufficient </a:t>
            </a:r>
            <a:r>
              <a:rPr lang="en-US" sz="4000" b="1" dirty="0" smtClean="0"/>
              <a:t>detail.</a:t>
            </a:r>
          </a:p>
          <a:p>
            <a:pPr marL="971550" lvl="1" indent="-514350">
              <a:buFont typeface="+mj-lt"/>
              <a:buAutoNum type="arabicPeriod" startAt="16"/>
            </a:pPr>
            <a:r>
              <a:rPr lang="en-US" sz="4000" b="1" dirty="0" smtClean="0"/>
              <a:t>Nonpublic </a:t>
            </a:r>
            <a:r>
              <a:rPr lang="en-US" sz="4000" b="1" dirty="0"/>
              <a:t>schools may establish different reporting and accountability requirements as well as requirements with respect to implementing behavior intervention strategies. However, this flexibility shall not be interpreted to lessen or minimize the nonpublic school’s </a:t>
            </a:r>
            <a:r>
              <a:rPr lang="en-US" sz="4000" b="1" dirty="0" smtClean="0"/>
              <a:t/>
            </a:r>
            <a:br>
              <a:rPr lang="en-US" sz="4000" b="1" dirty="0" smtClean="0"/>
            </a:br>
            <a:r>
              <a:rPr lang="en-US" sz="4000" b="1" dirty="0" smtClean="0"/>
              <a:t>responsibility </a:t>
            </a:r>
            <a:r>
              <a:rPr lang="en-US" sz="4000" b="1" dirty="0"/>
              <a:t>for student safety and </a:t>
            </a:r>
            <a:r>
              <a:rPr lang="en-US" sz="4000" b="1" dirty="0" smtClean="0"/>
              <a:t/>
            </a:r>
            <a:br>
              <a:rPr lang="en-US" sz="4000" b="1" dirty="0" smtClean="0"/>
            </a:br>
            <a:r>
              <a:rPr lang="en-US" sz="4000" b="1" dirty="0" smtClean="0"/>
              <a:t>the </a:t>
            </a:r>
            <a:r>
              <a:rPr lang="en-US" sz="4000" b="1" dirty="0" smtClean="0"/>
              <a:t>overall </a:t>
            </a:r>
            <a:r>
              <a:rPr lang="en-US" sz="4000" b="1" dirty="0"/>
              <a:t>intent </a:t>
            </a:r>
            <a:r>
              <a:rPr lang="en-US" sz="4000" b="1" dirty="0" smtClean="0"/>
              <a:t>of </a:t>
            </a:r>
            <a:r>
              <a:rPr lang="en-US" sz="4000" b="1" dirty="0"/>
              <a:t>this model plan</a:t>
            </a:r>
            <a:r>
              <a:rPr lang="en-US" sz="4000" b="1" dirty="0" smtClean="0"/>
              <a:t>.</a:t>
            </a:r>
            <a:endParaRPr lang="en-US" sz="4000" dirty="0"/>
          </a:p>
          <a:p>
            <a:pPr marL="0" indent="0">
              <a:buNone/>
            </a:pPr>
            <a:endParaRPr lang="en-US" dirty="0" smtClean="0"/>
          </a:p>
        </p:txBody>
      </p:sp>
      <p:pic>
        <p:nvPicPr>
          <p:cNvPr id="5" name="Picture 2" descr="C:\Users\mmccoy\AppData\Local\Microsoft\Windows\Temporary Internet Files\Content.IE5\TVZKQGSJ\MC90023942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6598" y="685800"/>
            <a:ext cx="1543997"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31751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p:txBody>
          <a:bodyPr>
            <a:normAutofit fontScale="70000" lnSpcReduction="20000"/>
          </a:bodyPr>
          <a:lstStyle/>
          <a:p>
            <a:pPr lvl="0"/>
            <a:r>
              <a:rPr lang="en-US" b="1" dirty="0"/>
              <a:t>SEA 345: Understanding the Law and Rule</a:t>
            </a:r>
            <a:endParaRPr lang="en-US" sz="2400" dirty="0"/>
          </a:p>
          <a:p>
            <a:pPr lvl="0"/>
            <a:r>
              <a:rPr lang="en-US" b="1" dirty="0"/>
              <a:t>Understanding your school’s plan and </a:t>
            </a:r>
            <a:r>
              <a:rPr lang="en-US" b="1" dirty="0" smtClean="0"/>
              <a:t>determining </a:t>
            </a:r>
            <a:r>
              <a:rPr lang="en-US" b="1" dirty="0"/>
              <a:t>staff responsibilities</a:t>
            </a:r>
            <a:endParaRPr lang="en-US" sz="2400" dirty="0"/>
          </a:p>
          <a:p>
            <a:pPr lvl="0"/>
            <a:r>
              <a:rPr lang="en-US" b="1" dirty="0"/>
              <a:t>Seclusion and Restraint: What it is and What it is not</a:t>
            </a:r>
            <a:r>
              <a:rPr lang="en-US" b="1" dirty="0" smtClean="0"/>
              <a:t>:</a:t>
            </a:r>
          </a:p>
          <a:p>
            <a:pPr marL="457200" lvl="1" indent="0">
              <a:buNone/>
            </a:pPr>
            <a:r>
              <a:rPr lang="en-US" sz="3000" i="1" dirty="0" smtClean="0"/>
              <a:t>Understanding what seclusion and restraint are and how to use them appropriately and only when absolutely necessary</a:t>
            </a:r>
            <a:endParaRPr lang="en-US" sz="3000" i="1" dirty="0"/>
          </a:p>
          <a:p>
            <a:pPr lvl="0"/>
            <a:r>
              <a:rPr lang="en-US" b="1" dirty="0" smtClean="0"/>
              <a:t>Learning </a:t>
            </a:r>
            <a:r>
              <a:rPr lang="en-US" b="1" dirty="0"/>
              <a:t>alternatives to the use of seclusion and restraint</a:t>
            </a:r>
            <a:endParaRPr lang="en-US" sz="2400" dirty="0"/>
          </a:p>
          <a:p>
            <a:pPr lvl="1"/>
            <a:r>
              <a:rPr lang="en-US" b="1" dirty="0"/>
              <a:t>De-escalation</a:t>
            </a:r>
            <a:endParaRPr lang="en-US" sz="2000" dirty="0"/>
          </a:p>
          <a:p>
            <a:pPr lvl="1"/>
            <a:r>
              <a:rPr lang="en-US" b="1" dirty="0"/>
              <a:t>Positive behavior supports</a:t>
            </a:r>
            <a:endParaRPr lang="en-US" sz="2000" dirty="0"/>
          </a:p>
          <a:p>
            <a:pPr lvl="0"/>
            <a:r>
              <a:rPr lang="en-US" b="1" dirty="0"/>
              <a:t>Debriefing Practices</a:t>
            </a:r>
            <a:endParaRPr lang="en-US" sz="2400" dirty="0"/>
          </a:p>
          <a:p>
            <a:pPr marL="0" indent="0">
              <a:buNone/>
            </a:pPr>
            <a:endParaRPr lang="en-US" dirty="0"/>
          </a:p>
        </p:txBody>
      </p:sp>
      <p:pic>
        <p:nvPicPr>
          <p:cNvPr id="12290" name="Picture 2" descr="C:\Users\mmccoy\AppData\Local\Microsoft\Windows\Temporary Internet Files\Content.IE5\2CZP2IVD\MP90038727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685800"/>
            <a:ext cx="2057400" cy="126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57572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a:xfrm>
            <a:off x="533400" y="1828800"/>
            <a:ext cx="8077200" cy="4343399"/>
          </a:xfrm>
        </p:spPr>
        <p:txBody>
          <a:bodyPr>
            <a:normAutofit fontScale="40000" lnSpcReduction="20000"/>
          </a:bodyPr>
          <a:lstStyle/>
          <a:p>
            <a:pPr lvl="0"/>
            <a:r>
              <a:rPr lang="en-US" sz="4500" dirty="0"/>
              <a:t>All </a:t>
            </a:r>
            <a:r>
              <a:rPr lang="en-US" sz="4500" b="1" dirty="0"/>
              <a:t>staff should be current</a:t>
            </a:r>
            <a:r>
              <a:rPr lang="en-US" sz="4500" dirty="0"/>
              <a:t> in their seclusion &amp; restraint training. This would include new staff orientation and periodic re-training of existing staff. </a:t>
            </a:r>
          </a:p>
          <a:p>
            <a:pPr lvl="0"/>
            <a:r>
              <a:rPr lang="en-US" sz="4500" dirty="0"/>
              <a:t>According to your S&amp;R Plan, the school should </a:t>
            </a:r>
            <a:r>
              <a:rPr lang="en-US" sz="4500" b="1" dirty="0"/>
              <a:t>determine your Core S&amp;R Team</a:t>
            </a:r>
            <a:r>
              <a:rPr lang="en-US" sz="4500" dirty="0"/>
              <a:t> for both training designation and to assist administration with training and implementation issues as outlined in the school’s plan. </a:t>
            </a:r>
          </a:p>
          <a:p>
            <a:pPr lvl="1"/>
            <a:r>
              <a:rPr lang="en-US" sz="4500" dirty="0"/>
              <a:t>This Core Team should receive annual training updates and can assist with staff training and with the monitoring function prescribed in the plan.</a:t>
            </a:r>
          </a:p>
          <a:p>
            <a:pPr lvl="1"/>
            <a:r>
              <a:rPr lang="en-US" sz="4500" dirty="0"/>
              <a:t>This group could include: school principal or designee, guidance counselor, special education or resource teacher, school nurse, coach or PE teacher (could also include a school custodian).</a:t>
            </a:r>
          </a:p>
          <a:p>
            <a:pPr lvl="0"/>
            <a:r>
              <a:rPr lang="en-US" sz="4500" dirty="0"/>
              <a:t>An i</a:t>
            </a:r>
            <a:r>
              <a:rPr lang="en-US" sz="4500" b="1" dirty="0"/>
              <a:t>nformation packet</a:t>
            </a:r>
            <a:r>
              <a:rPr lang="en-US" sz="4500" dirty="0"/>
              <a:t> should be available for adults who have student contact but </a:t>
            </a:r>
            <a:r>
              <a:rPr lang="en-US" sz="4500" b="1" dirty="0"/>
              <a:t>not on a consistent basis</a:t>
            </a:r>
            <a:r>
              <a:rPr lang="en-US" sz="4500" dirty="0"/>
              <a:t> (e.g</a:t>
            </a:r>
            <a:r>
              <a:rPr lang="en-US" sz="4500" dirty="0" smtClean="0"/>
              <a:t>., </a:t>
            </a:r>
            <a:r>
              <a:rPr lang="en-US" sz="4500" dirty="0"/>
              <a:t>substitutes, contract employees, public school personnel, some volunteers).</a:t>
            </a:r>
          </a:p>
          <a:p>
            <a:pPr lvl="0"/>
            <a:r>
              <a:rPr lang="en-US" sz="4500" dirty="0"/>
              <a:t>If using a </a:t>
            </a:r>
            <a:r>
              <a:rPr lang="en-US" sz="4500" b="1" dirty="0"/>
              <a:t>tiered approach to staff training</a:t>
            </a:r>
            <a:r>
              <a:rPr lang="en-US" sz="4500" dirty="0"/>
              <a:t>, the Core team should determine what level of training is required by staff in </a:t>
            </a:r>
            <a:r>
              <a:rPr lang="en-US" sz="4500" dirty="0" smtClean="0"/>
              <a:t/>
            </a:r>
            <a:br>
              <a:rPr lang="en-US" sz="4500" dirty="0" smtClean="0"/>
            </a:br>
            <a:r>
              <a:rPr lang="en-US" sz="4500" dirty="0" smtClean="0"/>
              <a:t>each </a:t>
            </a:r>
            <a:r>
              <a:rPr lang="en-US" sz="4500" dirty="0"/>
              <a:t>tier </a:t>
            </a:r>
            <a:r>
              <a:rPr lang="en-US" sz="4500" dirty="0" smtClean="0"/>
              <a:t>(</a:t>
            </a:r>
            <a:r>
              <a:rPr lang="en-US" sz="4500" dirty="0"/>
              <a:t>e.g</a:t>
            </a:r>
            <a:r>
              <a:rPr lang="en-US" sz="4500" dirty="0" smtClean="0"/>
              <a:t>., </a:t>
            </a:r>
            <a:r>
              <a:rPr lang="en-US" sz="4500" dirty="0"/>
              <a:t>Core Team, Regular Faculty/Staff, </a:t>
            </a:r>
            <a:r>
              <a:rPr lang="en-US" sz="4500" dirty="0" smtClean="0"/>
              <a:t/>
            </a:r>
            <a:br>
              <a:rPr lang="en-US" sz="4500" dirty="0" smtClean="0"/>
            </a:br>
            <a:r>
              <a:rPr lang="en-US" sz="4500" dirty="0" smtClean="0"/>
              <a:t>“</a:t>
            </a:r>
            <a:r>
              <a:rPr lang="en-US" sz="4500" dirty="0" smtClean="0"/>
              <a:t>Non-regular” </a:t>
            </a:r>
            <a:r>
              <a:rPr lang="en-US" sz="4500" dirty="0" smtClean="0"/>
              <a:t>personnel</a:t>
            </a:r>
            <a:r>
              <a:rPr lang="en-US" sz="4500" dirty="0"/>
              <a:t>)</a:t>
            </a:r>
          </a:p>
          <a:p>
            <a:endParaRPr lang="en-US" dirty="0"/>
          </a:p>
        </p:txBody>
      </p:sp>
    </p:spTree>
    <p:extLst>
      <p:ext uri="{BB962C8B-B14F-4D97-AF65-F5344CB8AC3E}">
        <p14:creationId xmlns:p14="http://schemas.microsoft.com/office/powerpoint/2010/main" val="2058085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&amp; Oversight</a:t>
            </a:r>
            <a:endParaRPr lang="en-US" dirty="0"/>
          </a:p>
        </p:txBody>
      </p:sp>
      <p:sp>
        <p:nvSpPr>
          <p:cNvPr id="3" name="Content Placeholder 2"/>
          <p:cNvSpPr>
            <a:spLocks noGrp="1"/>
          </p:cNvSpPr>
          <p:nvPr>
            <p:ph idx="1"/>
          </p:nvPr>
        </p:nvSpPr>
        <p:spPr>
          <a:xfrm>
            <a:off x="533400" y="1905000"/>
            <a:ext cx="8077200" cy="4267200"/>
          </a:xfrm>
        </p:spPr>
        <p:txBody>
          <a:bodyPr>
            <a:normAutofit fontScale="55000" lnSpcReduction="20000"/>
          </a:bodyPr>
          <a:lstStyle/>
          <a:p>
            <a:r>
              <a:rPr lang="en-US" dirty="0" smtClean="0"/>
              <a:t>Monitoring Use</a:t>
            </a:r>
          </a:p>
          <a:p>
            <a:pPr lvl="1"/>
            <a:r>
              <a:rPr lang="en-US" dirty="0"/>
              <a:t>Every instance in which seclusion or restraint is used shall be </a:t>
            </a:r>
            <a:r>
              <a:rPr lang="en-US" b="1" dirty="0"/>
              <a:t>carefully and continuously visually monitored</a:t>
            </a:r>
            <a:r>
              <a:rPr lang="en-US" dirty="0"/>
              <a:t> to ensure the safety of the student, other students, teachers, and staff</a:t>
            </a:r>
            <a:r>
              <a:rPr lang="en-US" dirty="0" smtClean="0"/>
              <a:t>.</a:t>
            </a:r>
          </a:p>
          <a:p>
            <a:r>
              <a:rPr lang="en-US" dirty="0" smtClean="0"/>
              <a:t>Incident Documentation</a:t>
            </a:r>
          </a:p>
          <a:p>
            <a:pPr lvl="1"/>
            <a:r>
              <a:rPr lang="en-US" b="1" dirty="0"/>
              <a:t>Every instance</a:t>
            </a:r>
            <a:r>
              <a:rPr lang="en-US" dirty="0"/>
              <a:t> in which seclusion or restraint is used on a student </a:t>
            </a:r>
            <a:r>
              <a:rPr lang="en-US" b="1" dirty="0"/>
              <a:t>shall be documented</a:t>
            </a:r>
            <a:r>
              <a:rPr lang="en-US" dirty="0"/>
              <a:t> in order to memorialize the events that led up the use of either seclusion or restraint</a:t>
            </a:r>
            <a:r>
              <a:rPr lang="en-US" dirty="0" smtClean="0"/>
              <a:t>.</a:t>
            </a:r>
          </a:p>
          <a:p>
            <a:r>
              <a:rPr lang="en-US" dirty="0" smtClean="0"/>
              <a:t>Oversight and Review</a:t>
            </a:r>
          </a:p>
          <a:p>
            <a:pPr lvl="1"/>
            <a:r>
              <a:rPr lang="en-US" dirty="0" smtClean="0"/>
              <a:t>Each </a:t>
            </a:r>
            <a:r>
              <a:rPr lang="en-US" dirty="0"/>
              <a:t>school must </a:t>
            </a:r>
            <a:r>
              <a:rPr lang="en-US" b="1" dirty="0"/>
              <a:t>designate a staff person(s) to document</a:t>
            </a:r>
            <a:r>
              <a:rPr lang="en-US" dirty="0"/>
              <a:t> all instances of Seclusion and Restraint as well as required staff training. This person (s) will work with school leadership in monitoring and review of each instance as well as annual review of overall usage and future </a:t>
            </a:r>
            <a:r>
              <a:rPr lang="en-US" dirty="0" smtClean="0"/>
              <a:t>planning.</a:t>
            </a:r>
          </a:p>
          <a:p>
            <a:pPr lvl="1"/>
            <a:r>
              <a:rPr lang="en-US" b="1" dirty="0" smtClean="0"/>
              <a:t>Each </a:t>
            </a:r>
            <a:r>
              <a:rPr lang="en-US" b="1" dirty="0"/>
              <a:t>accredited nonpublic school</a:t>
            </a:r>
            <a:r>
              <a:rPr lang="en-US" dirty="0"/>
              <a:t> shall report, in writing, the number of instances in which either seclusion or restraint is used in its school </a:t>
            </a:r>
            <a:r>
              <a:rPr lang="en-US" b="1" dirty="0"/>
              <a:t>to its governing authority</a:t>
            </a:r>
            <a:r>
              <a:rPr lang="en-US" b="1" dirty="0" smtClean="0"/>
              <a:t>.</a:t>
            </a:r>
          </a:p>
          <a:p>
            <a:r>
              <a:rPr lang="en-US" dirty="0" smtClean="0"/>
              <a:t>Debriefing after an incident</a:t>
            </a:r>
            <a:endParaRPr lang="en-US" dirty="0"/>
          </a:p>
        </p:txBody>
      </p:sp>
    </p:spTree>
    <p:extLst>
      <p:ext uri="{BB962C8B-B14F-4D97-AF65-F5344CB8AC3E}">
        <p14:creationId xmlns:p14="http://schemas.microsoft.com/office/powerpoint/2010/main" val="6923957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Informing Parents &amp; Others</a:t>
            </a:r>
            <a:endParaRPr lang="en-US" dirty="0"/>
          </a:p>
        </p:txBody>
      </p:sp>
      <p:sp>
        <p:nvSpPr>
          <p:cNvPr id="3" name="Content Placeholder 2"/>
          <p:cNvSpPr>
            <a:spLocks noGrp="1"/>
          </p:cNvSpPr>
          <p:nvPr>
            <p:ph idx="1"/>
          </p:nvPr>
        </p:nvSpPr>
        <p:spPr/>
        <p:txBody>
          <a:bodyPr/>
          <a:lstStyle/>
          <a:p>
            <a:r>
              <a:rPr lang="en-US" dirty="0" smtClean="0"/>
              <a:t>Access to the Plan</a:t>
            </a:r>
          </a:p>
          <a:p>
            <a:pPr lvl="1"/>
            <a:r>
              <a:rPr lang="en-US" dirty="0" smtClean="0"/>
              <a:t>Handbook</a:t>
            </a:r>
          </a:p>
          <a:p>
            <a:pPr lvl="1"/>
            <a:r>
              <a:rPr lang="en-US" dirty="0" smtClean="0"/>
              <a:t>Website</a:t>
            </a:r>
          </a:p>
          <a:p>
            <a:r>
              <a:rPr lang="en-US" dirty="0" smtClean="0"/>
              <a:t>Occurrence of an incident</a:t>
            </a:r>
          </a:p>
          <a:p>
            <a:pPr lvl="1"/>
            <a:r>
              <a:rPr lang="en-US" dirty="0" smtClean="0"/>
              <a:t>Phone call (asap)</a:t>
            </a:r>
          </a:p>
          <a:p>
            <a:pPr lvl="1"/>
            <a:r>
              <a:rPr lang="en-US" dirty="0" smtClean="0"/>
              <a:t>Parent Incident Report</a:t>
            </a:r>
          </a:p>
          <a:p>
            <a:r>
              <a:rPr lang="en-US" dirty="0" smtClean="0"/>
              <a:t>Reporting to governing authority</a:t>
            </a:r>
            <a:endParaRPr lang="en-US" dirty="0"/>
          </a:p>
        </p:txBody>
      </p:sp>
    </p:spTree>
    <p:extLst>
      <p:ext uri="{BB962C8B-B14F-4D97-AF65-F5344CB8AC3E}">
        <p14:creationId xmlns:p14="http://schemas.microsoft.com/office/powerpoint/2010/main" val="11340634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Reports</a:t>
            </a:r>
            <a:endParaRPr lang="en-US" dirty="0"/>
          </a:p>
        </p:txBody>
      </p:sp>
      <p:pic>
        <p:nvPicPr>
          <p:cNvPr id="1433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t="6771" b="13898"/>
          <a:stretch/>
        </p:blipFill>
        <p:spPr bwMode="auto">
          <a:xfrm>
            <a:off x="609600" y="1905000"/>
            <a:ext cx="3733800" cy="40400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0"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t="12093" b="13761"/>
          <a:stretch/>
        </p:blipFill>
        <p:spPr bwMode="auto">
          <a:xfrm>
            <a:off x="4724400" y="1752600"/>
            <a:ext cx="3886200" cy="36210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2583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Legislation</a:t>
            </a:r>
            <a:br>
              <a:rPr lang="en-US" dirty="0" smtClean="0"/>
            </a:br>
            <a:r>
              <a:rPr lang="en-US" dirty="0" smtClean="0"/>
              <a:t>Indiana Senate Bill 345</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SEA 345 </a:t>
            </a:r>
            <a:r>
              <a:rPr lang="en-US" sz="2400" dirty="0"/>
              <a:t>intends to protect the safety of all students by providing training and guidelines for the safe and rare use of seclusion and restraint with students who pose imminent danger to themselves or others. This document is intended to both inform and serve as a resource to school leaders as they work to implement the intent of the legislation</a:t>
            </a:r>
            <a:r>
              <a:rPr lang="en-US" sz="2400" dirty="0" smtClean="0"/>
              <a:t>.</a:t>
            </a:r>
          </a:p>
          <a:p>
            <a:r>
              <a:rPr lang="en-US" sz="2400" dirty="0" smtClean="0"/>
              <a:t>Every “accredited” non-public school is required to have a plan (not a policy) in place by July 1, 2014.</a:t>
            </a:r>
          </a:p>
          <a:p>
            <a:r>
              <a:rPr lang="en-US" sz="2400" dirty="0" smtClean="0"/>
              <a:t>This document can be used as a model plan that schools can use or adapt.</a:t>
            </a:r>
            <a:endParaRPr lang="en-US" sz="2400" dirty="0"/>
          </a:p>
          <a:p>
            <a:endParaRPr lang="en-US" dirty="0"/>
          </a:p>
        </p:txBody>
      </p:sp>
      <p:pic>
        <p:nvPicPr>
          <p:cNvPr id="2051" name="Picture 3" descr="C:\Users\mmccoy\AppData\Local\Microsoft\Windows\Temporary Internet Files\Content.IE5\TVZKQGSJ\MC90023451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362167">
            <a:off x="7391400" y="277564"/>
            <a:ext cx="1334632" cy="1048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7596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normAutofit lnSpcReduction="10000"/>
          </a:bodyPr>
          <a:lstStyle/>
          <a:p>
            <a:r>
              <a:rPr lang="en-US" dirty="0" smtClean="0"/>
              <a:t>Identify S&amp;R Core Team</a:t>
            </a:r>
          </a:p>
          <a:p>
            <a:r>
              <a:rPr lang="en-US" dirty="0" smtClean="0"/>
              <a:t>Review model plans</a:t>
            </a:r>
          </a:p>
          <a:p>
            <a:r>
              <a:rPr lang="en-US" dirty="0" smtClean="0"/>
              <a:t>Create your plan (prior to July 1)</a:t>
            </a:r>
          </a:p>
          <a:p>
            <a:r>
              <a:rPr lang="en-US" dirty="0" smtClean="0"/>
              <a:t>Place plan or statement in handbook</a:t>
            </a:r>
          </a:p>
          <a:p>
            <a:r>
              <a:rPr lang="en-US" dirty="0" smtClean="0"/>
              <a:t>Develop your training plan** (document training)</a:t>
            </a:r>
          </a:p>
          <a:p>
            <a:r>
              <a:rPr lang="en-US" dirty="0" smtClean="0"/>
              <a:t>Determine monitoring process and responsibilities</a:t>
            </a:r>
          </a:p>
          <a:p>
            <a:endParaRPr lang="en-US" dirty="0"/>
          </a:p>
        </p:txBody>
      </p:sp>
    </p:spTree>
    <p:extLst>
      <p:ext uri="{BB962C8B-B14F-4D97-AF65-F5344CB8AC3E}">
        <p14:creationId xmlns:p14="http://schemas.microsoft.com/office/powerpoint/2010/main" val="13707541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Legal Note</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629400" y="720247"/>
            <a:ext cx="1828800" cy="1538771"/>
          </a:xfrm>
        </p:spPr>
      </p:pic>
      <p:sp>
        <p:nvSpPr>
          <p:cNvPr id="5" name="TextBox 4"/>
          <p:cNvSpPr txBox="1"/>
          <p:nvPr/>
        </p:nvSpPr>
        <p:spPr>
          <a:xfrm>
            <a:off x="1066800" y="1863247"/>
            <a:ext cx="7010400" cy="3693319"/>
          </a:xfrm>
          <a:prstGeom prst="rect">
            <a:avLst/>
          </a:prstGeom>
          <a:noFill/>
        </p:spPr>
        <p:txBody>
          <a:bodyPr wrap="square" rtlCol="0">
            <a:spAutoFit/>
          </a:bodyPr>
          <a:lstStyle/>
          <a:p>
            <a:r>
              <a:rPr lang="en-US" dirty="0" smtClean="0"/>
              <a:t>It is important to note the </a:t>
            </a:r>
            <a:r>
              <a:rPr lang="en-US" dirty="0"/>
              <a:t>need to</a:t>
            </a:r>
            <a:r>
              <a:rPr lang="en-US" b="1" dirty="0"/>
              <a:t> balance safety </a:t>
            </a:r>
            <a:r>
              <a:rPr lang="en-US" b="1" dirty="0" smtClean="0"/>
              <a:t>concerns</a:t>
            </a:r>
          </a:p>
          <a:p>
            <a:r>
              <a:rPr lang="en-US" dirty="0" smtClean="0"/>
              <a:t>of </a:t>
            </a:r>
            <a:r>
              <a:rPr lang="en-US" dirty="0"/>
              <a:t>the school, including the </a:t>
            </a:r>
            <a:r>
              <a:rPr lang="en-US" dirty="0" smtClean="0"/>
              <a:t>imminent </a:t>
            </a:r>
            <a:r>
              <a:rPr lang="en-US" dirty="0"/>
              <a:t>risk of injury to the student, other students, school employees, or visitors to the school, with the rights </a:t>
            </a:r>
            <a:r>
              <a:rPr lang="en-US" dirty="0" smtClean="0"/>
              <a:t>of students </a:t>
            </a:r>
            <a:r>
              <a:rPr lang="en-US" dirty="0"/>
              <a:t>requiring behavioral intervention</a:t>
            </a:r>
            <a:r>
              <a:rPr lang="en-US" dirty="0" smtClean="0"/>
              <a:t>.</a:t>
            </a:r>
          </a:p>
          <a:p>
            <a:endParaRPr lang="en-US" dirty="0"/>
          </a:p>
          <a:p>
            <a:r>
              <a:rPr lang="en-US" dirty="0" smtClean="0"/>
              <a:t>The </a:t>
            </a:r>
            <a:r>
              <a:rPr lang="en-US" dirty="0"/>
              <a:t>Seclusion and Restraint Plan</a:t>
            </a:r>
            <a:r>
              <a:rPr lang="en-US" b="1" dirty="0"/>
              <a:t> should not be </a:t>
            </a:r>
            <a:r>
              <a:rPr lang="en-US" b="1" dirty="0" smtClean="0"/>
              <a:t>“construed </a:t>
            </a:r>
            <a:r>
              <a:rPr lang="en-US" b="1" dirty="0"/>
              <a:t>to prevent a school employee from stopping a physical altercation, acting to prevent physical harm to a student, employee </a:t>
            </a:r>
            <a:r>
              <a:rPr lang="en-US" b="1" dirty="0" smtClean="0"/>
              <a:t>or </a:t>
            </a:r>
            <a:r>
              <a:rPr lang="en-US" b="1" dirty="0"/>
              <a:t>other individuals, or acting to address an </a:t>
            </a:r>
            <a:r>
              <a:rPr lang="en-US" b="1" dirty="0" smtClean="0"/>
              <a:t>emergency.</a:t>
            </a:r>
            <a:r>
              <a:rPr lang="en-US" dirty="0" smtClean="0"/>
              <a:t>”</a:t>
            </a:r>
            <a:r>
              <a:rPr lang="en-US" dirty="0"/>
              <a:t>  </a:t>
            </a:r>
            <a:endParaRPr lang="en-US" dirty="0" smtClean="0"/>
          </a:p>
          <a:p>
            <a:endParaRPr lang="en-US" dirty="0"/>
          </a:p>
          <a:p>
            <a:r>
              <a:rPr lang="en-US" dirty="0"/>
              <a:t>T</a:t>
            </a:r>
            <a:r>
              <a:rPr lang="en-US" dirty="0" smtClean="0"/>
              <a:t>eachers </a:t>
            </a:r>
            <a:r>
              <a:rPr lang="en-US" dirty="0"/>
              <a:t>and </a:t>
            </a:r>
            <a:r>
              <a:rPr lang="en-US" dirty="0" smtClean="0"/>
              <a:t>administrators </a:t>
            </a:r>
            <a:r>
              <a:rPr lang="en-US" dirty="0"/>
              <a:t>are </a:t>
            </a:r>
            <a:r>
              <a:rPr lang="en-US" b="1" dirty="0"/>
              <a:t>immune from civil liability</a:t>
            </a:r>
            <a:r>
              <a:rPr lang="en-US" dirty="0"/>
              <a:t> for </a:t>
            </a:r>
            <a:r>
              <a:rPr lang="en-US" dirty="0" smtClean="0"/>
              <a:t>reasonable actions </a:t>
            </a:r>
            <a:r>
              <a:rPr lang="en-US" dirty="0"/>
              <a:t>taken in good </a:t>
            </a:r>
            <a:r>
              <a:rPr lang="en-US" dirty="0" smtClean="0"/>
              <a:t>faith.</a:t>
            </a:r>
            <a:endParaRPr lang="en-US" dirty="0"/>
          </a:p>
        </p:txBody>
      </p:sp>
    </p:spTree>
    <p:extLst>
      <p:ext uri="{BB962C8B-B14F-4D97-AF65-F5344CB8AC3E}">
        <p14:creationId xmlns:p14="http://schemas.microsoft.com/office/powerpoint/2010/main" val="6726823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533400" y="1905000"/>
            <a:ext cx="8077200" cy="4343399"/>
          </a:xfrm>
        </p:spPr>
        <p:txBody>
          <a:bodyPr>
            <a:normAutofit fontScale="77500" lnSpcReduction="20000"/>
          </a:bodyPr>
          <a:lstStyle/>
          <a:p>
            <a:r>
              <a:rPr lang="en-US" dirty="0" smtClean="0"/>
              <a:t>The Commission on Seclusion and Restraint</a:t>
            </a:r>
          </a:p>
          <a:p>
            <a:pPr lvl="1"/>
            <a:r>
              <a:rPr lang="en-US" dirty="0">
                <a:hlinkClick r:id="rId3"/>
              </a:rPr>
              <a:t>http://</a:t>
            </a:r>
            <a:r>
              <a:rPr lang="en-US" dirty="0" smtClean="0">
                <a:hlinkClick r:id="rId3"/>
              </a:rPr>
              <a:t>www.doe.in.gov/srcommission</a:t>
            </a:r>
            <a:r>
              <a:rPr lang="en-US" dirty="0" smtClean="0"/>
              <a:t> </a:t>
            </a:r>
          </a:p>
          <a:p>
            <a:pPr lvl="2"/>
            <a:r>
              <a:rPr lang="en-US" dirty="0" smtClean="0"/>
              <a:t>SEA345 </a:t>
            </a:r>
            <a:r>
              <a:rPr lang="en-US" dirty="0"/>
              <a:t>&amp;</a:t>
            </a:r>
            <a:r>
              <a:rPr lang="en-US" dirty="0" smtClean="0"/>
              <a:t> Emergency Rules</a:t>
            </a:r>
          </a:p>
          <a:p>
            <a:pPr lvl="2"/>
            <a:r>
              <a:rPr lang="en-US" dirty="0" smtClean="0"/>
              <a:t>Other Resources</a:t>
            </a:r>
          </a:p>
          <a:p>
            <a:r>
              <a:rPr lang="en-US" dirty="0" smtClean="0"/>
              <a:t>Training</a:t>
            </a:r>
          </a:p>
          <a:p>
            <a:pPr lvl="1"/>
            <a:r>
              <a:rPr lang="en-US" dirty="0" smtClean="0"/>
              <a:t>Commission Developed Resources (low to no cost)</a:t>
            </a:r>
          </a:p>
          <a:p>
            <a:pPr lvl="1"/>
            <a:r>
              <a:rPr lang="en-US" dirty="0" smtClean="0"/>
              <a:t>CPI (Training in S&amp;R and prevention techniques)</a:t>
            </a:r>
          </a:p>
          <a:p>
            <a:r>
              <a:rPr lang="en-US" dirty="0" smtClean="0"/>
              <a:t>General Resources</a:t>
            </a:r>
          </a:p>
          <a:p>
            <a:pPr lvl="1"/>
            <a:r>
              <a:rPr lang="en-US" dirty="0" smtClean="0"/>
              <a:t>USDOE</a:t>
            </a:r>
          </a:p>
          <a:p>
            <a:pPr lvl="2"/>
            <a:r>
              <a:rPr lang="en-US" dirty="0">
                <a:hlinkClick r:id="rId4"/>
              </a:rPr>
              <a:t>https://</a:t>
            </a:r>
            <a:r>
              <a:rPr lang="en-US" dirty="0" smtClean="0">
                <a:hlinkClick r:id="rId4"/>
              </a:rPr>
              <a:t>www2.ed.gov/policy/seclusion/restraints-and-seclusion-resources.pdf</a:t>
            </a:r>
            <a:r>
              <a:rPr lang="en-US" dirty="0" smtClean="0"/>
              <a:t> </a:t>
            </a:r>
          </a:p>
          <a:p>
            <a:pPr lvl="1"/>
            <a:r>
              <a:rPr lang="en-US" dirty="0" smtClean="0"/>
              <a:t>Lucky 21 by CASE</a:t>
            </a:r>
          </a:p>
          <a:p>
            <a:pPr marL="457200" lvl="1" indent="0">
              <a:buNone/>
            </a:pPr>
            <a:r>
              <a:rPr lang="en-US" dirty="0" smtClean="0"/>
              <a:t>**More to come</a:t>
            </a:r>
            <a:endParaRPr lang="en-US" dirty="0"/>
          </a:p>
        </p:txBody>
      </p:sp>
    </p:spTree>
    <p:extLst>
      <p:ext uri="{BB962C8B-B14F-4D97-AF65-F5344CB8AC3E}">
        <p14:creationId xmlns:p14="http://schemas.microsoft.com/office/powerpoint/2010/main" val="1467324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15366" name="Picture 6" descr="C:\Users\mmccoy\AppData\Local\Microsoft\Windows\Temporary Internet Files\Content.IE5\TVZKQGSJ\MC90043441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2514599"/>
            <a:ext cx="2108200" cy="2371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08766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normAutofit lnSpcReduction="10000"/>
          </a:bodyPr>
          <a:lstStyle/>
          <a:p>
            <a:r>
              <a:rPr lang="en-US" dirty="0" smtClean="0"/>
              <a:t>Commission on Seclusion and Restraint</a:t>
            </a:r>
          </a:p>
          <a:p>
            <a:pPr lvl="1"/>
            <a:r>
              <a:rPr lang="en-US" dirty="0">
                <a:hlinkClick r:id="rId2"/>
              </a:rPr>
              <a:t>http://www.doe.in.gov/srcommission</a:t>
            </a:r>
            <a:r>
              <a:rPr lang="en-US" dirty="0"/>
              <a:t> </a:t>
            </a:r>
            <a:endParaRPr lang="en-US" dirty="0" smtClean="0"/>
          </a:p>
          <a:p>
            <a:r>
              <a:rPr lang="en-US" dirty="0" smtClean="0"/>
              <a:t>INPEA</a:t>
            </a:r>
          </a:p>
          <a:p>
            <a:pPr lvl="1"/>
            <a:r>
              <a:rPr lang="en-US" dirty="0">
                <a:hlinkClick r:id="rId3"/>
              </a:rPr>
              <a:t>http://inpea.org</a:t>
            </a:r>
            <a:r>
              <a:rPr lang="en-US" dirty="0" smtClean="0">
                <a:hlinkClick r:id="rId3"/>
              </a:rPr>
              <a:t>/</a:t>
            </a:r>
            <a:r>
              <a:rPr lang="en-US" dirty="0" smtClean="0"/>
              <a:t> </a:t>
            </a:r>
          </a:p>
          <a:p>
            <a:pPr lvl="1"/>
            <a:r>
              <a:rPr lang="en-US" dirty="0" smtClean="0"/>
              <a:t>John Elcesser, Executive Director</a:t>
            </a:r>
          </a:p>
          <a:p>
            <a:pPr lvl="2"/>
            <a:r>
              <a:rPr lang="en-US" dirty="0" smtClean="0"/>
              <a:t>317-236-7329</a:t>
            </a:r>
          </a:p>
          <a:p>
            <a:pPr lvl="2"/>
            <a:r>
              <a:rPr lang="en-US" dirty="0" smtClean="0">
                <a:hlinkClick r:id="rId4"/>
              </a:rPr>
              <a:t>jelcesser@inpea.org</a:t>
            </a:r>
            <a:r>
              <a:rPr lang="en-US" dirty="0" smtClean="0"/>
              <a:t> </a:t>
            </a:r>
          </a:p>
          <a:p>
            <a:r>
              <a:rPr lang="en-US" dirty="0" smtClean="0"/>
              <a:t>Subcommittee</a:t>
            </a:r>
          </a:p>
          <a:p>
            <a:pPr lvl="1"/>
            <a:r>
              <a:rPr lang="en-US" sz="1800" dirty="0" smtClean="0"/>
              <a:t>John Elcesser, Mary McCoy, Rob Rash, </a:t>
            </a:r>
            <a:r>
              <a:rPr lang="en-US" sz="1800" dirty="0" err="1" smtClean="0"/>
              <a:t>Tish</a:t>
            </a:r>
            <a:r>
              <a:rPr lang="en-US" sz="1800" dirty="0" smtClean="0"/>
              <a:t> </a:t>
            </a:r>
            <a:r>
              <a:rPr lang="en-US" sz="1800" dirty="0" err="1" smtClean="0"/>
              <a:t>Pyritz</a:t>
            </a:r>
            <a:endParaRPr lang="en-US" sz="1800" dirty="0"/>
          </a:p>
        </p:txBody>
      </p:sp>
    </p:spTree>
    <p:extLst>
      <p:ext uri="{BB962C8B-B14F-4D97-AF65-F5344CB8AC3E}">
        <p14:creationId xmlns:p14="http://schemas.microsoft.com/office/powerpoint/2010/main" val="3841812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Disclaimer!</a:t>
            </a:r>
            <a:endParaRPr lang="en-US" b="1" dirty="0"/>
          </a:p>
        </p:txBody>
      </p:sp>
      <p:pic>
        <p:nvPicPr>
          <p:cNvPr id="4" name="Picture 7" descr="C:\Users\jelcesser\AppData\Local\Microsoft\Windows\Temporary Internet Files\Content.IE5\P3VV9TNN\MC900441568[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2667000" y="1828800"/>
            <a:ext cx="3675005" cy="3566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01441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Key Components</a:t>
            </a:r>
            <a:endParaRPr lang="en-US" dirty="0"/>
          </a:p>
        </p:txBody>
      </p:sp>
      <p:sp>
        <p:nvSpPr>
          <p:cNvPr id="4" name="Content Placeholder 3"/>
          <p:cNvSpPr>
            <a:spLocks noGrp="1"/>
          </p:cNvSpPr>
          <p:nvPr>
            <p:ph idx="1"/>
          </p:nvPr>
        </p:nvSpPr>
        <p:spPr/>
        <p:txBody>
          <a:bodyPr>
            <a:normAutofit fontScale="77500" lnSpcReduction="20000"/>
          </a:bodyPr>
          <a:lstStyle/>
          <a:p>
            <a:r>
              <a:rPr lang="en-US" dirty="0" smtClean="0"/>
              <a:t>Policy Intent: </a:t>
            </a:r>
          </a:p>
          <a:p>
            <a:pPr lvl="1"/>
            <a:r>
              <a:rPr lang="en-US" dirty="0" smtClean="0"/>
              <a:t>Student Safety/Reduce Use of S&amp;R </a:t>
            </a:r>
          </a:p>
          <a:p>
            <a:r>
              <a:rPr lang="en-US" dirty="0" smtClean="0"/>
              <a:t>Creating a Plan (plan not policy required)</a:t>
            </a:r>
          </a:p>
          <a:p>
            <a:pPr lvl="1"/>
            <a:r>
              <a:rPr lang="en-US" dirty="0" smtClean="0"/>
              <a:t>Include required components</a:t>
            </a:r>
          </a:p>
          <a:p>
            <a:r>
              <a:rPr lang="en-US" dirty="0" smtClean="0"/>
              <a:t>Training</a:t>
            </a:r>
          </a:p>
          <a:p>
            <a:pPr lvl="1"/>
            <a:r>
              <a:rPr lang="en-US" dirty="0" smtClean="0"/>
              <a:t>Who needs what training?</a:t>
            </a:r>
          </a:p>
          <a:p>
            <a:pPr lvl="1"/>
            <a:r>
              <a:rPr lang="en-US" dirty="0" smtClean="0"/>
              <a:t>Where to get training?</a:t>
            </a:r>
          </a:p>
          <a:p>
            <a:pPr lvl="1"/>
            <a:r>
              <a:rPr lang="en-US" dirty="0" smtClean="0"/>
              <a:t>Seclusion &amp; Restraint</a:t>
            </a:r>
          </a:p>
          <a:p>
            <a:pPr lvl="1"/>
            <a:r>
              <a:rPr lang="en-US" dirty="0" smtClean="0"/>
              <a:t>Preventative Techniques</a:t>
            </a:r>
          </a:p>
          <a:p>
            <a:r>
              <a:rPr lang="en-US" dirty="0" smtClean="0"/>
              <a:t>Monitoring</a:t>
            </a:r>
          </a:p>
          <a:p>
            <a:r>
              <a:rPr lang="en-US" dirty="0" smtClean="0"/>
              <a:t>Informing Parents</a:t>
            </a:r>
          </a:p>
          <a:p>
            <a:endParaRPr lang="en-US" dirty="0" smtClean="0"/>
          </a:p>
          <a:p>
            <a:pPr lvl="1"/>
            <a:endParaRPr lang="en-US" dirty="0"/>
          </a:p>
        </p:txBody>
      </p:sp>
      <p:pic>
        <p:nvPicPr>
          <p:cNvPr id="4098" name="Picture 2" descr="https://encrypted-tbn3.gstatic.com/images?q=tbn:ANd9GcRADTzI58u1I6RzuuUZZKVxnGP7zBCDM0SHoTSK4B84n7XH5I6A7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124200"/>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9953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Seclusion: </a:t>
            </a:r>
            <a:r>
              <a:rPr lang="en-US" dirty="0"/>
              <a:t>means the confinement of a student alone in a room or area from which the student physically is prevented from leaving. The term does not include a supervised time-out or scheduled break, as described in a student's individualized </a:t>
            </a:r>
            <a:r>
              <a:rPr lang="en-US" dirty="0" smtClean="0"/>
              <a:t>service plan (ISP) or Choice School Education Plan (CSEP), </a:t>
            </a:r>
            <a:r>
              <a:rPr lang="en-US" dirty="0"/>
              <a:t>in which an adult is continuously present in the room with the student. </a:t>
            </a:r>
            <a:endParaRPr lang="en-US" dirty="0" smtClean="0"/>
          </a:p>
          <a:p>
            <a:r>
              <a:rPr lang="en-US" b="1" dirty="0"/>
              <a:t>Time out: </a:t>
            </a:r>
            <a:r>
              <a:rPr lang="en-US" dirty="0"/>
              <a:t>means a behavior reduction procedure </a:t>
            </a:r>
            <a:r>
              <a:rPr lang="en-US" dirty="0" smtClean="0"/>
              <a:t>in</a:t>
            </a:r>
            <a:br>
              <a:rPr lang="en-US" dirty="0" smtClean="0"/>
            </a:br>
            <a:r>
              <a:rPr lang="en-US" dirty="0" smtClean="0"/>
              <a:t>which </a:t>
            </a:r>
            <a:r>
              <a:rPr lang="en-US" dirty="0"/>
              <a:t>access to reinforcement is withdrawn for a </a:t>
            </a:r>
            <a:r>
              <a:rPr lang="en-US" dirty="0" smtClean="0"/>
              <a:t/>
            </a:r>
            <a:br>
              <a:rPr lang="en-US" dirty="0" smtClean="0"/>
            </a:br>
            <a:r>
              <a:rPr lang="en-US" dirty="0" smtClean="0"/>
              <a:t>certain </a:t>
            </a:r>
            <a:r>
              <a:rPr lang="en-US" dirty="0"/>
              <a:t>period of time. Time-out occurs when the </a:t>
            </a:r>
            <a:r>
              <a:rPr lang="en-US" dirty="0" smtClean="0"/>
              <a:t/>
            </a:r>
            <a:br>
              <a:rPr lang="en-US" dirty="0" smtClean="0"/>
            </a:br>
            <a:r>
              <a:rPr lang="en-US" dirty="0" smtClean="0"/>
              <a:t>ability </a:t>
            </a:r>
            <a:r>
              <a:rPr lang="en-US" dirty="0"/>
              <a:t>of a student to receive normal reinforcement </a:t>
            </a:r>
            <a:r>
              <a:rPr lang="en-US" dirty="0" smtClean="0"/>
              <a:t/>
            </a:r>
            <a:br>
              <a:rPr lang="en-US" dirty="0" smtClean="0"/>
            </a:br>
            <a:r>
              <a:rPr lang="en-US" dirty="0" smtClean="0"/>
              <a:t>in </a:t>
            </a:r>
            <a:r>
              <a:rPr lang="en-US" dirty="0"/>
              <a:t>the school environment is restricted. Time-out </a:t>
            </a:r>
            <a:r>
              <a:rPr lang="en-US" dirty="0" smtClean="0"/>
              <a:t/>
            </a:r>
            <a:br>
              <a:rPr lang="en-US" dirty="0" smtClean="0"/>
            </a:br>
            <a:r>
              <a:rPr lang="en-US" dirty="0" smtClean="0"/>
              <a:t>shall </a:t>
            </a:r>
            <a:r>
              <a:rPr lang="en-US" dirty="0"/>
              <a:t>be both developmentally and behaviorally </a:t>
            </a:r>
            <a:r>
              <a:rPr lang="en-US" dirty="0" smtClean="0"/>
              <a:t/>
            </a:r>
            <a:br>
              <a:rPr lang="en-US" dirty="0" smtClean="0"/>
            </a:br>
            <a:r>
              <a:rPr lang="en-US" dirty="0" smtClean="0"/>
              <a:t>appropriate </a:t>
            </a:r>
            <a:r>
              <a:rPr lang="en-US" dirty="0"/>
              <a:t>and shall be short in duration. </a:t>
            </a:r>
          </a:p>
          <a:p>
            <a:endParaRPr lang="en-US" dirty="0"/>
          </a:p>
          <a:p>
            <a:endParaRPr lang="en-US" dirty="0"/>
          </a:p>
        </p:txBody>
      </p:sp>
      <p:pic>
        <p:nvPicPr>
          <p:cNvPr id="6" name="Picture 2" descr="http://www.foundinblank.com/wp-content/uploads/2011/12/time_out_chair_1.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3886200"/>
            <a:ext cx="1042988" cy="1448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0106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a:bodyPr>
          <a:lstStyle/>
          <a:p>
            <a:r>
              <a:rPr lang="en-US" sz="2400" b="1" dirty="0" smtClean="0"/>
              <a:t>Imminent Danger: </a:t>
            </a:r>
            <a:r>
              <a:rPr lang="en-US" sz="2400" dirty="0" smtClean="0"/>
              <a:t>Likely to happen right </a:t>
            </a:r>
            <a:br>
              <a:rPr lang="en-US" sz="2400" dirty="0" smtClean="0"/>
            </a:br>
            <a:r>
              <a:rPr lang="en-US" sz="2400" dirty="0" smtClean="0"/>
              <a:t>away; within a matter of minutes</a:t>
            </a:r>
          </a:p>
          <a:p>
            <a:endParaRPr lang="en-US" sz="2400" b="1" dirty="0"/>
          </a:p>
          <a:p>
            <a:pPr marL="0" indent="0">
              <a:buNone/>
            </a:pPr>
            <a:r>
              <a:rPr lang="en-US" sz="2400" dirty="0" smtClean="0"/>
              <a:t>Imminent danger </a:t>
            </a:r>
            <a:r>
              <a:rPr lang="en-US" sz="2400" b="1" dirty="0" smtClean="0"/>
              <a:t>does not </a:t>
            </a:r>
            <a:r>
              <a:rPr lang="en-US" sz="2400" dirty="0" smtClean="0"/>
              <a:t>mean implementing physical intervention techniques when a student is speaking in loud tones, threatening others without the ability to carry out the physical threat and not harming himself and/or others. </a:t>
            </a:r>
            <a:endParaRPr lang="en-US" sz="2400" dirty="0"/>
          </a:p>
        </p:txBody>
      </p:sp>
      <p:pic>
        <p:nvPicPr>
          <p:cNvPr id="7170" name="Picture 2" descr="https://encrypted-tbn3.gstatic.com/images?q=tbn:ANd9GcRI0KuL-rRzrdTaZ8or8NXmXr0gq67UPk-vgE4HVk3loxIu6aHZ">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6959" y="848266"/>
            <a:ext cx="1828800" cy="16957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957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Definitions</a:t>
            </a:r>
            <a:br>
              <a:rPr lang="en-US" dirty="0" smtClean="0"/>
            </a:br>
            <a:r>
              <a:rPr lang="en-US" sz="3600" dirty="0" smtClean="0"/>
              <a:t>Types of Restraint</a:t>
            </a:r>
            <a:endParaRPr lang="en-US" sz="3600" dirty="0"/>
          </a:p>
        </p:txBody>
      </p:sp>
      <p:sp>
        <p:nvSpPr>
          <p:cNvPr id="3" name="Content Placeholder 2"/>
          <p:cNvSpPr>
            <a:spLocks noGrp="1"/>
          </p:cNvSpPr>
          <p:nvPr>
            <p:ph idx="1"/>
          </p:nvPr>
        </p:nvSpPr>
        <p:spPr/>
        <p:txBody>
          <a:bodyPr>
            <a:normAutofit/>
          </a:bodyPr>
          <a:lstStyle/>
          <a:p>
            <a:r>
              <a:rPr lang="en-US" sz="2400" b="1" dirty="0"/>
              <a:t>Mechanical restraint: </a:t>
            </a:r>
            <a:r>
              <a:rPr lang="en-US" sz="2400" dirty="0"/>
              <a:t>means the use of (1) a mechanical device (2) a material or (3) equipment attached or adjacent to a student's body that the student cannot remove and that restricts the freedom of movement of all or part of the student's body or restricts normal access to the student's body. The term does not include (1) mechanical devices, (2) a material or (3) equipment used as </a:t>
            </a:r>
            <a:r>
              <a:rPr lang="en-US" sz="2400" dirty="0" smtClean="0"/>
              <a:t>authorized </a:t>
            </a:r>
            <a:r>
              <a:rPr lang="en-US" sz="2400" dirty="0"/>
              <a:t>by a </a:t>
            </a:r>
            <a:r>
              <a:rPr lang="en-US" sz="2400" dirty="0" smtClean="0"/>
              <a:t>doctor or health care professional. </a:t>
            </a:r>
            <a:endParaRPr lang="en-US" sz="2400" dirty="0"/>
          </a:p>
          <a:p>
            <a:endParaRPr lang="en-US" dirty="0"/>
          </a:p>
        </p:txBody>
      </p:sp>
    </p:spTree>
    <p:extLst>
      <p:ext uri="{BB962C8B-B14F-4D97-AF65-F5344CB8AC3E}">
        <p14:creationId xmlns:p14="http://schemas.microsoft.com/office/powerpoint/2010/main" val="2357375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Definitions</a:t>
            </a:r>
            <a:br>
              <a:rPr lang="en-US" dirty="0" smtClean="0"/>
            </a:br>
            <a:r>
              <a:rPr lang="en-US" dirty="0" smtClean="0"/>
              <a:t>Types of Restraint</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Physical Restraint</a:t>
            </a:r>
            <a:r>
              <a:rPr lang="en-US" dirty="0" smtClean="0"/>
              <a:t>: physical contact between a school employee and a student in which the student unwillingly participates and that involves the use of a manual hold to restrict freedom of movement of all or part of a student's body or to restrict normal access to the student's body. The term does not include (1) briefly holding a student without undue force in order to calm or comfort the student, or to prevent unsafe behavior, such as running into traffic or engaging in a physical altercation, (2) physical escort, or (3) physical contact intended to gently assist or prompt a student in performing a task or to guide or assist a student from one area to another.</a:t>
            </a:r>
          </a:p>
          <a:p>
            <a:pPr marL="0" indent="0">
              <a:buNone/>
            </a:pPr>
            <a:r>
              <a:rPr lang="en-US" dirty="0" smtClean="0"/>
              <a:t> </a:t>
            </a:r>
          </a:p>
          <a:p>
            <a:endParaRPr lang="en-US" dirty="0"/>
          </a:p>
        </p:txBody>
      </p:sp>
      <p:pic>
        <p:nvPicPr>
          <p:cNvPr id="3074" name="Picture 2" descr="https://encrypted-tbn2.gstatic.com/images?q=tbn:ANd9GcSUp1u2bHM1ayUVocDEWbK-HvHPGNgr-u0I9sUkZX_5DYp9a6LV1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5300186"/>
            <a:ext cx="2971800" cy="829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622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Definitions</a:t>
            </a:r>
            <a:br>
              <a:rPr lang="en-US" dirty="0" smtClean="0"/>
            </a:br>
            <a:r>
              <a:rPr lang="en-US" dirty="0" smtClean="0"/>
              <a:t>Types of Restraint</a:t>
            </a:r>
            <a:endParaRPr lang="en-US" dirty="0"/>
          </a:p>
        </p:txBody>
      </p:sp>
      <p:sp>
        <p:nvSpPr>
          <p:cNvPr id="3" name="Content Placeholder 2"/>
          <p:cNvSpPr>
            <a:spLocks noGrp="1"/>
          </p:cNvSpPr>
          <p:nvPr>
            <p:ph idx="1"/>
          </p:nvPr>
        </p:nvSpPr>
        <p:spPr/>
        <p:txBody>
          <a:bodyPr/>
          <a:lstStyle/>
          <a:p>
            <a:r>
              <a:rPr lang="en-US" b="1" dirty="0"/>
              <a:t>Chemical Restraint</a:t>
            </a:r>
            <a:r>
              <a:rPr lang="en-US" dirty="0"/>
              <a:t>: the administration of a drug or medication to manage a student's behavior or restrict a student's freedom of movement that is not a standard treatment and dosage for the student's medical or psychiatric condition. </a:t>
            </a:r>
          </a:p>
          <a:p>
            <a:endParaRPr lang="en-US" dirty="0"/>
          </a:p>
        </p:txBody>
      </p:sp>
    </p:spTree>
    <p:extLst>
      <p:ext uri="{BB962C8B-B14F-4D97-AF65-F5344CB8AC3E}">
        <p14:creationId xmlns:p14="http://schemas.microsoft.com/office/powerpoint/2010/main" val="455988040"/>
      </p:ext>
    </p:extLst>
  </p:cSld>
  <p:clrMapOvr>
    <a:masterClrMapping/>
  </p:clrMapOvr>
  <p:timing>
    <p:tnLst>
      <p:par>
        <p:cTn id="1" dur="indefinite" restart="never" nodeType="tmRoot"/>
      </p:par>
    </p:tnLst>
  </p:timing>
</p:sld>
</file>

<file path=ppt/theme/theme1.xml><?xml version="1.0" encoding="utf-8"?>
<a:theme xmlns:a="http://schemas.openxmlformats.org/drawingml/2006/main" name="INPEA">
  <a:themeElements>
    <a:clrScheme name="INPEA">
      <a:dk1>
        <a:srgbClr val="000000"/>
      </a:dk1>
      <a:lt1>
        <a:sysClr val="window" lastClr="FFFFFF"/>
      </a:lt1>
      <a:dk2>
        <a:srgbClr val="7F7F7F"/>
      </a:dk2>
      <a:lt2>
        <a:srgbClr val="58A555"/>
      </a:lt2>
      <a:accent1>
        <a:srgbClr val="94C600"/>
      </a:accent1>
      <a:accent2>
        <a:srgbClr val="71685A"/>
      </a:accent2>
      <a:accent3>
        <a:srgbClr val="0070C0"/>
      </a:accent3>
      <a:accent4>
        <a:srgbClr val="6FB46C"/>
      </a:accent4>
      <a:accent5>
        <a:srgbClr val="002060"/>
      </a:accent5>
      <a:accent6>
        <a:srgbClr val="33CCFF"/>
      </a:accent6>
      <a:hlink>
        <a:srgbClr val="66FF99"/>
      </a:hlink>
      <a:folHlink>
        <a:srgbClr val="66CCFF"/>
      </a:folHlink>
    </a:clrScheme>
    <a:fontScheme name="INPEA">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INPEA</Template>
  <TotalTime>480</TotalTime>
  <Words>1605</Words>
  <Application>Microsoft Office PowerPoint</Application>
  <PresentationFormat>On-screen Show (4:3)</PresentationFormat>
  <Paragraphs>135</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INPEA</vt:lpstr>
      <vt:lpstr>Seclusion and Restraint Plan </vt:lpstr>
      <vt:lpstr>New Legislation Indiana Senate Bill 345</vt:lpstr>
      <vt:lpstr>Disclaimer!</vt:lpstr>
      <vt:lpstr>Key Components</vt:lpstr>
      <vt:lpstr>Definitions</vt:lpstr>
      <vt:lpstr>Definitions</vt:lpstr>
      <vt:lpstr>Definitions Types of Restraint</vt:lpstr>
      <vt:lpstr>Definitions Types of Restraint</vt:lpstr>
      <vt:lpstr>Definitions Types of Restraint</vt:lpstr>
      <vt:lpstr>Prevention Techniques (Defined)</vt:lpstr>
      <vt:lpstr>The Plan</vt:lpstr>
      <vt:lpstr>The Plan</vt:lpstr>
      <vt:lpstr>The Plan</vt:lpstr>
      <vt:lpstr>The Plan</vt:lpstr>
      <vt:lpstr>Training</vt:lpstr>
      <vt:lpstr>Training</vt:lpstr>
      <vt:lpstr>Monitoring &amp; Oversight</vt:lpstr>
      <vt:lpstr>Informing Parents &amp; Others</vt:lpstr>
      <vt:lpstr>Incident Reports</vt:lpstr>
      <vt:lpstr>Process</vt:lpstr>
      <vt:lpstr>A Legal Note</vt:lpstr>
      <vt:lpstr>Resources**</vt:lpstr>
      <vt:lpstr>Questions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Seclusion and Restraint Plan</dc:title>
  <dc:creator>Elcesser, John</dc:creator>
  <cp:lastModifiedBy>Soliven, Rose</cp:lastModifiedBy>
  <cp:revision>39</cp:revision>
  <cp:lastPrinted>2014-05-05T01:30:24Z</cp:lastPrinted>
  <dcterms:created xsi:type="dcterms:W3CDTF">2014-04-28T20:38:56Z</dcterms:created>
  <dcterms:modified xsi:type="dcterms:W3CDTF">2014-05-07T16:32:48Z</dcterms:modified>
</cp:coreProperties>
</file>