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handoutMasterIdLst>
    <p:handoutMasterId r:id="rId28"/>
  </p:handoutMasterIdLst>
  <p:sldIdLst>
    <p:sldId id="256" r:id="rId3"/>
    <p:sldId id="257" r:id="rId4"/>
    <p:sldId id="258" r:id="rId5"/>
    <p:sldId id="260" r:id="rId6"/>
    <p:sldId id="277" r:id="rId7"/>
    <p:sldId id="259" r:id="rId8"/>
    <p:sldId id="283" r:id="rId9"/>
    <p:sldId id="284" r:id="rId10"/>
    <p:sldId id="263" r:id="rId11"/>
    <p:sldId id="282" r:id="rId12"/>
    <p:sldId id="279" r:id="rId13"/>
    <p:sldId id="264" r:id="rId14"/>
    <p:sldId id="266" r:id="rId15"/>
    <p:sldId id="276" r:id="rId16"/>
    <p:sldId id="267" r:id="rId17"/>
    <p:sldId id="269" r:id="rId18"/>
    <p:sldId id="270" r:id="rId19"/>
    <p:sldId id="271" r:id="rId20"/>
    <p:sldId id="285" r:id="rId21"/>
    <p:sldId id="272" r:id="rId22"/>
    <p:sldId id="273" r:id="rId23"/>
    <p:sldId id="274" r:id="rId24"/>
    <p:sldId id="281" r:id="rId25"/>
    <p:sldId id="278" r:id="rId26"/>
    <p:sldId id="275"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0" autoAdjust="0"/>
    <p:restoredTop sz="94910" autoAdjust="0"/>
  </p:normalViewPr>
  <p:slideViewPr>
    <p:cSldViewPr>
      <p:cViewPr>
        <p:scale>
          <a:sx n="81" d="100"/>
          <a:sy n="81" d="100"/>
        </p:scale>
        <p:origin x="-58"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258" cy="465292"/>
          </a:xfrm>
          <a:prstGeom prst="rect">
            <a:avLst/>
          </a:prstGeom>
        </p:spPr>
        <p:txBody>
          <a:bodyPr vert="horz" lIns="89666" tIns="44833" rIns="89666" bIns="44833" rtlCol="0"/>
          <a:lstStyle>
            <a:lvl1pPr algn="l">
              <a:defRPr sz="1200"/>
            </a:lvl1pPr>
          </a:lstStyle>
          <a:p>
            <a:endParaRPr lang="en-US" dirty="0"/>
          </a:p>
        </p:txBody>
      </p:sp>
      <p:sp>
        <p:nvSpPr>
          <p:cNvPr id="3" name="Date Placeholder 2"/>
          <p:cNvSpPr>
            <a:spLocks noGrp="1"/>
          </p:cNvSpPr>
          <p:nvPr>
            <p:ph type="dt" sz="quarter" idx="1"/>
          </p:nvPr>
        </p:nvSpPr>
        <p:spPr>
          <a:xfrm>
            <a:off x="3970576" y="0"/>
            <a:ext cx="3038258" cy="465292"/>
          </a:xfrm>
          <a:prstGeom prst="rect">
            <a:avLst/>
          </a:prstGeom>
        </p:spPr>
        <p:txBody>
          <a:bodyPr vert="horz" lIns="89666" tIns="44833" rIns="89666" bIns="44833" rtlCol="0"/>
          <a:lstStyle>
            <a:lvl1pPr algn="r">
              <a:defRPr sz="1200"/>
            </a:lvl1pPr>
          </a:lstStyle>
          <a:p>
            <a:fld id="{8954639E-21D3-4D9A-9F58-507B91FC4FFF}" type="datetimeFigureOut">
              <a:rPr lang="en-US" smtClean="0"/>
              <a:t>4/14/2014</a:t>
            </a:fld>
            <a:endParaRPr lang="en-US" dirty="0"/>
          </a:p>
        </p:txBody>
      </p:sp>
      <p:sp>
        <p:nvSpPr>
          <p:cNvPr id="4" name="Footer Placeholder 3"/>
          <p:cNvSpPr>
            <a:spLocks noGrp="1"/>
          </p:cNvSpPr>
          <p:nvPr>
            <p:ph type="ftr" sz="quarter" idx="2"/>
          </p:nvPr>
        </p:nvSpPr>
        <p:spPr>
          <a:xfrm>
            <a:off x="2" y="8829537"/>
            <a:ext cx="3038258" cy="465292"/>
          </a:xfrm>
          <a:prstGeom prst="rect">
            <a:avLst/>
          </a:prstGeom>
        </p:spPr>
        <p:txBody>
          <a:bodyPr vert="horz" lIns="89666" tIns="44833" rIns="89666" bIns="4483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576" y="8829537"/>
            <a:ext cx="3038258" cy="465292"/>
          </a:xfrm>
          <a:prstGeom prst="rect">
            <a:avLst/>
          </a:prstGeom>
        </p:spPr>
        <p:txBody>
          <a:bodyPr vert="horz" lIns="89666" tIns="44833" rIns="89666" bIns="44833" rtlCol="0" anchor="b"/>
          <a:lstStyle>
            <a:lvl1pPr algn="r">
              <a:defRPr sz="1200"/>
            </a:lvl1pPr>
          </a:lstStyle>
          <a:p>
            <a:fld id="{3AB00485-43F9-4D26-8424-47D96E09428D}" type="slidenum">
              <a:rPr lang="en-US" smtClean="0"/>
              <a:t>‹#›</a:t>
            </a:fld>
            <a:endParaRPr lang="en-US" dirty="0"/>
          </a:p>
        </p:txBody>
      </p:sp>
    </p:spTree>
    <p:extLst>
      <p:ext uri="{BB962C8B-B14F-4D97-AF65-F5344CB8AC3E}">
        <p14:creationId xmlns:p14="http://schemas.microsoft.com/office/powerpoint/2010/main" val="11495096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62012C-66A0-4B93-A1FD-DA6D8E7E1DF4}" type="datetimeFigureOut">
              <a:rPr lang="en-US" smtClean="0"/>
              <a:t>4/14/2014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EBB4AE-CB47-4C18-A578-ED2C19476DE0}" type="slidenum">
              <a:rPr lang="en-US" smtClean="0"/>
              <a:t>‹#›</a:t>
            </a:fld>
            <a:endParaRPr lang="en-US" dirty="0"/>
          </a:p>
        </p:txBody>
      </p:sp>
    </p:spTree>
    <p:extLst>
      <p:ext uri="{BB962C8B-B14F-4D97-AF65-F5344CB8AC3E}">
        <p14:creationId xmlns:p14="http://schemas.microsoft.com/office/powerpoint/2010/main" val="1585691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62012C-66A0-4B93-A1FD-DA6D8E7E1DF4}" type="datetimeFigureOut">
              <a:rPr lang="en-US" smtClean="0"/>
              <a:t>4/14/2014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EBB4AE-CB47-4C18-A578-ED2C19476DE0}" type="slidenum">
              <a:rPr lang="en-US" smtClean="0"/>
              <a:t>‹#›</a:t>
            </a:fld>
            <a:endParaRPr lang="en-US" dirty="0"/>
          </a:p>
        </p:txBody>
      </p:sp>
    </p:spTree>
    <p:extLst>
      <p:ext uri="{BB962C8B-B14F-4D97-AF65-F5344CB8AC3E}">
        <p14:creationId xmlns:p14="http://schemas.microsoft.com/office/powerpoint/2010/main" val="1037017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62012C-66A0-4B93-A1FD-DA6D8E7E1DF4}" type="datetimeFigureOut">
              <a:rPr lang="en-US" smtClean="0"/>
              <a:t>4/14/2014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EBB4AE-CB47-4C18-A578-ED2C19476DE0}" type="slidenum">
              <a:rPr lang="en-US" smtClean="0"/>
              <a:t>‹#›</a:t>
            </a:fld>
            <a:endParaRPr lang="en-US" dirty="0"/>
          </a:p>
        </p:txBody>
      </p:sp>
    </p:spTree>
    <p:extLst>
      <p:ext uri="{BB962C8B-B14F-4D97-AF65-F5344CB8AC3E}">
        <p14:creationId xmlns:p14="http://schemas.microsoft.com/office/powerpoint/2010/main" val="18863885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62012C-66A0-4B93-A1FD-DA6D8E7E1DF4}" type="datetimeFigureOut">
              <a:rPr lang="en-US" smtClean="0"/>
              <a:t>4/14/2014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EBB4AE-CB47-4C18-A578-ED2C19476DE0}" type="slidenum">
              <a:rPr lang="en-US" smtClean="0"/>
              <a:t>‹#›</a:t>
            </a:fld>
            <a:endParaRPr lang="en-US" dirty="0"/>
          </a:p>
        </p:txBody>
      </p:sp>
    </p:spTree>
    <p:extLst>
      <p:ext uri="{BB962C8B-B14F-4D97-AF65-F5344CB8AC3E}">
        <p14:creationId xmlns:p14="http://schemas.microsoft.com/office/powerpoint/2010/main" val="375049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62012C-66A0-4B93-A1FD-DA6D8E7E1DF4}" type="datetimeFigureOut">
              <a:rPr lang="en-US" smtClean="0"/>
              <a:t>4/14/2014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EBB4AE-CB47-4C18-A578-ED2C19476DE0}" type="slidenum">
              <a:rPr lang="en-US" smtClean="0"/>
              <a:t>‹#›</a:t>
            </a:fld>
            <a:endParaRPr lang="en-US" dirty="0"/>
          </a:p>
        </p:txBody>
      </p:sp>
    </p:spTree>
    <p:extLst>
      <p:ext uri="{BB962C8B-B14F-4D97-AF65-F5344CB8AC3E}">
        <p14:creationId xmlns:p14="http://schemas.microsoft.com/office/powerpoint/2010/main" val="3921586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62012C-66A0-4B93-A1FD-DA6D8E7E1DF4}" type="datetimeFigureOut">
              <a:rPr lang="en-US" smtClean="0"/>
              <a:t>4/14/2014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EBB4AE-CB47-4C18-A578-ED2C19476DE0}" type="slidenum">
              <a:rPr lang="en-US" smtClean="0"/>
              <a:t>‹#›</a:t>
            </a:fld>
            <a:endParaRPr lang="en-US" dirty="0"/>
          </a:p>
        </p:txBody>
      </p:sp>
    </p:spTree>
    <p:extLst>
      <p:ext uri="{BB962C8B-B14F-4D97-AF65-F5344CB8AC3E}">
        <p14:creationId xmlns:p14="http://schemas.microsoft.com/office/powerpoint/2010/main" val="26839000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62012C-66A0-4B93-A1FD-DA6D8E7E1DF4}" type="datetimeFigureOut">
              <a:rPr lang="en-US" smtClean="0"/>
              <a:t>4/14/2014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EBB4AE-CB47-4C18-A578-ED2C19476DE0}" type="slidenum">
              <a:rPr lang="en-US" smtClean="0"/>
              <a:t>‹#›</a:t>
            </a:fld>
            <a:endParaRPr lang="en-US" dirty="0"/>
          </a:p>
        </p:txBody>
      </p:sp>
    </p:spTree>
    <p:extLst>
      <p:ext uri="{BB962C8B-B14F-4D97-AF65-F5344CB8AC3E}">
        <p14:creationId xmlns:p14="http://schemas.microsoft.com/office/powerpoint/2010/main" val="12974272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62012C-66A0-4B93-A1FD-DA6D8E7E1DF4}" type="datetimeFigureOut">
              <a:rPr lang="en-US" smtClean="0"/>
              <a:t>4/14/2014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7EBB4AE-CB47-4C18-A578-ED2C19476DE0}" type="slidenum">
              <a:rPr lang="en-US" smtClean="0"/>
              <a:t>‹#›</a:t>
            </a:fld>
            <a:endParaRPr lang="en-US" dirty="0"/>
          </a:p>
        </p:txBody>
      </p:sp>
    </p:spTree>
    <p:extLst>
      <p:ext uri="{BB962C8B-B14F-4D97-AF65-F5344CB8AC3E}">
        <p14:creationId xmlns:p14="http://schemas.microsoft.com/office/powerpoint/2010/main" val="16450991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62012C-66A0-4B93-A1FD-DA6D8E7E1DF4}" type="datetimeFigureOut">
              <a:rPr lang="en-US" smtClean="0"/>
              <a:t>4/14/2014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7EBB4AE-CB47-4C18-A578-ED2C19476DE0}" type="slidenum">
              <a:rPr lang="en-US" smtClean="0"/>
              <a:t>‹#›</a:t>
            </a:fld>
            <a:endParaRPr lang="en-US" dirty="0"/>
          </a:p>
        </p:txBody>
      </p:sp>
    </p:spTree>
    <p:extLst>
      <p:ext uri="{BB962C8B-B14F-4D97-AF65-F5344CB8AC3E}">
        <p14:creationId xmlns:p14="http://schemas.microsoft.com/office/powerpoint/2010/main" val="2812918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62012C-66A0-4B93-A1FD-DA6D8E7E1DF4}" type="datetimeFigureOut">
              <a:rPr lang="en-US" smtClean="0"/>
              <a:t>4/14/2014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7EBB4AE-CB47-4C18-A578-ED2C19476DE0}" type="slidenum">
              <a:rPr lang="en-US" smtClean="0"/>
              <a:t>‹#›</a:t>
            </a:fld>
            <a:endParaRPr lang="en-US" dirty="0"/>
          </a:p>
        </p:txBody>
      </p:sp>
    </p:spTree>
    <p:extLst>
      <p:ext uri="{BB962C8B-B14F-4D97-AF65-F5344CB8AC3E}">
        <p14:creationId xmlns:p14="http://schemas.microsoft.com/office/powerpoint/2010/main" val="23307499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62012C-66A0-4B93-A1FD-DA6D8E7E1DF4}" type="datetimeFigureOut">
              <a:rPr lang="en-US" smtClean="0"/>
              <a:t>4/14/2014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EBB4AE-CB47-4C18-A578-ED2C19476DE0}" type="slidenum">
              <a:rPr lang="en-US" smtClean="0"/>
              <a:t>‹#›</a:t>
            </a:fld>
            <a:endParaRPr lang="en-US" dirty="0"/>
          </a:p>
        </p:txBody>
      </p:sp>
    </p:spTree>
    <p:extLst>
      <p:ext uri="{BB962C8B-B14F-4D97-AF65-F5344CB8AC3E}">
        <p14:creationId xmlns:p14="http://schemas.microsoft.com/office/powerpoint/2010/main" val="179166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62012C-66A0-4B93-A1FD-DA6D8E7E1DF4}" type="datetimeFigureOut">
              <a:rPr lang="en-US" smtClean="0"/>
              <a:t>4/14/2014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EBB4AE-CB47-4C18-A578-ED2C19476DE0}" type="slidenum">
              <a:rPr lang="en-US" smtClean="0"/>
              <a:t>‹#›</a:t>
            </a:fld>
            <a:endParaRPr lang="en-US" dirty="0"/>
          </a:p>
        </p:txBody>
      </p:sp>
    </p:spTree>
    <p:extLst>
      <p:ext uri="{BB962C8B-B14F-4D97-AF65-F5344CB8AC3E}">
        <p14:creationId xmlns:p14="http://schemas.microsoft.com/office/powerpoint/2010/main" val="24415450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62012C-66A0-4B93-A1FD-DA6D8E7E1DF4}" type="datetimeFigureOut">
              <a:rPr lang="en-US" smtClean="0"/>
              <a:t>4/14/2014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EBB4AE-CB47-4C18-A578-ED2C19476DE0}" type="slidenum">
              <a:rPr lang="en-US" smtClean="0"/>
              <a:t>‹#›</a:t>
            </a:fld>
            <a:endParaRPr lang="en-US" dirty="0"/>
          </a:p>
        </p:txBody>
      </p:sp>
    </p:spTree>
    <p:extLst>
      <p:ext uri="{BB962C8B-B14F-4D97-AF65-F5344CB8AC3E}">
        <p14:creationId xmlns:p14="http://schemas.microsoft.com/office/powerpoint/2010/main" val="32108596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62012C-66A0-4B93-A1FD-DA6D8E7E1DF4}" type="datetimeFigureOut">
              <a:rPr lang="en-US" smtClean="0"/>
              <a:t>4/14/2014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EBB4AE-CB47-4C18-A578-ED2C19476DE0}" type="slidenum">
              <a:rPr lang="en-US" smtClean="0"/>
              <a:t>‹#›</a:t>
            </a:fld>
            <a:endParaRPr lang="en-US" dirty="0"/>
          </a:p>
        </p:txBody>
      </p:sp>
    </p:spTree>
    <p:extLst>
      <p:ext uri="{BB962C8B-B14F-4D97-AF65-F5344CB8AC3E}">
        <p14:creationId xmlns:p14="http://schemas.microsoft.com/office/powerpoint/2010/main" val="32606449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62012C-66A0-4B93-A1FD-DA6D8E7E1DF4}" type="datetimeFigureOut">
              <a:rPr lang="en-US" smtClean="0"/>
              <a:t>4/14/2014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EBB4AE-CB47-4C18-A578-ED2C19476DE0}" type="slidenum">
              <a:rPr lang="en-US" smtClean="0"/>
              <a:t>‹#›</a:t>
            </a:fld>
            <a:endParaRPr lang="en-US" dirty="0"/>
          </a:p>
        </p:txBody>
      </p:sp>
    </p:spTree>
    <p:extLst>
      <p:ext uri="{BB962C8B-B14F-4D97-AF65-F5344CB8AC3E}">
        <p14:creationId xmlns:p14="http://schemas.microsoft.com/office/powerpoint/2010/main" val="3442569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62012C-66A0-4B93-A1FD-DA6D8E7E1DF4}" type="datetimeFigureOut">
              <a:rPr lang="en-US" smtClean="0"/>
              <a:t>4/14/2014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EBB4AE-CB47-4C18-A578-ED2C19476DE0}" type="slidenum">
              <a:rPr lang="en-US" smtClean="0"/>
              <a:t>‹#›</a:t>
            </a:fld>
            <a:endParaRPr lang="en-US" dirty="0"/>
          </a:p>
        </p:txBody>
      </p:sp>
    </p:spTree>
    <p:extLst>
      <p:ext uri="{BB962C8B-B14F-4D97-AF65-F5344CB8AC3E}">
        <p14:creationId xmlns:p14="http://schemas.microsoft.com/office/powerpoint/2010/main" val="390829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62012C-66A0-4B93-A1FD-DA6D8E7E1DF4}" type="datetimeFigureOut">
              <a:rPr lang="en-US" smtClean="0"/>
              <a:t>4/14/2014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EBB4AE-CB47-4C18-A578-ED2C19476DE0}" type="slidenum">
              <a:rPr lang="en-US" smtClean="0"/>
              <a:t>‹#›</a:t>
            </a:fld>
            <a:endParaRPr lang="en-US" dirty="0"/>
          </a:p>
        </p:txBody>
      </p:sp>
    </p:spTree>
    <p:extLst>
      <p:ext uri="{BB962C8B-B14F-4D97-AF65-F5344CB8AC3E}">
        <p14:creationId xmlns:p14="http://schemas.microsoft.com/office/powerpoint/2010/main" val="2319577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62012C-66A0-4B93-A1FD-DA6D8E7E1DF4}" type="datetimeFigureOut">
              <a:rPr lang="en-US" smtClean="0"/>
              <a:t>4/14/2014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7EBB4AE-CB47-4C18-A578-ED2C19476DE0}" type="slidenum">
              <a:rPr lang="en-US" smtClean="0"/>
              <a:t>‹#›</a:t>
            </a:fld>
            <a:endParaRPr lang="en-US" dirty="0"/>
          </a:p>
        </p:txBody>
      </p:sp>
    </p:spTree>
    <p:extLst>
      <p:ext uri="{BB962C8B-B14F-4D97-AF65-F5344CB8AC3E}">
        <p14:creationId xmlns:p14="http://schemas.microsoft.com/office/powerpoint/2010/main" val="183850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62012C-66A0-4B93-A1FD-DA6D8E7E1DF4}" type="datetimeFigureOut">
              <a:rPr lang="en-US" smtClean="0"/>
              <a:t>4/14/2014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7EBB4AE-CB47-4C18-A578-ED2C19476DE0}" type="slidenum">
              <a:rPr lang="en-US" smtClean="0"/>
              <a:t>‹#›</a:t>
            </a:fld>
            <a:endParaRPr lang="en-US" dirty="0"/>
          </a:p>
        </p:txBody>
      </p:sp>
    </p:spTree>
    <p:extLst>
      <p:ext uri="{BB962C8B-B14F-4D97-AF65-F5344CB8AC3E}">
        <p14:creationId xmlns:p14="http://schemas.microsoft.com/office/powerpoint/2010/main" val="1752094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62012C-66A0-4B93-A1FD-DA6D8E7E1DF4}" type="datetimeFigureOut">
              <a:rPr lang="en-US" smtClean="0"/>
              <a:t>4/14/2014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7EBB4AE-CB47-4C18-A578-ED2C19476DE0}" type="slidenum">
              <a:rPr lang="en-US" smtClean="0"/>
              <a:t>‹#›</a:t>
            </a:fld>
            <a:endParaRPr lang="en-US" dirty="0"/>
          </a:p>
        </p:txBody>
      </p:sp>
    </p:spTree>
    <p:extLst>
      <p:ext uri="{BB962C8B-B14F-4D97-AF65-F5344CB8AC3E}">
        <p14:creationId xmlns:p14="http://schemas.microsoft.com/office/powerpoint/2010/main" val="2805670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62012C-66A0-4B93-A1FD-DA6D8E7E1DF4}" type="datetimeFigureOut">
              <a:rPr lang="en-US" smtClean="0"/>
              <a:t>4/14/2014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EBB4AE-CB47-4C18-A578-ED2C19476DE0}" type="slidenum">
              <a:rPr lang="en-US" smtClean="0"/>
              <a:t>‹#›</a:t>
            </a:fld>
            <a:endParaRPr lang="en-US" dirty="0"/>
          </a:p>
        </p:txBody>
      </p:sp>
    </p:spTree>
    <p:extLst>
      <p:ext uri="{BB962C8B-B14F-4D97-AF65-F5344CB8AC3E}">
        <p14:creationId xmlns:p14="http://schemas.microsoft.com/office/powerpoint/2010/main" val="3485818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62012C-66A0-4B93-A1FD-DA6D8E7E1DF4}" type="datetimeFigureOut">
              <a:rPr lang="en-US" smtClean="0"/>
              <a:t>4/14/2014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EBB4AE-CB47-4C18-A578-ED2C19476DE0}" type="slidenum">
              <a:rPr lang="en-US" smtClean="0"/>
              <a:t>‹#›</a:t>
            </a:fld>
            <a:endParaRPr lang="en-US" dirty="0"/>
          </a:p>
        </p:txBody>
      </p:sp>
    </p:spTree>
    <p:extLst>
      <p:ext uri="{BB962C8B-B14F-4D97-AF65-F5344CB8AC3E}">
        <p14:creationId xmlns:p14="http://schemas.microsoft.com/office/powerpoint/2010/main" val="2981999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365760" y="533400"/>
            <a:ext cx="8458200" cy="5715000"/>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6858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62012C-66A0-4B93-A1FD-DA6D8E7E1DF4}" type="datetimeFigureOut">
              <a:rPr lang="en-US" smtClean="0"/>
              <a:t>4/14/2014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EBB4AE-CB47-4C18-A578-ED2C19476DE0}" type="slidenum">
              <a:rPr lang="en-US" smtClean="0"/>
              <a:t>‹#›</a:t>
            </a:fld>
            <a:endParaRPr lang="en-US" dirty="0"/>
          </a:p>
        </p:txBody>
      </p:sp>
      <p:sp>
        <p:nvSpPr>
          <p:cNvPr id="10" name="Rectangle 9"/>
          <p:cNvSpPr/>
          <p:nvPr/>
        </p:nvSpPr>
        <p:spPr>
          <a:xfrm>
            <a:off x="6762750" y="5465064"/>
            <a:ext cx="1714500" cy="1100328"/>
          </a:xfrm>
          <a:prstGeom prst="rect">
            <a:avLst/>
          </a:prstGeom>
          <a:solidFill>
            <a:schemeClr val="bg1"/>
          </a:solidFill>
          <a:ln w="3175">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6781800" y="5486400"/>
            <a:ext cx="1676400" cy="1057656"/>
          </a:xfrm>
          <a:prstGeom prst="rect">
            <a:avLst/>
          </a:prstGeom>
          <a:solidFill>
            <a:schemeClr val="bg1"/>
          </a:solidFill>
          <a:ln w="127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934200" y="5571744"/>
            <a:ext cx="1377696" cy="905256"/>
          </a:xfrm>
          <a:prstGeom prst="rect">
            <a:avLst/>
          </a:prstGeom>
        </p:spPr>
      </p:pic>
    </p:spTree>
    <p:extLst>
      <p:ext uri="{BB962C8B-B14F-4D97-AF65-F5344CB8AC3E}">
        <p14:creationId xmlns:p14="http://schemas.microsoft.com/office/powerpoint/2010/main" val="18624576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62012C-66A0-4B93-A1FD-DA6D8E7E1DF4}" type="datetimeFigureOut">
              <a:rPr lang="en-US" smtClean="0"/>
              <a:t>4/14/2014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EBB4AE-CB47-4C18-A578-ED2C19476DE0}" type="slidenum">
              <a:rPr lang="en-US" smtClean="0"/>
              <a:t>‹#›</a:t>
            </a:fld>
            <a:endParaRPr lang="en-US" dirty="0"/>
          </a:p>
        </p:txBody>
      </p:sp>
    </p:spTree>
    <p:extLst>
      <p:ext uri="{BB962C8B-B14F-4D97-AF65-F5344CB8AC3E}">
        <p14:creationId xmlns:p14="http://schemas.microsoft.com/office/powerpoint/2010/main" val="30176508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mailto:choiceschool@doe.in.gov" TargetMode="External"/><Relationship Id="rId2" Type="http://schemas.openxmlformats.org/officeDocument/2006/relationships/hyperlink" Target="mailto:bbowman@doe.in.gov" TargetMode="External"/><Relationship Id="rId1" Type="http://schemas.openxmlformats.org/officeDocument/2006/relationships/slideLayout" Target="../slideLayouts/slideLayout2.xml"/><Relationship Id="rId4" Type="http://schemas.openxmlformats.org/officeDocument/2006/relationships/hyperlink" Target="mailto:jelcesser@inpea.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Special Education and Choice Scholarships</a:t>
            </a:r>
            <a:endParaRPr lang="en-US" dirty="0"/>
          </a:p>
        </p:txBody>
      </p:sp>
      <p:sp>
        <p:nvSpPr>
          <p:cNvPr id="3" name="Subtitle 2"/>
          <p:cNvSpPr>
            <a:spLocks noGrp="1"/>
          </p:cNvSpPr>
          <p:nvPr>
            <p:ph type="subTitle" idx="1"/>
          </p:nvPr>
        </p:nvSpPr>
        <p:spPr/>
        <p:txBody>
          <a:bodyPr/>
          <a:lstStyle/>
          <a:p>
            <a:r>
              <a:rPr lang="en-US" dirty="0" smtClean="0"/>
              <a:t>Presented by INPEA and IDOE</a:t>
            </a:r>
          </a:p>
          <a:p>
            <a:r>
              <a:rPr lang="en-US" dirty="0" smtClean="0"/>
              <a:t>April 9, 2014 </a:t>
            </a:r>
            <a:endParaRPr lang="en-US" dirty="0"/>
          </a:p>
        </p:txBody>
      </p:sp>
    </p:spTree>
    <p:extLst>
      <p:ext uri="{BB962C8B-B14F-4D97-AF65-F5344CB8AC3E}">
        <p14:creationId xmlns:p14="http://schemas.microsoft.com/office/powerpoint/2010/main" val="484119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Eligibility Categories</a:t>
            </a:r>
          </a:p>
        </p:txBody>
      </p:sp>
      <p:sp>
        <p:nvSpPr>
          <p:cNvPr id="3" name="Content Placeholder 2"/>
          <p:cNvSpPr>
            <a:spLocks noGrp="1"/>
          </p:cNvSpPr>
          <p:nvPr>
            <p:ph idx="1"/>
          </p:nvPr>
        </p:nvSpPr>
        <p:spPr>
          <a:xfrm>
            <a:off x="457200" y="1676400"/>
            <a:ext cx="8229600" cy="3992563"/>
          </a:xfrm>
        </p:spPr>
        <p:txBody>
          <a:bodyPr>
            <a:normAutofit lnSpcReduction="10000"/>
          </a:bodyPr>
          <a:lstStyle/>
          <a:p>
            <a:r>
              <a:rPr lang="en-US" sz="2400" dirty="0" smtClean="0"/>
              <a:t>Level 1</a:t>
            </a:r>
            <a:r>
              <a:rPr lang="en-US" dirty="0" smtClean="0"/>
              <a:t>:</a:t>
            </a:r>
          </a:p>
          <a:p>
            <a:pPr lvl="1"/>
            <a:r>
              <a:rPr lang="en-US" sz="2000" dirty="0" smtClean="0"/>
              <a:t>Autism Spectrum </a:t>
            </a:r>
            <a:r>
              <a:rPr lang="en-US" sz="2000" dirty="0"/>
              <a:t>D</a:t>
            </a:r>
            <a:r>
              <a:rPr lang="en-US" sz="2000" dirty="0" smtClean="0"/>
              <a:t>isorder, Deaf-blind, </a:t>
            </a:r>
            <a:r>
              <a:rPr lang="en-US" sz="2000" dirty="0"/>
              <a:t>E</a:t>
            </a:r>
            <a:r>
              <a:rPr lang="en-US" sz="2000" dirty="0" smtClean="0"/>
              <a:t>motional </a:t>
            </a:r>
            <a:r>
              <a:rPr lang="en-US" sz="2000" dirty="0"/>
              <a:t>D</a:t>
            </a:r>
            <a:r>
              <a:rPr lang="en-US" sz="2000" dirty="0" smtClean="0"/>
              <a:t>isability (full-time), Deaf/Hard of Hearing, Severe Cognitive Disability, Multiple Disabilities, Orthopedic </a:t>
            </a:r>
            <a:r>
              <a:rPr lang="en-US" sz="2000" dirty="0"/>
              <a:t>I</a:t>
            </a:r>
            <a:r>
              <a:rPr lang="en-US" sz="2000" dirty="0" smtClean="0"/>
              <a:t>mpairment, Traumatic </a:t>
            </a:r>
            <a:r>
              <a:rPr lang="en-US" sz="2000" dirty="0"/>
              <a:t>B</a:t>
            </a:r>
            <a:r>
              <a:rPr lang="en-US" sz="2000" dirty="0" smtClean="0"/>
              <a:t>rain </a:t>
            </a:r>
            <a:r>
              <a:rPr lang="en-US" sz="2000" dirty="0"/>
              <a:t>I</a:t>
            </a:r>
            <a:r>
              <a:rPr lang="en-US" sz="2000" dirty="0" smtClean="0"/>
              <a:t>njury</a:t>
            </a:r>
            <a:r>
              <a:rPr lang="en-US" sz="2000" dirty="0"/>
              <a:t>,</a:t>
            </a:r>
            <a:r>
              <a:rPr lang="en-US" sz="2000" dirty="0" smtClean="0"/>
              <a:t> Blind or Low Vision</a:t>
            </a:r>
          </a:p>
          <a:p>
            <a:r>
              <a:rPr lang="en-US" sz="2400" dirty="0" smtClean="0"/>
              <a:t>Level 2:</a:t>
            </a:r>
          </a:p>
          <a:p>
            <a:pPr lvl="1"/>
            <a:r>
              <a:rPr lang="en-US" sz="2000" dirty="0"/>
              <a:t>Emotional </a:t>
            </a:r>
            <a:r>
              <a:rPr lang="en-US" sz="2000" dirty="0" smtClean="0"/>
              <a:t>Disability (all other), Specific Learning Disability, Mild Cognitive Disability, Moderate Cognitive Disability, Other Health Impairment.</a:t>
            </a:r>
          </a:p>
          <a:p>
            <a:r>
              <a:rPr lang="en-US" sz="2400" dirty="0" smtClean="0"/>
              <a:t>Level 3:</a:t>
            </a:r>
          </a:p>
          <a:p>
            <a:pPr lvl="1"/>
            <a:r>
              <a:rPr lang="en-US" sz="2000" dirty="0" smtClean="0"/>
              <a:t>Language or Speech Impairment</a:t>
            </a:r>
          </a:p>
        </p:txBody>
      </p:sp>
    </p:spTree>
    <p:extLst>
      <p:ext uri="{BB962C8B-B14F-4D97-AF65-F5344CB8AC3E}">
        <p14:creationId xmlns:p14="http://schemas.microsoft.com/office/powerpoint/2010/main" val="2745520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Service/Education Plans</a:t>
            </a:r>
            <a:endParaRPr lang="en-US" dirty="0"/>
          </a:p>
        </p:txBody>
      </p:sp>
      <p:sp>
        <p:nvSpPr>
          <p:cNvPr id="3" name="Content Placeholder 2"/>
          <p:cNvSpPr>
            <a:spLocks noGrp="1"/>
          </p:cNvSpPr>
          <p:nvPr>
            <p:ph idx="1"/>
          </p:nvPr>
        </p:nvSpPr>
        <p:spPr>
          <a:xfrm>
            <a:off x="457200" y="1752600"/>
            <a:ext cx="8229600" cy="4267200"/>
          </a:xfrm>
        </p:spPr>
        <p:txBody>
          <a:bodyPr>
            <a:normAutofit fontScale="92500" lnSpcReduction="10000"/>
          </a:bodyPr>
          <a:lstStyle/>
          <a:p>
            <a:r>
              <a:rPr lang="en-US" sz="2500" dirty="0" smtClean="0"/>
              <a:t>IEP (Individualized Education Program)</a:t>
            </a:r>
          </a:p>
          <a:p>
            <a:pPr lvl="1"/>
            <a:r>
              <a:rPr lang="en-US" sz="2500" dirty="0" smtClean="0"/>
              <a:t>Services provided by the LEA for students enrolled in the public school</a:t>
            </a:r>
          </a:p>
          <a:p>
            <a:r>
              <a:rPr lang="en-US" sz="2500" dirty="0" smtClean="0"/>
              <a:t>ISP (Individual Service Plan)</a:t>
            </a:r>
          </a:p>
          <a:p>
            <a:pPr lvl="1"/>
            <a:r>
              <a:rPr lang="en-US" sz="2500" dirty="0" smtClean="0"/>
              <a:t>Services provided by the LEA for students enrolled in the non-public schools</a:t>
            </a:r>
          </a:p>
          <a:p>
            <a:r>
              <a:rPr lang="en-US" sz="2500" dirty="0" smtClean="0"/>
              <a:t>CSEP (Choice School Education Plan)</a:t>
            </a:r>
          </a:p>
          <a:p>
            <a:pPr lvl="1"/>
            <a:r>
              <a:rPr lang="en-US" sz="2500" dirty="0" smtClean="0"/>
              <a:t>Services provided by the non-public school for choice scholarship students who select the non-public school as their service provider</a:t>
            </a:r>
            <a:r>
              <a:rPr lang="en-US" sz="2600" dirty="0" smtClean="0"/>
              <a:t>.</a:t>
            </a:r>
          </a:p>
          <a:p>
            <a:pPr marL="457200" lvl="1" indent="0">
              <a:buNone/>
            </a:pPr>
            <a:r>
              <a:rPr lang="en-US" sz="2600" dirty="0"/>
              <a:t>	</a:t>
            </a:r>
            <a:r>
              <a:rPr lang="en-US" sz="2200" dirty="0" smtClean="0"/>
              <a:t>(State APC dollars included in scholarship</a:t>
            </a:r>
            <a:r>
              <a:rPr lang="en-US" sz="2600" dirty="0" smtClean="0"/>
              <a:t>)</a:t>
            </a:r>
          </a:p>
          <a:p>
            <a:pPr lvl="1"/>
            <a:endParaRPr lang="en-US" dirty="0"/>
          </a:p>
        </p:txBody>
      </p:sp>
    </p:spTree>
    <p:extLst>
      <p:ext uri="{BB962C8B-B14F-4D97-AF65-F5344CB8AC3E}">
        <p14:creationId xmlns:p14="http://schemas.microsoft.com/office/powerpoint/2010/main" val="18804112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fontScale="90000"/>
          </a:bodyPr>
          <a:lstStyle/>
          <a:p>
            <a:r>
              <a:rPr lang="en-US" dirty="0" smtClean="0"/>
              <a:t>Helping Parents Make Informed Decisions</a:t>
            </a:r>
            <a:endParaRPr lang="en-US" dirty="0"/>
          </a:p>
        </p:txBody>
      </p:sp>
      <p:sp>
        <p:nvSpPr>
          <p:cNvPr id="3" name="Content Placeholder 2"/>
          <p:cNvSpPr>
            <a:spLocks noGrp="1"/>
          </p:cNvSpPr>
          <p:nvPr>
            <p:ph idx="1"/>
          </p:nvPr>
        </p:nvSpPr>
        <p:spPr>
          <a:xfrm>
            <a:off x="457200" y="2057400"/>
            <a:ext cx="8229600" cy="3992563"/>
          </a:xfrm>
        </p:spPr>
        <p:txBody>
          <a:bodyPr>
            <a:noAutofit/>
          </a:bodyPr>
          <a:lstStyle/>
          <a:p>
            <a:r>
              <a:rPr lang="en-US" sz="2500" dirty="0" smtClean="0"/>
              <a:t>Annually, at the time of enrollment in the Choice Scholarship Program, schools must inform parents about what special education and related services that both the LEA and the Choice School can provide their child so that parents can make informed decisions about service providers.</a:t>
            </a:r>
          </a:p>
          <a:p>
            <a:pPr lvl="0"/>
            <a:r>
              <a:rPr lang="en-US" sz="2500" dirty="0">
                <a:solidFill>
                  <a:prstClr val="black"/>
                </a:solidFill>
              </a:rPr>
              <a:t>Unless parents revoke the consent given to the Choice </a:t>
            </a:r>
            <a:r>
              <a:rPr lang="en-US" sz="2500" dirty="0" smtClean="0">
                <a:solidFill>
                  <a:prstClr val="black"/>
                </a:solidFill>
              </a:rPr>
              <a:t>School, </a:t>
            </a:r>
            <a:r>
              <a:rPr lang="en-US" sz="2500" dirty="0">
                <a:solidFill>
                  <a:prstClr val="black"/>
                </a:solidFill>
              </a:rPr>
              <a:t>the selection </a:t>
            </a:r>
            <a:r>
              <a:rPr lang="en-US" sz="2500" dirty="0" smtClean="0">
                <a:solidFill>
                  <a:prstClr val="black"/>
                </a:solidFill>
              </a:rPr>
              <a:t>is for the </a:t>
            </a:r>
            <a:r>
              <a:rPr lang="en-US" sz="2500" dirty="0">
                <a:solidFill>
                  <a:prstClr val="black"/>
                </a:solidFill>
              </a:rPr>
              <a:t>entire school year</a:t>
            </a:r>
            <a:r>
              <a:rPr lang="en-US" sz="2500" dirty="0" smtClean="0">
                <a:solidFill>
                  <a:prstClr val="black"/>
                </a:solidFill>
              </a:rPr>
              <a:t>.</a:t>
            </a:r>
            <a:endParaRPr lang="en-US" sz="2500" dirty="0" smtClean="0"/>
          </a:p>
          <a:p>
            <a:r>
              <a:rPr lang="en-US" sz="2500" i="1" dirty="0" smtClean="0"/>
              <a:t>“Say what you do and do what you say!”</a:t>
            </a:r>
          </a:p>
        </p:txBody>
      </p:sp>
    </p:spTree>
    <p:extLst>
      <p:ext uri="{BB962C8B-B14F-4D97-AF65-F5344CB8AC3E}">
        <p14:creationId xmlns:p14="http://schemas.microsoft.com/office/powerpoint/2010/main" val="29058847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458200" cy="1600200"/>
          </a:xfrm>
        </p:spPr>
        <p:txBody>
          <a:bodyPr>
            <a:normAutofit/>
          </a:bodyPr>
          <a:lstStyle/>
          <a:p>
            <a:r>
              <a:rPr lang="en-US" sz="3600" dirty="0" smtClean="0"/>
              <a:t>Choice School Education Plan (CSEP)</a:t>
            </a:r>
            <a:endParaRPr lang="en-US" sz="3600" dirty="0"/>
          </a:p>
        </p:txBody>
      </p:sp>
      <p:sp>
        <p:nvSpPr>
          <p:cNvPr id="3" name="Content Placeholder 2"/>
          <p:cNvSpPr>
            <a:spLocks noGrp="1"/>
          </p:cNvSpPr>
          <p:nvPr>
            <p:ph idx="1"/>
          </p:nvPr>
        </p:nvSpPr>
        <p:spPr>
          <a:xfrm>
            <a:off x="457200" y="1981200"/>
            <a:ext cx="8229600" cy="4343400"/>
          </a:xfrm>
        </p:spPr>
        <p:txBody>
          <a:bodyPr>
            <a:normAutofit fontScale="62500" lnSpcReduction="20000"/>
          </a:bodyPr>
          <a:lstStyle/>
          <a:p>
            <a:r>
              <a:rPr lang="en-US" b="1" dirty="0" smtClean="0"/>
              <a:t>Within </a:t>
            </a:r>
            <a:r>
              <a:rPr lang="en-US" b="1" dirty="0"/>
              <a:t>a reasonable time </a:t>
            </a:r>
            <a:r>
              <a:rPr lang="en-US" dirty="0"/>
              <a:t>after the choice scholarship student enrolls in the choice school, the choice school shall convene a meeting with the parent of the choice scholarship student and school staff </a:t>
            </a:r>
            <a:r>
              <a:rPr lang="en-US" dirty="0" smtClean="0"/>
              <a:t>to determine </a:t>
            </a:r>
            <a:r>
              <a:rPr lang="en-US" dirty="0"/>
              <a:t>the choice scholarship student’s special education and related service </a:t>
            </a:r>
            <a:r>
              <a:rPr lang="en-US" dirty="0" smtClean="0"/>
              <a:t>needs</a:t>
            </a:r>
            <a:endParaRPr lang="en-US" dirty="0"/>
          </a:p>
          <a:p>
            <a:r>
              <a:rPr lang="en-US" dirty="0" smtClean="0"/>
              <a:t>Develop </a:t>
            </a:r>
            <a:r>
              <a:rPr lang="en-US" dirty="0"/>
              <a:t>a Choice School Education Plan (CSEP) for the choice scholarship student</a:t>
            </a:r>
            <a:r>
              <a:rPr lang="en-US" dirty="0" smtClean="0"/>
              <a:t>.</a:t>
            </a:r>
          </a:p>
          <a:p>
            <a:pPr lvl="1"/>
            <a:r>
              <a:rPr lang="en-US" i="1" dirty="0" smtClean="0"/>
              <a:t>The </a:t>
            </a:r>
            <a:r>
              <a:rPr lang="en-US" i="1" dirty="0"/>
              <a:t>CSEP shall be in writing and, at a minimum, include the following components: </a:t>
            </a:r>
          </a:p>
          <a:p>
            <a:pPr lvl="2"/>
            <a:r>
              <a:rPr lang="en-US" dirty="0" smtClean="0"/>
              <a:t> </a:t>
            </a:r>
            <a:r>
              <a:rPr lang="en-US" dirty="0"/>
              <a:t>Measurable goals. </a:t>
            </a:r>
          </a:p>
          <a:p>
            <a:pPr lvl="2"/>
            <a:r>
              <a:rPr lang="en-US" dirty="0" smtClean="0"/>
              <a:t> </a:t>
            </a:r>
            <a:r>
              <a:rPr lang="en-US" dirty="0"/>
              <a:t>Information on </a:t>
            </a:r>
            <a:r>
              <a:rPr lang="en-US" b="1" dirty="0"/>
              <a:t>how the student’s progress will be monitored</a:t>
            </a:r>
            <a:r>
              <a:rPr lang="en-US" dirty="0"/>
              <a:t> and </a:t>
            </a:r>
            <a:r>
              <a:rPr lang="en-US" b="1" dirty="0"/>
              <a:t>how parents will be informed </a:t>
            </a:r>
            <a:r>
              <a:rPr lang="en-US" dirty="0"/>
              <a:t>of the progress. </a:t>
            </a:r>
            <a:endParaRPr lang="en-US" dirty="0" smtClean="0"/>
          </a:p>
          <a:p>
            <a:pPr lvl="2"/>
            <a:r>
              <a:rPr lang="en-US" b="1" dirty="0" smtClean="0"/>
              <a:t>Accommodations</a:t>
            </a:r>
            <a:r>
              <a:rPr lang="en-US" dirty="0" smtClean="0"/>
              <a:t> </a:t>
            </a:r>
            <a:r>
              <a:rPr lang="en-US" dirty="0"/>
              <a:t>that the choice school will provide to the student, including accommodations needed for the student to participate in statewide assessments. </a:t>
            </a:r>
            <a:endParaRPr lang="en-US" dirty="0" smtClean="0"/>
          </a:p>
          <a:p>
            <a:pPr lvl="2"/>
            <a:r>
              <a:rPr lang="en-US" dirty="0" smtClean="0"/>
              <a:t>The </a:t>
            </a:r>
            <a:r>
              <a:rPr lang="en-US" b="1" dirty="0"/>
              <a:t>length, frequency, and duration </a:t>
            </a:r>
            <a:r>
              <a:rPr lang="en-US" dirty="0"/>
              <a:t>of the special </a:t>
            </a:r>
            <a:r>
              <a:rPr lang="en-US" dirty="0" smtClean="0"/>
              <a:t/>
            </a:r>
            <a:br>
              <a:rPr lang="en-US" dirty="0" smtClean="0"/>
            </a:br>
            <a:r>
              <a:rPr lang="en-US" dirty="0" smtClean="0"/>
              <a:t>education and </a:t>
            </a:r>
            <a:r>
              <a:rPr lang="en-US" dirty="0"/>
              <a:t>related services to be provided. </a:t>
            </a:r>
          </a:p>
        </p:txBody>
      </p:sp>
    </p:spTree>
    <p:extLst>
      <p:ext uri="{BB962C8B-B14F-4D97-AF65-F5344CB8AC3E}">
        <p14:creationId xmlns:p14="http://schemas.microsoft.com/office/powerpoint/2010/main" val="39343042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457200"/>
            <a:ext cx="5562599"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83764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62000"/>
          </a:xfrm>
        </p:spPr>
        <p:txBody>
          <a:bodyPr>
            <a:normAutofit fontScale="90000"/>
          </a:bodyPr>
          <a:lstStyle/>
          <a:p>
            <a:r>
              <a:rPr lang="en-US" sz="4000" dirty="0"/>
              <a:t>Choice </a:t>
            </a:r>
            <a:r>
              <a:rPr lang="en-US" sz="4000" dirty="0" smtClean="0"/>
              <a:t>School </a:t>
            </a:r>
            <a:r>
              <a:rPr lang="en-US" sz="4000" dirty="0"/>
              <a:t>Education Plan</a:t>
            </a:r>
            <a:br>
              <a:rPr lang="en-US" sz="4000" dirty="0"/>
            </a:br>
            <a:endParaRPr lang="en-US" dirty="0"/>
          </a:p>
        </p:txBody>
      </p:sp>
      <p:sp>
        <p:nvSpPr>
          <p:cNvPr id="3" name="Content Placeholder 2"/>
          <p:cNvSpPr>
            <a:spLocks noGrp="1"/>
          </p:cNvSpPr>
          <p:nvPr>
            <p:ph idx="1"/>
          </p:nvPr>
        </p:nvSpPr>
        <p:spPr>
          <a:xfrm>
            <a:off x="457200" y="1295400"/>
            <a:ext cx="8229600" cy="5867400"/>
          </a:xfrm>
        </p:spPr>
        <p:txBody>
          <a:bodyPr>
            <a:noAutofit/>
          </a:bodyPr>
          <a:lstStyle/>
          <a:p>
            <a:r>
              <a:rPr lang="en-US" sz="1600" dirty="0" smtClean="0"/>
              <a:t>The CSEP shall include statements to inform the parents of the following:</a:t>
            </a:r>
          </a:p>
          <a:p>
            <a:pPr lvl="1"/>
            <a:r>
              <a:rPr lang="en-US" sz="1600" dirty="0" smtClean="0"/>
              <a:t> The parent must provide </a:t>
            </a:r>
            <a:r>
              <a:rPr lang="en-US" sz="1600" b="1" i="1" dirty="0" smtClean="0"/>
              <a:t>written consent </a:t>
            </a:r>
            <a:r>
              <a:rPr lang="en-US" sz="1600" dirty="0" smtClean="0"/>
              <a:t>in order for the choice school to implement the CSEP. </a:t>
            </a:r>
          </a:p>
          <a:p>
            <a:pPr lvl="1"/>
            <a:r>
              <a:rPr lang="en-US" sz="1600" dirty="0" smtClean="0"/>
              <a:t>The parent </a:t>
            </a:r>
            <a:r>
              <a:rPr lang="en-US" sz="1600" b="1" i="1" dirty="0" smtClean="0"/>
              <a:t>may revoke consent </a:t>
            </a:r>
            <a:r>
              <a:rPr lang="en-US" sz="1600" dirty="0" smtClean="0"/>
              <a:t>at any time by providing a signed written statement revoking such consent. </a:t>
            </a:r>
          </a:p>
          <a:p>
            <a:pPr lvl="1"/>
            <a:r>
              <a:rPr lang="en-US" sz="1600" dirty="0" smtClean="0"/>
              <a:t> Revocation of consent encompasses the entire CSEP. </a:t>
            </a:r>
          </a:p>
          <a:p>
            <a:pPr lvl="1"/>
            <a:r>
              <a:rPr lang="en-US" sz="1600" dirty="0" smtClean="0"/>
              <a:t>Upon receipt of the written revocation, the choice school will stop implementing the CSEP. </a:t>
            </a:r>
          </a:p>
          <a:p>
            <a:pPr lvl="1"/>
            <a:r>
              <a:rPr lang="en-US" sz="1600" dirty="0" smtClean="0"/>
              <a:t> </a:t>
            </a:r>
            <a:r>
              <a:rPr lang="en-US" sz="1600" b="1" i="1" dirty="0" smtClean="0"/>
              <a:t>A parent may request a meeting at any time to review the CSEP</a:t>
            </a:r>
            <a:r>
              <a:rPr lang="en-US" sz="1600" dirty="0" smtClean="0"/>
              <a:t>.  The choice school shall convene a meeting to review the CSEP within a reasonable time after receiving the request. </a:t>
            </a:r>
          </a:p>
          <a:p>
            <a:pPr lvl="1"/>
            <a:r>
              <a:rPr lang="en-US" sz="1600" dirty="0" smtClean="0"/>
              <a:t>For any choice scholarship student returning to the choice school, the student’s </a:t>
            </a:r>
            <a:r>
              <a:rPr lang="en-US" sz="1600" b="1" i="1" dirty="0" smtClean="0"/>
              <a:t>previous year’s CSEP shall be reviewed </a:t>
            </a:r>
            <a:r>
              <a:rPr lang="en-US" sz="1600" dirty="0" smtClean="0"/>
              <a:t>at the beginning of the school year </a:t>
            </a:r>
            <a:r>
              <a:rPr lang="en-US" sz="1600" b="1" i="1" dirty="0" smtClean="0"/>
              <a:t>to inform the planning and development of a CSEP for the current school year.  </a:t>
            </a:r>
          </a:p>
          <a:p>
            <a:pPr lvl="1"/>
            <a:r>
              <a:rPr lang="en-US" sz="1600" dirty="0" smtClean="0">
                <a:solidFill>
                  <a:prstClr val="black"/>
                </a:solidFill>
              </a:rPr>
              <a:t>The choice school shall </a:t>
            </a:r>
            <a:r>
              <a:rPr lang="en-US" sz="1600" b="1" dirty="0" smtClean="0">
                <a:solidFill>
                  <a:prstClr val="black"/>
                </a:solidFill>
              </a:rPr>
              <a:t>provide the parent of with a </a:t>
            </a:r>
            <a:br>
              <a:rPr lang="en-US" sz="1600" b="1" dirty="0" smtClean="0">
                <a:solidFill>
                  <a:prstClr val="black"/>
                </a:solidFill>
              </a:rPr>
            </a:br>
            <a:r>
              <a:rPr lang="en-US" sz="1600" dirty="0" smtClean="0">
                <a:solidFill>
                  <a:prstClr val="black"/>
                </a:solidFill>
              </a:rPr>
              <a:t>copy of the CSEP. </a:t>
            </a:r>
          </a:p>
          <a:p>
            <a:pPr lvl="1"/>
            <a:r>
              <a:rPr lang="en-US" sz="1600" dirty="0" smtClean="0">
                <a:solidFill>
                  <a:prstClr val="black"/>
                </a:solidFill>
              </a:rPr>
              <a:t>The choice school </a:t>
            </a:r>
            <a:r>
              <a:rPr lang="en-US" sz="1600" b="1" i="1" dirty="0" smtClean="0">
                <a:solidFill>
                  <a:prstClr val="black"/>
                </a:solidFill>
              </a:rPr>
              <a:t>shall implement the CSEP as written</a:t>
            </a:r>
            <a:r>
              <a:rPr lang="en-US" sz="1600" dirty="0" smtClean="0">
                <a:solidFill>
                  <a:prstClr val="black"/>
                </a:solidFill>
              </a:rPr>
              <a:t>.</a:t>
            </a:r>
            <a:endParaRPr lang="en-US" sz="1600" dirty="0"/>
          </a:p>
        </p:txBody>
      </p:sp>
    </p:spTree>
    <p:extLst>
      <p:ext uri="{BB962C8B-B14F-4D97-AF65-F5344CB8AC3E}">
        <p14:creationId xmlns:p14="http://schemas.microsoft.com/office/powerpoint/2010/main" val="21372603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3600" dirty="0"/>
              <a:t>Choice </a:t>
            </a:r>
            <a:r>
              <a:rPr lang="en-US" sz="3600" dirty="0" smtClean="0"/>
              <a:t>School </a:t>
            </a:r>
            <a:r>
              <a:rPr lang="en-US" sz="3600" dirty="0"/>
              <a:t>Education </a:t>
            </a:r>
            <a:r>
              <a:rPr lang="en-US" sz="3600" dirty="0" smtClean="0"/>
              <a:t>Plan</a:t>
            </a:r>
            <a:endParaRPr lang="en-US" sz="3600" dirty="0"/>
          </a:p>
        </p:txBody>
      </p:sp>
      <p:sp>
        <p:nvSpPr>
          <p:cNvPr id="3" name="Content Placeholder 2"/>
          <p:cNvSpPr>
            <a:spLocks noGrp="1"/>
          </p:cNvSpPr>
          <p:nvPr>
            <p:ph idx="1"/>
          </p:nvPr>
        </p:nvSpPr>
        <p:spPr>
          <a:xfrm>
            <a:off x="533400" y="1295400"/>
            <a:ext cx="8077200" cy="5867400"/>
          </a:xfrm>
        </p:spPr>
        <p:txBody>
          <a:bodyPr>
            <a:normAutofit/>
          </a:bodyPr>
          <a:lstStyle/>
          <a:p>
            <a:pPr marL="0" indent="0">
              <a:buNone/>
            </a:pPr>
            <a:r>
              <a:rPr lang="en-US" sz="1600" b="1" dirty="0" smtClean="0"/>
              <a:t>Revocation</a:t>
            </a:r>
          </a:p>
          <a:p>
            <a:pPr lvl="1"/>
            <a:r>
              <a:rPr lang="en-US" sz="1600" dirty="0" smtClean="0"/>
              <a:t>At </a:t>
            </a:r>
            <a:r>
              <a:rPr lang="en-US" sz="1600" dirty="0"/>
              <a:t>any time after the parent gives consent for implementation of the CSEP, the parent may revoke that consent by submitting a signed written statement to the choice school revoking the consent. </a:t>
            </a:r>
            <a:endParaRPr lang="en-US" sz="1600" dirty="0" smtClean="0"/>
          </a:p>
          <a:p>
            <a:pPr lvl="1"/>
            <a:r>
              <a:rPr lang="en-US" sz="1600" dirty="0" smtClean="0"/>
              <a:t>A </a:t>
            </a:r>
            <a:r>
              <a:rPr lang="en-US" sz="1600" dirty="0"/>
              <a:t>parent’s </a:t>
            </a:r>
            <a:r>
              <a:rPr lang="en-US" sz="1600" b="1" i="1" dirty="0"/>
              <a:t>revocation of consent encompasses everything included in the CSEP</a:t>
            </a:r>
            <a:r>
              <a:rPr lang="en-US" sz="1600" dirty="0"/>
              <a:t>.  </a:t>
            </a:r>
            <a:endParaRPr lang="en-US" sz="1600" dirty="0" smtClean="0"/>
          </a:p>
          <a:p>
            <a:pPr lvl="1"/>
            <a:r>
              <a:rPr lang="en-US" sz="1600" dirty="0" smtClean="0"/>
              <a:t>The </a:t>
            </a:r>
            <a:r>
              <a:rPr lang="en-US" sz="1600" dirty="0"/>
              <a:t>choice school </a:t>
            </a:r>
            <a:r>
              <a:rPr lang="en-US" sz="1600" b="1" i="1" dirty="0"/>
              <a:t>shall terminate special education and related services </a:t>
            </a:r>
            <a:r>
              <a:rPr lang="en-US" sz="1600" dirty="0"/>
              <a:t>upon receipt of the parent’s written revocation and is not required to provide special education and related services for the remainder of the school year. </a:t>
            </a:r>
            <a:endParaRPr lang="en-US" sz="1600" dirty="0" smtClean="0"/>
          </a:p>
          <a:p>
            <a:pPr lvl="1"/>
            <a:r>
              <a:rPr lang="en-US" sz="1600" dirty="0" smtClean="0"/>
              <a:t>Upon </a:t>
            </a:r>
            <a:r>
              <a:rPr lang="en-US" sz="1600" dirty="0"/>
              <a:t>the choice school’s receipt of the parent’s revocation of consent, the choice school shall immediately: (1)  </a:t>
            </a:r>
            <a:r>
              <a:rPr lang="en-US" sz="1600" b="1" i="1" dirty="0"/>
              <a:t>provide written notice to the school corporation</a:t>
            </a:r>
            <a:r>
              <a:rPr lang="en-US" sz="1600" dirty="0"/>
              <a:t> within whose boundaries the choice school is located that the student’s scholarship is no longer funded pursuant to IC 20-51- 4-4(2); and (2) provide the school corporation with </a:t>
            </a:r>
            <a:r>
              <a:rPr lang="en-US" sz="1600" b="1" i="1" dirty="0"/>
              <a:t>a copy of the student’s CSEP</a:t>
            </a:r>
            <a:r>
              <a:rPr lang="en-US" sz="1600" dirty="0"/>
              <a:t>. (h) Not later than ten (10) instructional days from the date the school corporation receives the written notice described in (g), the school </a:t>
            </a:r>
            <a:r>
              <a:rPr lang="en-US" sz="1600" dirty="0" smtClean="0"/>
              <a:t/>
            </a:r>
            <a:br>
              <a:rPr lang="en-US" sz="1600" dirty="0" smtClean="0"/>
            </a:br>
            <a:r>
              <a:rPr lang="en-US" sz="1600" dirty="0" smtClean="0"/>
              <a:t>corporation </a:t>
            </a:r>
            <a:r>
              <a:rPr lang="en-US" sz="1600" dirty="0"/>
              <a:t>shall convene </a:t>
            </a:r>
            <a:r>
              <a:rPr lang="en-US" sz="1600" dirty="0" smtClean="0"/>
              <a:t>a </a:t>
            </a:r>
            <a:r>
              <a:rPr lang="en-US" sz="1600" dirty="0"/>
              <a:t>case conference committee </a:t>
            </a:r>
            <a:r>
              <a:rPr lang="en-US" sz="1600" dirty="0" smtClean="0"/>
              <a:t/>
            </a:r>
            <a:br>
              <a:rPr lang="en-US" sz="1600" dirty="0" smtClean="0"/>
            </a:br>
            <a:r>
              <a:rPr lang="en-US" sz="1600" dirty="0" smtClean="0"/>
              <a:t>meeting </a:t>
            </a:r>
            <a:r>
              <a:rPr lang="en-US" sz="1600" dirty="0"/>
              <a:t>and develop an </a:t>
            </a:r>
            <a:r>
              <a:rPr lang="en-US" sz="1600" dirty="0" smtClean="0"/>
              <a:t>individual </a:t>
            </a:r>
            <a:r>
              <a:rPr lang="en-US" sz="1600" dirty="0"/>
              <a:t>service plan </a:t>
            </a:r>
            <a:r>
              <a:rPr lang="en-US" sz="1600" dirty="0" smtClean="0"/>
              <a:t>in </a:t>
            </a:r>
            <a:br>
              <a:rPr lang="en-US" sz="1600" dirty="0" smtClean="0"/>
            </a:br>
            <a:r>
              <a:rPr lang="en-US" sz="1600" dirty="0" smtClean="0"/>
              <a:t>accordance </a:t>
            </a:r>
            <a:r>
              <a:rPr lang="en-US" sz="1600" dirty="0"/>
              <a:t>with 511 IAC 7-34-5. </a:t>
            </a:r>
          </a:p>
        </p:txBody>
      </p:sp>
    </p:spTree>
    <p:extLst>
      <p:ext uri="{BB962C8B-B14F-4D97-AF65-F5344CB8AC3E}">
        <p14:creationId xmlns:p14="http://schemas.microsoft.com/office/powerpoint/2010/main" val="29830569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Parental Involvement</a:t>
            </a:r>
            <a:endParaRPr lang="en-US" dirty="0"/>
          </a:p>
        </p:txBody>
      </p:sp>
      <p:sp>
        <p:nvSpPr>
          <p:cNvPr id="3" name="Content Placeholder 2"/>
          <p:cNvSpPr>
            <a:spLocks noGrp="1"/>
          </p:cNvSpPr>
          <p:nvPr>
            <p:ph idx="1"/>
          </p:nvPr>
        </p:nvSpPr>
        <p:spPr>
          <a:xfrm>
            <a:off x="457200" y="1905000"/>
            <a:ext cx="8229600" cy="3992563"/>
          </a:xfrm>
        </p:spPr>
        <p:txBody>
          <a:bodyPr>
            <a:normAutofit fontScale="92500" lnSpcReduction="10000"/>
          </a:bodyPr>
          <a:lstStyle/>
          <a:p>
            <a:r>
              <a:rPr lang="en-US" dirty="0" smtClean="0"/>
              <a:t>Partnering with parents in serving their children</a:t>
            </a:r>
          </a:p>
          <a:p>
            <a:pPr lvl="1"/>
            <a:r>
              <a:rPr lang="en-US" dirty="0" smtClean="0"/>
              <a:t>Providing information regarding service provider selection</a:t>
            </a:r>
          </a:p>
          <a:p>
            <a:pPr lvl="1"/>
            <a:r>
              <a:rPr lang="en-US" dirty="0" smtClean="0"/>
              <a:t>Consulting on student’s needs and CSEP development</a:t>
            </a:r>
          </a:p>
          <a:p>
            <a:pPr lvl="1"/>
            <a:r>
              <a:rPr lang="en-US" dirty="0" smtClean="0"/>
              <a:t>Ongoing communication on CSEP implementation</a:t>
            </a:r>
          </a:p>
          <a:p>
            <a:pPr lvl="1"/>
            <a:r>
              <a:rPr lang="en-US" dirty="0" smtClean="0"/>
              <a:t>Consent and Revocation</a:t>
            </a:r>
            <a:endParaRPr lang="en-US" dirty="0"/>
          </a:p>
        </p:txBody>
      </p:sp>
    </p:spTree>
    <p:extLst>
      <p:ext uri="{BB962C8B-B14F-4D97-AF65-F5344CB8AC3E}">
        <p14:creationId xmlns:p14="http://schemas.microsoft.com/office/powerpoint/2010/main" val="30214685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Reporting</a:t>
            </a:r>
            <a:endParaRPr lang="en-US" dirty="0"/>
          </a:p>
        </p:txBody>
      </p:sp>
      <p:sp>
        <p:nvSpPr>
          <p:cNvPr id="3" name="Content Placeholder 2"/>
          <p:cNvSpPr>
            <a:spLocks noGrp="1"/>
          </p:cNvSpPr>
          <p:nvPr>
            <p:ph idx="1"/>
          </p:nvPr>
        </p:nvSpPr>
        <p:spPr>
          <a:xfrm>
            <a:off x="457200" y="1905000"/>
            <a:ext cx="8229600" cy="3992563"/>
          </a:xfrm>
        </p:spPr>
        <p:txBody>
          <a:bodyPr>
            <a:normAutofit/>
          </a:bodyPr>
          <a:lstStyle/>
          <a:p>
            <a:r>
              <a:rPr lang="en-US" dirty="0" smtClean="0"/>
              <a:t>Special Education for Vouchers (DOE-SV) </a:t>
            </a:r>
          </a:p>
          <a:p>
            <a:pPr lvl="1">
              <a:spcAft>
                <a:spcPts val="1200"/>
              </a:spcAft>
            </a:pPr>
            <a:r>
              <a:rPr lang="en-US" dirty="0" smtClean="0"/>
              <a:t>December 1 and April 1</a:t>
            </a:r>
          </a:p>
          <a:p>
            <a:r>
              <a:rPr lang="en-US" dirty="0" smtClean="0"/>
              <a:t>Special education assurances (IDOE)</a:t>
            </a:r>
          </a:p>
          <a:p>
            <a:pPr lvl="1">
              <a:spcAft>
                <a:spcPts val="1200"/>
              </a:spcAft>
            </a:pPr>
            <a:r>
              <a:rPr lang="en-US" dirty="0" smtClean="0"/>
              <a:t>Annual</a:t>
            </a:r>
          </a:p>
          <a:p>
            <a:r>
              <a:rPr lang="en-US" dirty="0" smtClean="0"/>
              <a:t>Service provider designation (STN) </a:t>
            </a:r>
          </a:p>
          <a:p>
            <a:pPr lvl="1"/>
            <a:r>
              <a:rPr lang="en-US" dirty="0" smtClean="0"/>
              <a:t>Annual</a:t>
            </a:r>
          </a:p>
        </p:txBody>
      </p:sp>
    </p:spTree>
    <p:extLst>
      <p:ext uri="{BB962C8B-B14F-4D97-AF65-F5344CB8AC3E}">
        <p14:creationId xmlns:p14="http://schemas.microsoft.com/office/powerpoint/2010/main" val="32867249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normAutofit/>
          </a:bodyPr>
          <a:lstStyle/>
          <a:p>
            <a:r>
              <a:rPr lang="en-US" sz="3600" dirty="0" smtClean="0"/>
              <a:t>Choice School Assurances</a:t>
            </a:r>
            <a:endParaRPr lang="en-US" sz="3600" dirty="0"/>
          </a:p>
        </p:txBody>
      </p:sp>
      <p:sp>
        <p:nvSpPr>
          <p:cNvPr id="3" name="Content Placeholder 2"/>
          <p:cNvSpPr>
            <a:spLocks noGrp="1"/>
          </p:cNvSpPr>
          <p:nvPr>
            <p:ph idx="1"/>
          </p:nvPr>
        </p:nvSpPr>
        <p:spPr>
          <a:xfrm>
            <a:off x="533400" y="1524000"/>
            <a:ext cx="8077200" cy="4648200"/>
          </a:xfrm>
        </p:spPr>
        <p:txBody>
          <a:bodyPr>
            <a:normAutofit fontScale="55000" lnSpcReduction="20000"/>
          </a:bodyPr>
          <a:lstStyle/>
          <a:p>
            <a:pPr marL="0" indent="0">
              <a:spcAft>
                <a:spcPts val="1200"/>
              </a:spcAft>
              <a:buNone/>
            </a:pPr>
            <a:r>
              <a:rPr lang="en-US" sz="3800" dirty="0" smtClean="0">
                <a:cs typeface="Calibri" pitchFamily="34" charset="0"/>
              </a:rPr>
              <a:t>(</a:t>
            </a:r>
            <a:r>
              <a:rPr lang="en-US" sz="3800" dirty="0">
                <a:cs typeface="Calibri" pitchFamily="34" charset="0"/>
              </a:rPr>
              <a:t>1) The choice school will inform the parent of special education and related services available from the choice school so that the parent is able to make an informed choice as to who will provide the special education and related services to the student. </a:t>
            </a:r>
            <a:endParaRPr lang="en-US" sz="3800" dirty="0" smtClean="0">
              <a:cs typeface="Calibri" pitchFamily="34" charset="0"/>
            </a:endParaRPr>
          </a:p>
          <a:p>
            <a:pPr marL="0" indent="0">
              <a:spcAft>
                <a:spcPts val="1200"/>
              </a:spcAft>
              <a:buNone/>
            </a:pPr>
            <a:r>
              <a:rPr lang="en-US" sz="3800" dirty="0" smtClean="0">
                <a:cs typeface="Calibri" pitchFamily="34" charset="0"/>
              </a:rPr>
              <a:t>(</a:t>
            </a:r>
            <a:r>
              <a:rPr lang="en-US" sz="3800" dirty="0">
                <a:cs typeface="Calibri" pitchFamily="34" charset="0"/>
              </a:rPr>
              <a:t>2) The choice school and the parent will collaborate to develop the student’s choice school education plan. </a:t>
            </a:r>
            <a:endParaRPr lang="en-US" sz="3800" dirty="0" smtClean="0">
              <a:cs typeface="Calibri" pitchFamily="34" charset="0"/>
            </a:endParaRPr>
          </a:p>
          <a:p>
            <a:pPr marL="0" indent="0">
              <a:spcAft>
                <a:spcPts val="1200"/>
              </a:spcAft>
              <a:buNone/>
            </a:pPr>
            <a:r>
              <a:rPr lang="en-US" sz="3800" dirty="0" smtClean="0">
                <a:cs typeface="Calibri" pitchFamily="34" charset="0"/>
              </a:rPr>
              <a:t>(</a:t>
            </a:r>
            <a:r>
              <a:rPr lang="en-US" sz="3800" dirty="0">
                <a:cs typeface="Calibri" pitchFamily="34" charset="0"/>
              </a:rPr>
              <a:t>3) The Choice School Education Plan will be in writing and will be implemented only upon the parent’s written consent to the Plan. </a:t>
            </a:r>
            <a:endParaRPr lang="en-US" sz="3800" dirty="0" smtClean="0">
              <a:cs typeface="Calibri" pitchFamily="34" charset="0"/>
            </a:endParaRPr>
          </a:p>
          <a:p>
            <a:pPr marL="0" indent="0">
              <a:spcAft>
                <a:spcPts val="1200"/>
              </a:spcAft>
              <a:buNone/>
            </a:pPr>
            <a:r>
              <a:rPr lang="en-US" sz="3800" dirty="0" smtClean="0">
                <a:cs typeface="Calibri" pitchFamily="34" charset="0"/>
              </a:rPr>
              <a:t>(</a:t>
            </a:r>
            <a:r>
              <a:rPr lang="en-US" sz="3800" dirty="0">
                <a:cs typeface="Calibri" pitchFamily="34" charset="0"/>
              </a:rPr>
              <a:t>4) The choice school will inform the parent of the consent requirement, the parent’s right to revoke that consent, and the consequences of revoking consent. </a:t>
            </a:r>
            <a:endParaRPr lang="en-US" sz="3800" dirty="0" smtClean="0">
              <a:cs typeface="Calibri" pitchFamily="34" charset="0"/>
            </a:endParaRPr>
          </a:p>
          <a:p>
            <a:pPr marL="0" indent="0">
              <a:spcAft>
                <a:spcPts val="1200"/>
              </a:spcAft>
              <a:buNone/>
            </a:pPr>
            <a:r>
              <a:rPr lang="en-US" sz="3800" dirty="0" smtClean="0">
                <a:cs typeface="Calibri" pitchFamily="34" charset="0"/>
              </a:rPr>
              <a:t>(</a:t>
            </a:r>
            <a:r>
              <a:rPr lang="en-US" sz="3800" dirty="0">
                <a:cs typeface="Calibri" pitchFamily="34" charset="0"/>
              </a:rPr>
              <a:t>5) The choice school will provide student progress </a:t>
            </a:r>
            <a:r>
              <a:rPr lang="en-US" sz="3800" dirty="0" smtClean="0">
                <a:cs typeface="Calibri" pitchFamily="34" charset="0"/>
              </a:rPr>
              <a:t/>
            </a:r>
            <a:br>
              <a:rPr lang="en-US" sz="3800" dirty="0" smtClean="0">
                <a:cs typeface="Calibri" pitchFamily="34" charset="0"/>
              </a:rPr>
            </a:br>
            <a:r>
              <a:rPr lang="en-US" sz="3800" dirty="0" smtClean="0">
                <a:cs typeface="Calibri" pitchFamily="34" charset="0"/>
              </a:rPr>
              <a:t>reports </a:t>
            </a:r>
            <a:r>
              <a:rPr lang="en-US" sz="3800" dirty="0">
                <a:cs typeface="Calibri" pitchFamily="34" charset="0"/>
              </a:rPr>
              <a:t>as described in the Choice Scholarship </a:t>
            </a:r>
            <a:r>
              <a:rPr lang="en-US" sz="3800" dirty="0" smtClean="0">
                <a:cs typeface="Calibri" pitchFamily="34" charset="0"/>
              </a:rPr>
              <a:t/>
            </a:r>
            <a:br>
              <a:rPr lang="en-US" sz="3800" dirty="0" smtClean="0">
                <a:cs typeface="Calibri" pitchFamily="34" charset="0"/>
              </a:rPr>
            </a:br>
            <a:r>
              <a:rPr lang="en-US" sz="3800" dirty="0" smtClean="0">
                <a:cs typeface="Calibri" pitchFamily="34" charset="0"/>
              </a:rPr>
              <a:t>Education </a:t>
            </a:r>
            <a:r>
              <a:rPr lang="en-US" sz="3800" dirty="0">
                <a:cs typeface="Calibri" pitchFamily="34" charset="0"/>
              </a:rPr>
              <a:t>Plan</a:t>
            </a:r>
            <a:r>
              <a:rPr lang="en-US" sz="3800" dirty="0" smtClean="0">
                <a:cs typeface="Calibri" pitchFamily="34" charset="0"/>
              </a:rPr>
              <a:t>.</a:t>
            </a:r>
            <a:endParaRPr lang="en-US" sz="3600" dirty="0"/>
          </a:p>
        </p:txBody>
      </p:sp>
    </p:spTree>
    <p:extLst>
      <p:ext uri="{BB962C8B-B14F-4D97-AF65-F5344CB8AC3E}">
        <p14:creationId xmlns:p14="http://schemas.microsoft.com/office/powerpoint/2010/main" val="3539737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Agenda</a:t>
            </a:r>
            <a:endParaRPr lang="en-US" dirty="0"/>
          </a:p>
        </p:txBody>
      </p:sp>
      <p:sp>
        <p:nvSpPr>
          <p:cNvPr id="3" name="Content Placeholder 2"/>
          <p:cNvSpPr>
            <a:spLocks noGrp="1"/>
          </p:cNvSpPr>
          <p:nvPr>
            <p:ph idx="1"/>
          </p:nvPr>
        </p:nvSpPr>
        <p:spPr>
          <a:xfrm>
            <a:off x="685800" y="1359877"/>
            <a:ext cx="8001000" cy="5486400"/>
          </a:xfrm>
        </p:spPr>
        <p:txBody>
          <a:bodyPr>
            <a:normAutofit/>
          </a:bodyPr>
          <a:lstStyle/>
          <a:p>
            <a:r>
              <a:rPr lang="en-US" sz="2200" dirty="0" smtClean="0"/>
              <a:t>Introductions</a:t>
            </a:r>
          </a:p>
          <a:p>
            <a:r>
              <a:rPr lang="en-US" sz="2200" dirty="0" smtClean="0"/>
              <a:t>Understanding the Law and Rules</a:t>
            </a:r>
          </a:p>
          <a:p>
            <a:r>
              <a:rPr lang="en-US" sz="2200" dirty="0" smtClean="0"/>
              <a:t>Special Ed Basics</a:t>
            </a:r>
          </a:p>
          <a:p>
            <a:r>
              <a:rPr lang="en-US" sz="2200" dirty="0" smtClean="0"/>
              <a:t>Selecting Providers/Informing Parents</a:t>
            </a:r>
          </a:p>
          <a:p>
            <a:r>
              <a:rPr lang="en-US" sz="2200" dirty="0" smtClean="0"/>
              <a:t>Assurances</a:t>
            </a:r>
          </a:p>
          <a:p>
            <a:r>
              <a:rPr lang="en-US" sz="2200" dirty="0" smtClean="0"/>
              <a:t>CSEP</a:t>
            </a:r>
          </a:p>
          <a:p>
            <a:r>
              <a:rPr lang="en-US" sz="2200" dirty="0" smtClean="0"/>
              <a:t>Parental Involvement</a:t>
            </a:r>
          </a:p>
          <a:p>
            <a:r>
              <a:rPr lang="en-US" sz="2200" smtClean="0"/>
              <a:t>Reporting</a:t>
            </a:r>
            <a:endParaRPr lang="en-US" sz="2200" dirty="0" smtClean="0"/>
          </a:p>
          <a:p>
            <a:r>
              <a:rPr lang="en-US" sz="2200" dirty="0" smtClean="0"/>
              <a:t>Working with your LEA</a:t>
            </a:r>
          </a:p>
          <a:p>
            <a:r>
              <a:rPr lang="en-US" sz="2200" dirty="0" smtClean="0"/>
              <a:t>Calendaring &amp; Timelines</a:t>
            </a:r>
          </a:p>
          <a:p>
            <a:r>
              <a:rPr lang="en-US" sz="2200" dirty="0" smtClean="0"/>
              <a:t>Special Ed Voucher Payment Process</a:t>
            </a:r>
          </a:p>
          <a:p>
            <a:r>
              <a:rPr lang="en-US" sz="2200" dirty="0" smtClean="0"/>
              <a:t>Accountability</a:t>
            </a:r>
          </a:p>
          <a:p>
            <a:endParaRPr lang="en-US" dirty="0" smtClean="0"/>
          </a:p>
          <a:p>
            <a:endParaRPr lang="en-US" dirty="0"/>
          </a:p>
        </p:txBody>
      </p:sp>
    </p:spTree>
    <p:extLst>
      <p:ext uri="{BB962C8B-B14F-4D97-AF65-F5344CB8AC3E}">
        <p14:creationId xmlns:p14="http://schemas.microsoft.com/office/powerpoint/2010/main" val="454328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Working with your LEA</a:t>
            </a:r>
            <a:endParaRPr lang="en-US" dirty="0"/>
          </a:p>
        </p:txBody>
      </p:sp>
      <p:sp>
        <p:nvSpPr>
          <p:cNvPr id="3" name="Content Placeholder 2"/>
          <p:cNvSpPr>
            <a:spLocks noGrp="1"/>
          </p:cNvSpPr>
          <p:nvPr>
            <p:ph idx="1"/>
          </p:nvPr>
        </p:nvSpPr>
        <p:spPr>
          <a:xfrm>
            <a:off x="457200" y="1905000"/>
            <a:ext cx="8229600" cy="4221163"/>
          </a:xfrm>
        </p:spPr>
        <p:txBody>
          <a:bodyPr>
            <a:normAutofit fontScale="92500" lnSpcReduction="20000"/>
          </a:bodyPr>
          <a:lstStyle/>
          <a:p>
            <a:pPr>
              <a:spcAft>
                <a:spcPts val="1200"/>
              </a:spcAft>
            </a:pPr>
            <a:r>
              <a:rPr lang="en-US" dirty="0" smtClean="0"/>
              <a:t>Consultation</a:t>
            </a:r>
          </a:p>
          <a:p>
            <a:pPr>
              <a:spcAft>
                <a:spcPts val="1200"/>
              </a:spcAft>
            </a:pPr>
            <a:r>
              <a:rPr lang="en-US" dirty="0"/>
              <a:t>C</a:t>
            </a:r>
            <a:r>
              <a:rPr lang="en-US" dirty="0" smtClean="0"/>
              <a:t>hild Find</a:t>
            </a:r>
          </a:p>
          <a:p>
            <a:r>
              <a:rPr lang="en-US" dirty="0" smtClean="0"/>
              <a:t>Service delivery designation for Choice Scholarship students</a:t>
            </a:r>
          </a:p>
          <a:p>
            <a:pPr lvl="1">
              <a:spcAft>
                <a:spcPts val="1200"/>
              </a:spcAft>
            </a:pPr>
            <a:r>
              <a:rPr lang="en-US" dirty="0" smtClean="0"/>
              <a:t>Students moving back and forth (falling through the cracks)</a:t>
            </a:r>
          </a:p>
          <a:p>
            <a:pPr>
              <a:spcAft>
                <a:spcPts val="1200"/>
              </a:spcAft>
            </a:pPr>
            <a:r>
              <a:rPr lang="en-US" dirty="0" smtClean="0"/>
              <a:t>Service Delivery for non-choice students</a:t>
            </a:r>
          </a:p>
          <a:p>
            <a:r>
              <a:rPr lang="en-US" dirty="0" smtClean="0"/>
              <a:t>Reevaluation</a:t>
            </a:r>
            <a:endParaRPr lang="en-US" dirty="0"/>
          </a:p>
        </p:txBody>
      </p:sp>
    </p:spTree>
    <p:extLst>
      <p:ext uri="{BB962C8B-B14F-4D97-AF65-F5344CB8AC3E}">
        <p14:creationId xmlns:p14="http://schemas.microsoft.com/office/powerpoint/2010/main" val="30742992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Calendaring &amp; Timelines</a:t>
            </a:r>
            <a:endParaRPr lang="en-US" dirty="0"/>
          </a:p>
        </p:txBody>
      </p:sp>
      <p:sp>
        <p:nvSpPr>
          <p:cNvPr id="3" name="Content Placeholder 2"/>
          <p:cNvSpPr>
            <a:spLocks noGrp="1"/>
          </p:cNvSpPr>
          <p:nvPr>
            <p:ph idx="1"/>
          </p:nvPr>
        </p:nvSpPr>
        <p:spPr>
          <a:xfrm>
            <a:off x="609600" y="1905000"/>
            <a:ext cx="8077200" cy="3992563"/>
          </a:xfrm>
        </p:spPr>
        <p:txBody>
          <a:bodyPr>
            <a:normAutofit fontScale="85000" lnSpcReduction="10000"/>
          </a:bodyPr>
          <a:lstStyle/>
          <a:p>
            <a:r>
              <a:rPr lang="en-US" dirty="0" smtClean="0"/>
              <a:t>Voucher School Assurances (time of reapplication) Sept. 1</a:t>
            </a:r>
          </a:p>
          <a:p>
            <a:pPr lvl="1"/>
            <a:r>
              <a:rPr lang="en-US" dirty="0" smtClean="0"/>
              <a:t>General and Special Education</a:t>
            </a:r>
          </a:p>
          <a:p>
            <a:r>
              <a:rPr lang="en-US" dirty="0" smtClean="0"/>
              <a:t>Provider Designation (at the time of voucher application/reapplication) Sept. 1</a:t>
            </a:r>
          </a:p>
          <a:p>
            <a:r>
              <a:rPr lang="en-US" dirty="0" smtClean="0"/>
              <a:t>Endorsement Forms (3 weeks prior to payment)</a:t>
            </a:r>
          </a:p>
          <a:p>
            <a:r>
              <a:rPr lang="en-US" dirty="0" smtClean="0"/>
              <a:t>CSEP Development and Implementation</a:t>
            </a:r>
          </a:p>
          <a:p>
            <a:r>
              <a:rPr lang="en-US" dirty="0" smtClean="0"/>
              <a:t>Special Ed </a:t>
            </a:r>
            <a:r>
              <a:rPr lang="en-US" dirty="0"/>
              <a:t>s</a:t>
            </a:r>
            <a:r>
              <a:rPr lang="en-US" dirty="0" smtClean="0"/>
              <a:t>tudent count (SV) (Dec. &amp; Apr.)</a:t>
            </a:r>
            <a:endParaRPr lang="en-US" dirty="0"/>
          </a:p>
          <a:p>
            <a:r>
              <a:rPr lang="en-US" dirty="0" smtClean="0"/>
              <a:t>On site compliance visits (spring)</a:t>
            </a:r>
            <a:endParaRPr lang="en-US" dirty="0"/>
          </a:p>
        </p:txBody>
      </p:sp>
    </p:spTree>
    <p:extLst>
      <p:ext uri="{BB962C8B-B14F-4D97-AF65-F5344CB8AC3E}">
        <p14:creationId xmlns:p14="http://schemas.microsoft.com/office/powerpoint/2010/main" val="13915698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r>
              <a:rPr lang="en-US" dirty="0" smtClean="0"/>
              <a:t>Special Ed Voucher Payment Process </a:t>
            </a:r>
            <a:endParaRPr lang="en-US" dirty="0"/>
          </a:p>
        </p:txBody>
      </p:sp>
      <p:sp>
        <p:nvSpPr>
          <p:cNvPr id="3" name="Content Placeholder 2"/>
          <p:cNvSpPr>
            <a:spLocks noGrp="1"/>
          </p:cNvSpPr>
          <p:nvPr>
            <p:ph idx="1"/>
          </p:nvPr>
        </p:nvSpPr>
        <p:spPr/>
        <p:txBody>
          <a:bodyPr>
            <a:normAutofit/>
          </a:bodyPr>
          <a:lstStyle/>
          <a:p>
            <a:r>
              <a:rPr lang="en-US" sz="2600" dirty="0" smtClean="0"/>
              <a:t>Based on 3 tiered eligibility categories </a:t>
            </a:r>
          </a:p>
          <a:p>
            <a:r>
              <a:rPr lang="en-US" sz="2600" dirty="0" smtClean="0"/>
              <a:t>Special Ed Count (SV) – December</a:t>
            </a:r>
          </a:p>
          <a:p>
            <a:r>
              <a:rPr lang="en-US" sz="2600" dirty="0" smtClean="0"/>
              <a:t>Conflict resolution: Jan-Feb</a:t>
            </a:r>
          </a:p>
          <a:p>
            <a:r>
              <a:rPr lang="en-US" sz="2600" dirty="0" smtClean="0"/>
              <a:t>Endorsement Forms (3 wks. prior to payment)</a:t>
            </a:r>
          </a:p>
          <a:p>
            <a:r>
              <a:rPr lang="en-US" sz="2600" dirty="0" smtClean="0"/>
              <a:t>Special education voucher payment: </a:t>
            </a:r>
            <a:br>
              <a:rPr lang="en-US" sz="2600" dirty="0" smtClean="0"/>
            </a:br>
            <a:r>
              <a:rPr lang="en-US" sz="2600" dirty="0" smtClean="0"/>
              <a:t>end of February </a:t>
            </a:r>
          </a:p>
          <a:p>
            <a:r>
              <a:rPr lang="en-US" sz="2600" dirty="0"/>
              <a:t>Second semester regular voucher payment: end of March</a:t>
            </a:r>
          </a:p>
          <a:p>
            <a:endParaRPr lang="en-US" sz="3000" dirty="0" smtClean="0"/>
          </a:p>
          <a:p>
            <a:endParaRPr lang="en-US" dirty="0" smtClean="0"/>
          </a:p>
          <a:p>
            <a:endParaRPr lang="en-US" dirty="0"/>
          </a:p>
        </p:txBody>
      </p:sp>
    </p:spTree>
    <p:extLst>
      <p:ext uri="{BB962C8B-B14F-4D97-AF65-F5344CB8AC3E}">
        <p14:creationId xmlns:p14="http://schemas.microsoft.com/office/powerpoint/2010/main" val="33645969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lstStyle/>
          <a:p>
            <a:r>
              <a:rPr lang="en-US" dirty="0" smtClean="0"/>
              <a:t>Funding (APC)</a:t>
            </a:r>
            <a:endParaRPr lang="en-US" dirty="0"/>
          </a:p>
        </p:txBody>
      </p:sp>
      <p:sp>
        <p:nvSpPr>
          <p:cNvPr id="3" name="Content Placeholder 2"/>
          <p:cNvSpPr>
            <a:spLocks noGrp="1"/>
          </p:cNvSpPr>
          <p:nvPr>
            <p:ph idx="1"/>
          </p:nvPr>
        </p:nvSpPr>
        <p:spPr>
          <a:xfrm>
            <a:off x="609600" y="1752600"/>
            <a:ext cx="8077200" cy="4724400"/>
          </a:xfrm>
        </p:spPr>
        <p:txBody>
          <a:bodyPr>
            <a:normAutofit fontScale="77500" lnSpcReduction="20000"/>
          </a:bodyPr>
          <a:lstStyle/>
          <a:p>
            <a:pPr marL="0" indent="0">
              <a:spcBef>
                <a:spcPts val="0"/>
              </a:spcBef>
              <a:spcAft>
                <a:spcPts val="1800"/>
              </a:spcAft>
              <a:buNone/>
            </a:pPr>
            <a:r>
              <a:rPr lang="en-US" sz="3100" b="1" dirty="0" smtClean="0"/>
              <a:t>If a parent designates the non-public school as the service provider:</a:t>
            </a:r>
          </a:p>
          <a:p>
            <a:pPr marL="0" indent="0">
              <a:spcBef>
                <a:spcPts val="0"/>
              </a:spcBef>
              <a:spcAft>
                <a:spcPts val="1800"/>
              </a:spcAft>
              <a:buNone/>
            </a:pPr>
            <a:r>
              <a:rPr lang="en-US" sz="3100" dirty="0" smtClean="0"/>
              <a:t>(</a:t>
            </a:r>
            <a:r>
              <a:rPr lang="en-US" sz="3100" dirty="0"/>
              <a:t>1) The nonduplicated count of pupils in programs for </a:t>
            </a:r>
            <a:r>
              <a:rPr lang="en-US" sz="3100" dirty="0" smtClean="0"/>
              <a:t>severe disabilities </a:t>
            </a:r>
            <a:r>
              <a:rPr lang="en-US" sz="3100" dirty="0"/>
              <a:t>multiplied by eight thousand three hundred </a:t>
            </a:r>
            <a:r>
              <a:rPr lang="en-US" sz="3100" dirty="0" smtClean="0"/>
              <a:t>fifty dollars </a:t>
            </a:r>
            <a:r>
              <a:rPr lang="en-US" sz="3100" dirty="0"/>
              <a:t>($8,350).</a:t>
            </a:r>
          </a:p>
          <a:p>
            <a:pPr marL="0" indent="0">
              <a:spcBef>
                <a:spcPts val="0"/>
              </a:spcBef>
              <a:spcAft>
                <a:spcPts val="1800"/>
              </a:spcAft>
              <a:buNone/>
            </a:pPr>
            <a:r>
              <a:rPr lang="en-US" sz="3100" dirty="0"/>
              <a:t>(2) The nonduplicated count of pupils in programs </a:t>
            </a:r>
            <a:r>
              <a:rPr lang="en-US" sz="3100" dirty="0" smtClean="0"/>
              <a:t>for </a:t>
            </a:r>
            <a:r>
              <a:rPr lang="en-US" sz="3100" dirty="0"/>
              <a:t>mild </a:t>
            </a:r>
            <a:r>
              <a:rPr lang="en-US" sz="3100" dirty="0" smtClean="0"/>
              <a:t>and moderate </a:t>
            </a:r>
            <a:r>
              <a:rPr lang="en-US" sz="3100" dirty="0"/>
              <a:t>disabilities multiplied by two thousand two </a:t>
            </a:r>
            <a:r>
              <a:rPr lang="en-US" sz="3100" dirty="0" smtClean="0"/>
              <a:t>hundred sixty-five </a:t>
            </a:r>
            <a:r>
              <a:rPr lang="en-US" sz="3100" dirty="0"/>
              <a:t>dollars ($2,265</a:t>
            </a:r>
            <a:r>
              <a:rPr lang="en-US" sz="3100" dirty="0" smtClean="0"/>
              <a:t>).</a:t>
            </a:r>
          </a:p>
          <a:p>
            <a:pPr marL="0" indent="0">
              <a:spcBef>
                <a:spcPts val="0"/>
              </a:spcBef>
              <a:spcAft>
                <a:spcPts val="1200"/>
              </a:spcAft>
              <a:buNone/>
            </a:pPr>
            <a:r>
              <a:rPr lang="en-US" sz="3100" dirty="0" smtClean="0"/>
              <a:t>(3) The duplicated count of pupils in programs for </a:t>
            </a:r>
            <a:r>
              <a:rPr lang="en-US" sz="3100" b="1" dirty="0" smtClean="0"/>
              <a:t>communication disorders </a:t>
            </a:r>
            <a:r>
              <a:rPr lang="en-US" sz="3100" dirty="0" smtClean="0"/>
              <a:t>multiplied by five hundred thirty-three dollars ($533).</a:t>
            </a:r>
            <a:endParaRPr lang="en-US" sz="3100" dirty="0"/>
          </a:p>
          <a:p>
            <a:pPr marL="0" indent="0">
              <a:lnSpc>
                <a:spcPct val="120000"/>
              </a:lnSpc>
              <a:spcBef>
                <a:spcPts val="0"/>
              </a:spcBef>
              <a:buNone/>
            </a:pPr>
            <a:r>
              <a:rPr lang="en-US" sz="3100" dirty="0" smtClean="0"/>
              <a:t>	</a:t>
            </a:r>
            <a:r>
              <a:rPr lang="en-US" dirty="0" smtClean="0"/>
              <a:t>	</a:t>
            </a:r>
            <a:endParaRPr lang="en-US" dirty="0"/>
          </a:p>
        </p:txBody>
      </p:sp>
    </p:spTree>
    <p:extLst>
      <p:ext uri="{BB962C8B-B14F-4D97-AF65-F5344CB8AC3E}">
        <p14:creationId xmlns:p14="http://schemas.microsoft.com/office/powerpoint/2010/main" val="338128740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Chat Questions???</a:t>
            </a:r>
            <a:endParaRPr lang="en-US" dirty="0"/>
          </a:p>
        </p:txBody>
      </p:sp>
      <p:sp>
        <p:nvSpPr>
          <p:cNvPr id="5" name="Subtitle 4"/>
          <p:cNvSpPr>
            <a:spLocks noGrp="1"/>
          </p:cNvSpPr>
          <p:nvPr>
            <p:ph type="subTitle" idx="1"/>
          </p:nvPr>
        </p:nvSpPr>
        <p:spPr/>
        <p:txBody>
          <a:bodyPr/>
          <a:lstStyle/>
          <a:p>
            <a:r>
              <a:rPr lang="en-US" dirty="0" smtClean="0"/>
              <a:t>Follow-up: Written FAQ</a:t>
            </a:r>
            <a:endParaRPr lang="en-US" dirty="0"/>
          </a:p>
        </p:txBody>
      </p:sp>
    </p:spTree>
    <p:extLst>
      <p:ext uri="{BB962C8B-B14F-4D97-AF65-F5344CB8AC3E}">
        <p14:creationId xmlns:p14="http://schemas.microsoft.com/office/powerpoint/2010/main" val="22644860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838"/>
            <a:ext cx="8229600" cy="2011362"/>
          </a:xfrm>
        </p:spPr>
        <p:txBody>
          <a:bodyPr/>
          <a:lstStyle/>
          <a:p>
            <a:r>
              <a:rPr lang="en-US" dirty="0" smtClean="0"/>
              <a:t>Questions and Comments</a:t>
            </a:r>
            <a:endParaRPr lang="en-US" dirty="0"/>
          </a:p>
        </p:txBody>
      </p:sp>
      <p:sp>
        <p:nvSpPr>
          <p:cNvPr id="4" name="Content Placeholder 3"/>
          <p:cNvSpPr>
            <a:spLocks noGrp="1"/>
          </p:cNvSpPr>
          <p:nvPr>
            <p:ph idx="1"/>
          </p:nvPr>
        </p:nvSpPr>
        <p:spPr>
          <a:xfrm>
            <a:off x="457200" y="2438400"/>
            <a:ext cx="8229600" cy="2925763"/>
          </a:xfrm>
        </p:spPr>
        <p:txBody>
          <a:bodyPr>
            <a:normAutofit fontScale="85000" lnSpcReduction="20000"/>
          </a:bodyPr>
          <a:lstStyle/>
          <a:p>
            <a:pPr marL="0" indent="0" algn="ctr">
              <a:buNone/>
            </a:pPr>
            <a:r>
              <a:rPr lang="en-US" dirty="0" smtClean="0"/>
              <a:t>Contact Information</a:t>
            </a:r>
          </a:p>
          <a:p>
            <a:pPr marL="0" indent="0" algn="ctr">
              <a:buNone/>
            </a:pPr>
            <a:r>
              <a:rPr lang="en-US" dirty="0" smtClean="0"/>
              <a:t>Becky Bowman, State Director of </a:t>
            </a:r>
            <a:r>
              <a:rPr lang="en-US" dirty="0"/>
              <a:t>S</a:t>
            </a:r>
            <a:r>
              <a:rPr lang="en-US" dirty="0" smtClean="0"/>
              <a:t>pecial Education </a:t>
            </a:r>
          </a:p>
          <a:p>
            <a:pPr marL="0" indent="0" algn="ctr">
              <a:buNone/>
            </a:pPr>
            <a:r>
              <a:rPr lang="en-US" dirty="0" smtClean="0">
                <a:solidFill>
                  <a:srgbClr val="92D050"/>
                </a:solidFill>
                <a:hlinkClick r:id="rId2"/>
              </a:rPr>
              <a:t>bbowman@doe.in.gov</a:t>
            </a:r>
            <a:endParaRPr lang="en-US" dirty="0" smtClean="0">
              <a:solidFill>
                <a:srgbClr val="92D050"/>
              </a:solidFill>
            </a:endParaRPr>
          </a:p>
          <a:p>
            <a:pPr marL="0" indent="0" algn="ctr">
              <a:buNone/>
            </a:pPr>
            <a:r>
              <a:rPr lang="en-US" dirty="0" smtClean="0"/>
              <a:t>Fatima Carson, Choice Specialist</a:t>
            </a:r>
          </a:p>
          <a:p>
            <a:pPr marL="0" indent="0" algn="ctr">
              <a:buNone/>
            </a:pPr>
            <a:r>
              <a:rPr lang="en-US" dirty="0" smtClean="0"/>
              <a:t> </a:t>
            </a:r>
            <a:r>
              <a:rPr lang="en-US" dirty="0" smtClean="0">
                <a:hlinkClick r:id="rId3"/>
              </a:rPr>
              <a:t>choiceschool@doe.in.gov</a:t>
            </a:r>
            <a:r>
              <a:rPr lang="en-US" dirty="0" smtClean="0"/>
              <a:t> </a:t>
            </a:r>
          </a:p>
          <a:p>
            <a:pPr marL="0" indent="0" algn="ctr">
              <a:buNone/>
            </a:pPr>
            <a:r>
              <a:rPr lang="en-US" dirty="0" smtClean="0"/>
              <a:t>John Elcesser, Executive Director, INPEA</a:t>
            </a:r>
          </a:p>
          <a:p>
            <a:pPr marL="0" indent="0" algn="ctr">
              <a:buNone/>
            </a:pPr>
            <a:r>
              <a:rPr lang="en-US" dirty="0" smtClean="0">
                <a:hlinkClick r:id="rId4"/>
              </a:rPr>
              <a:t>jelcesser@inpea.org</a:t>
            </a:r>
            <a:r>
              <a:rPr lang="en-US" dirty="0" smtClean="0"/>
              <a:t>  </a:t>
            </a:r>
            <a:endParaRPr lang="en-US" dirty="0"/>
          </a:p>
        </p:txBody>
      </p:sp>
    </p:spTree>
    <p:extLst>
      <p:ext uri="{BB962C8B-B14F-4D97-AF65-F5344CB8AC3E}">
        <p14:creationId xmlns:p14="http://schemas.microsoft.com/office/powerpoint/2010/main" val="13943904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dirty="0" smtClean="0"/>
              <a:t>The Law</a:t>
            </a:r>
            <a:br>
              <a:rPr lang="en-US" dirty="0" smtClean="0"/>
            </a:br>
            <a:r>
              <a:rPr lang="en-US" sz="3600" dirty="0" smtClean="0"/>
              <a:t>Who is eligible?</a:t>
            </a:r>
            <a:endParaRPr lang="en-US" sz="3600" dirty="0"/>
          </a:p>
        </p:txBody>
      </p:sp>
      <p:sp>
        <p:nvSpPr>
          <p:cNvPr id="3" name="Content Placeholder 2"/>
          <p:cNvSpPr>
            <a:spLocks noGrp="1"/>
          </p:cNvSpPr>
          <p:nvPr>
            <p:ph idx="1"/>
          </p:nvPr>
        </p:nvSpPr>
        <p:spPr>
          <a:xfrm>
            <a:off x="457200" y="1828800"/>
            <a:ext cx="8229600" cy="4876800"/>
          </a:xfrm>
        </p:spPr>
        <p:txBody>
          <a:bodyPr>
            <a:normAutofit/>
          </a:bodyPr>
          <a:lstStyle/>
          <a:p>
            <a:r>
              <a:rPr lang="en-US" dirty="0" smtClean="0"/>
              <a:t> </a:t>
            </a:r>
            <a:r>
              <a:rPr lang="en-US" sz="2400" dirty="0"/>
              <a:t>The individual is:</a:t>
            </a:r>
          </a:p>
          <a:p>
            <a:pPr lvl="1"/>
            <a:r>
              <a:rPr lang="en-US" sz="2400" dirty="0" smtClean="0"/>
              <a:t> </a:t>
            </a:r>
            <a:r>
              <a:rPr lang="en-US" sz="2400" dirty="0"/>
              <a:t>a child with a disability who requires </a:t>
            </a:r>
            <a:r>
              <a:rPr lang="en-US" sz="2400" dirty="0" smtClean="0"/>
              <a:t>special education </a:t>
            </a:r>
            <a:r>
              <a:rPr lang="en-US" sz="2400" dirty="0"/>
              <a:t>and for whom an individualized </a:t>
            </a:r>
            <a:r>
              <a:rPr lang="en-US" sz="2400" dirty="0" smtClean="0"/>
              <a:t>education program </a:t>
            </a:r>
            <a:r>
              <a:rPr lang="en-US" sz="2400" dirty="0"/>
              <a:t>has been developed under IC 20-35 or a </a:t>
            </a:r>
            <a:r>
              <a:rPr lang="en-US" sz="2400" dirty="0" smtClean="0"/>
              <a:t>service plan </a:t>
            </a:r>
            <a:r>
              <a:rPr lang="en-US" sz="2400" dirty="0"/>
              <a:t>developed under 511 IAC 7-34; and</a:t>
            </a:r>
          </a:p>
          <a:p>
            <a:pPr lvl="1"/>
            <a:r>
              <a:rPr lang="en-US" sz="2400" dirty="0" smtClean="0"/>
              <a:t> </a:t>
            </a:r>
            <a:r>
              <a:rPr lang="en-US" sz="2400" dirty="0"/>
              <a:t>a member of a household with an annual income </a:t>
            </a:r>
            <a:r>
              <a:rPr lang="en-US" sz="2400" dirty="0" smtClean="0"/>
              <a:t>of not </a:t>
            </a:r>
            <a:r>
              <a:rPr lang="en-US" sz="2400" dirty="0"/>
              <a:t>more than two hundred percent (200%) of </a:t>
            </a:r>
            <a:r>
              <a:rPr lang="en-US" sz="2400" dirty="0" smtClean="0"/>
              <a:t>the amount </a:t>
            </a:r>
            <a:r>
              <a:rPr lang="en-US" sz="2400" dirty="0"/>
              <a:t>required for the individual to qualify for </a:t>
            </a:r>
            <a:r>
              <a:rPr lang="en-US" sz="2400" dirty="0" smtClean="0"/>
              <a:t>the federal </a:t>
            </a:r>
            <a:r>
              <a:rPr lang="en-US" sz="2400" dirty="0"/>
              <a:t>free or reduced </a:t>
            </a:r>
            <a:r>
              <a:rPr lang="en-US" sz="2400" dirty="0" smtClean="0"/>
              <a:t>price</a:t>
            </a:r>
            <a:br>
              <a:rPr lang="en-US" sz="2400" dirty="0" smtClean="0"/>
            </a:br>
            <a:r>
              <a:rPr lang="en-US" sz="2400" dirty="0" smtClean="0"/>
              <a:t>lunch </a:t>
            </a:r>
            <a:r>
              <a:rPr lang="en-US" sz="2400" dirty="0"/>
              <a:t>program.</a:t>
            </a:r>
          </a:p>
        </p:txBody>
      </p:sp>
    </p:spTree>
    <p:extLst>
      <p:ext uri="{BB962C8B-B14F-4D97-AF65-F5344CB8AC3E}">
        <p14:creationId xmlns:p14="http://schemas.microsoft.com/office/powerpoint/2010/main" val="1410482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838200"/>
          </a:xfrm>
        </p:spPr>
        <p:txBody>
          <a:bodyPr>
            <a:normAutofit fontScale="90000"/>
          </a:bodyPr>
          <a:lstStyle/>
          <a:p>
            <a:r>
              <a:rPr lang="en-US" dirty="0" smtClean="0"/>
              <a:t>The Law</a:t>
            </a:r>
            <a:br>
              <a:rPr lang="en-US" dirty="0" smtClean="0"/>
            </a:br>
            <a:r>
              <a:rPr lang="en-US" sz="3100" dirty="0" smtClean="0"/>
              <a:t>Services and Funding</a:t>
            </a:r>
            <a:endParaRPr lang="en-US" sz="3100" dirty="0"/>
          </a:p>
        </p:txBody>
      </p:sp>
      <p:sp>
        <p:nvSpPr>
          <p:cNvPr id="3" name="Content Placeholder 2"/>
          <p:cNvSpPr>
            <a:spLocks noGrp="1"/>
          </p:cNvSpPr>
          <p:nvPr>
            <p:ph idx="1"/>
          </p:nvPr>
        </p:nvSpPr>
        <p:spPr>
          <a:xfrm>
            <a:off x="609600" y="1905000"/>
            <a:ext cx="7924800" cy="3962400"/>
          </a:xfrm>
        </p:spPr>
        <p:txBody>
          <a:bodyPr>
            <a:noAutofit/>
          </a:bodyPr>
          <a:lstStyle/>
          <a:p>
            <a:r>
              <a:rPr lang="en-US" sz="2000" dirty="0" smtClean="0"/>
              <a:t>In </a:t>
            </a:r>
            <a:r>
              <a:rPr lang="en-US" sz="2000" dirty="0"/>
              <a:t>addition, if </a:t>
            </a:r>
            <a:r>
              <a:rPr lang="en-US" sz="2000" dirty="0" smtClean="0"/>
              <a:t>the eligible choice scholarship student has been identified as eligible for special education services under IC 20-35 and the eligible school provides necessary special education or related services to the eligible choice scholarship student, </a:t>
            </a:r>
            <a:r>
              <a:rPr lang="en-US" sz="2000" dirty="0"/>
              <a:t>any amount that a </a:t>
            </a:r>
            <a:r>
              <a:rPr lang="en-US" sz="2000" dirty="0" smtClean="0"/>
              <a:t>school corporation </a:t>
            </a:r>
            <a:r>
              <a:rPr lang="en-US" sz="2000" dirty="0"/>
              <a:t>would receive under IC 20-43-7 for the </a:t>
            </a:r>
            <a:r>
              <a:rPr lang="en-US" sz="2000" dirty="0" smtClean="0"/>
              <a:t>eligible choice scholarship student if the eligible choice scholarship student </a:t>
            </a:r>
            <a:r>
              <a:rPr lang="en-US" sz="2000" dirty="0"/>
              <a:t>attended the school corporation</a:t>
            </a:r>
            <a:r>
              <a:rPr lang="en-US" sz="2000" dirty="0" smtClean="0"/>
              <a:t>.</a:t>
            </a:r>
          </a:p>
          <a:p>
            <a:pPr marL="0" indent="0">
              <a:buNone/>
            </a:pPr>
            <a:endParaRPr lang="en-US" sz="2000" dirty="0" smtClean="0"/>
          </a:p>
          <a:p>
            <a:r>
              <a:rPr lang="en-US" sz="2000" dirty="0"/>
              <a:t>Notwithstanding </a:t>
            </a:r>
            <a:r>
              <a:rPr lang="en-US" sz="2000" dirty="0" smtClean="0"/>
              <a:t>511 IAC </a:t>
            </a:r>
            <a:r>
              <a:rPr lang="en-US" sz="2000" dirty="0"/>
              <a:t>7-34-1(d)(4), a public school is not required to make </a:t>
            </a:r>
            <a:r>
              <a:rPr lang="en-US" sz="2000" dirty="0" smtClean="0"/>
              <a:t>available special </a:t>
            </a:r>
            <a:r>
              <a:rPr lang="en-US" sz="2000" dirty="0"/>
              <a:t>education and related services to an eligible </a:t>
            </a:r>
            <a:r>
              <a:rPr lang="en-US" sz="2000" dirty="0" smtClean="0"/>
              <a:t>choice scholarship </a:t>
            </a:r>
            <a:r>
              <a:rPr lang="en-US" sz="2000" dirty="0"/>
              <a:t>student who receives funds under section 4(2) of </a:t>
            </a:r>
            <a:r>
              <a:rPr lang="en-US" sz="2000" dirty="0" smtClean="0"/>
              <a:t>this chapter.</a:t>
            </a:r>
          </a:p>
          <a:p>
            <a:pPr marL="0" indent="0">
              <a:buNone/>
            </a:pPr>
            <a:endParaRPr lang="en-US" sz="1800" b="1" dirty="0" smtClean="0"/>
          </a:p>
        </p:txBody>
      </p:sp>
    </p:spTree>
    <p:extLst>
      <p:ext uri="{BB962C8B-B14F-4D97-AF65-F5344CB8AC3E}">
        <p14:creationId xmlns:p14="http://schemas.microsoft.com/office/powerpoint/2010/main" val="17572302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Law</a:t>
            </a:r>
            <a:br>
              <a:rPr lang="en-US" dirty="0"/>
            </a:br>
            <a:r>
              <a:rPr lang="en-US" sz="2700" dirty="0"/>
              <a:t>Services and Funding</a:t>
            </a:r>
          </a:p>
        </p:txBody>
      </p:sp>
      <p:sp>
        <p:nvSpPr>
          <p:cNvPr id="3" name="Content Placeholder 2"/>
          <p:cNvSpPr>
            <a:spLocks noGrp="1"/>
          </p:cNvSpPr>
          <p:nvPr>
            <p:ph idx="1"/>
          </p:nvPr>
        </p:nvSpPr>
        <p:spPr>
          <a:xfrm>
            <a:off x="609600" y="1981200"/>
            <a:ext cx="7924800" cy="3992563"/>
          </a:xfrm>
        </p:spPr>
        <p:txBody>
          <a:bodyPr/>
          <a:lstStyle/>
          <a:p>
            <a:pPr lvl="0">
              <a:spcBef>
                <a:spcPts val="0"/>
              </a:spcBef>
            </a:pPr>
            <a:r>
              <a:rPr lang="en-US" sz="2000" dirty="0">
                <a:solidFill>
                  <a:srgbClr val="000000"/>
                </a:solidFill>
              </a:rPr>
              <a:t>If an eligible choice scholarship student:</a:t>
            </a:r>
          </a:p>
          <a:p>
            <a:pPr marL="0" lvl="0" indent="0">
              <a:spcBef>
                <a:spcPts val="0"/>
              </a:spcBef>
              <a:buNone/>
            </a:pPr>
            <a:r>
              <a:rPr lang="en-US" sz="2000" dirty="0">
                <a:solidFill>
                  <a:srgbClr val="000000"/>
                </a:solidFill>
              </a:rPr>
              <a:t>	(1) who attends school at a choice scholarship school; and</a:t>
            </a:r>
          </a:p>
          <a:p>
            <a:pPr marL="0" lvl="0" indent="0">
              <a:spcBef>
                <a:spcPts val="0"/>
              </a:spcBef>
              <a:buNone/>
            </a:pPr>
            <a:r>
              <a:rPr lang="en-US" sz="2000" dirty="0">
                <a:solidFill>
                  <a:srgbClr val="000000"/>
                </a:solidFill>
              </a:rPr>
              <a:t>	(2) who is eligible to receive special education funds under </a:t>
            </a:r>
            <a:r>
              <a:rPr lang="en-US" sz="2000" dirty="0" smtClean="0">
                <a:solidFill>
                  <a:srgbClr val="000000"/>
                </a:solidFill>
              </a:rPr>
              <a:t>	IC 20-43-7</a:t>
            </a:r>
            <a:r>
              <a:rPr lang="en-US" sz="2000" dirty="0">
                <a:solidFill>
                  <a:srgbClr val="000000"/>
                </a:solidFill>
              </a:rPr>
              <a:t>;</a:t>
            </a:r>
          </a:p>
          <a:p>
            <a:pPr marL="339725" lvl="0" indent="0">
              <a:spcBef>
                <a:spcPts val="0"/>
              </a:spcBef>
              <a:buNone/>
            </a:pPr>
            <a:r>
              <a:rPr lang="en-US" sz="2000" dirty="0">
                <a:solidFill>
                  <a:srgbClr val="000000"/>
                </a:solidFill>
              </a:rPr>
              <a:t>chooses to receive special education services at a school corporation required to provide special education services to the eligible choice scholarship student under 511 IAC 7-34-1, the special education funds under IC 20-43-7 for that student will be made available to the school corporation where the student receives special  education services.</a:t>
            </a:r>
          </a:p>
          <a:p>
            <a:endParaRPr lang="en-US" dirty="0"/>
          </a:p>
        </p:txBody>
      </p:sp>
    </p:spTree>
    <p:extLst>
      <p:ext uri="{BB962C8B-B14F-4D97-AF65-F5344CB8AC3E}">
        <p14:creationId xmlns:p14="http://schemas.microsoft.com/office/powerpoint/2010/main" val="1633232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normAutofit/>
          </a:bodyPr>
          <a:lstStyle/>
          <a:p>
            <a:r>
              <a:rPr lang="en-US" dirty="0" smtClean="0"/>
              <a:t>The Rule</a:t>
            </a:r>
            <a:endParaRPr lang="en-US" dirty="0"/>
          </a:p>
        </p:txBody>
      </p:sp>
      <p:sp>
        <p:nvSpPr>
          <p:cNvPr id="3" name="Content Placeholder 2"/>
          <p:cNvSpPr>
            <a:spLocks noGrp="1"/>
          </p:cNvSpPr>
          <p:nvPr>
            <p:ph idx="1"/>
          </p:nvPr>
        </p:nvSpPr>
        <p:spPr>
          <a:xfrm>
            <a:off x="381000" y="1676400"/>
            <a:ext cx="8382000" cy="4572000"/>
          </a:xfrm>
        </p:spPr>
        <p:txBody>
          <a:bodyPr>
            <a:normAutofit/>
          </a:bodyPr>
          <a:lstStyle/>
          <a:p>
            <a:r>
              <a:rPr lang="en-US" sz="2400" b="1" dirty="0" smtClean="0"/>
              <a:t>Special Education Services</a:t>
            </a:r>
          </a:p>
          <a:p>
            <a:pPr lvl="1"/>
            <a:r>
              <a:rPr lang="en-US" sz="2400" dirty="0" smtClean="0"/>
              <a:t>Will the choice school provide?</a:t>
            </a:r>
          </a:p>
          <a:p>
            <a:pPr lvl="1"/>
            <a:r>
              <a:rPr lang="en-US" sz="2400" dirty="0" smtClean="0"/>
              <a:t>Informing parents of the special </a:t>
            </a:r>
            <a:r>
              <a:rPr lang="en-US" sz="2400" dirty="0"/>
              <a:t>education and related services the choice school makes </a:t>
            </a:r>
            <a:r>
              <a:rPr lang="en-US" sz="2400" dirty="0" smtClean="0"/>
              <a:t>available</a:t>
            </a:r>
          </a:p>
          <a:p>
            <a:pPr marL="457200" lvl="1" indent="0">
              <a:buNone/>
            </a:pPr>
            <a:endParaRPr lang="en-US" sz="2400" dirty="0"/>
          </a:p>
          <a:p>
            <a:pPr marL="338138" lvl="1">
              <a:buFont typeface="Arial" pitchFamily="34" charset="0"/>
              <a:buChar char="•"/>
            </a:pPr>
            <a:r>
              <a:rPr lang="en-US" sz="2400" b="1" dirty="0" smtClean="0"/>
              <a:t>Parent selection of special education service provider</a:t>
            </a:r>
          </a:p>
          <a:p>
            <a:pPr lvl="1"/>
            <a:r>
              <a:rPr lang="en-US" sz="2400" dirty="0" smtClean="0"/>
              <a:t>Prior to submitting Choice Scholarship application, the parent must select either the Choice school or the LEA as their service provider</a:t>
            </a:r>
          </a:p>
          <a:p>
            <a:pPr lvl="1"/>
            <a:r>
              <a:rPr lang="en-US" sz="2400" dirty="0" smtClean="0"/>
              <a:t>The selection is valid for one year</a:t>
            </a:r>
          </a:p>
          <a:p>
            <a:endParaRPr lang="en-US" dirty="0" smtClean="0"/>
          </a:p>
        </p:txBody>
      </p:sp>
    </p:spTree>
    <p:extLst>
      <p:ext uri="{BB962C8B-B14F-4D97-AF65-F5344CB8AC3E}">
        <p14:creationId xmlns:p14="http://schemas.microsoft.com/office/powerpoint/2010/main" val="2355952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a:t>The Rule</a:t>
            </a:r>
          </a:p>
        </p:txBody>
      </p:sp>
      <p:sp>
        <p:nvSpPr>
          <p:cNvPr id="3" name="Content Placeholder 2"/>
          <p:cNvSpPr>
            <a:spLocks noGrp="1"/>
          </p:cNvSpPr>
          <p:nvPr>
            <p:ph idx="1"/>
          </p:nvPr>
        </p:nvSpPr>
        <p:spPr>
          <a:xfrm>
            <a:off x="457200" y="1752600"/>
            <a:ext cx="8229600" cy="4373563"/>
          </a:xfrm>
        </p:spPr>
        <p:txBody>
          <a:bodyPr>
            <a:normAutofit/>
          </a:bodyPr>
          <a:lstStyle/>
          <a:p>
            <a:pPr lvl="0"/>
            <a:r>
              <a:rPr lang="en-US" sz="2200" dirty="0">
                <a:solidFill>
                  <a:srgbClr val="000000"/>
                </a:solidFill>
              </a:rPr>
              <a:t>Creating a Choice School Education Plan (CSEP)</a:t>
            </a:r>
          </a:p>
          <a:p>
            <a:pPr lvl="1"/>
            <a:r>
              <a:rPr lang="en-US" sz="2000" dirty="0">
                <a:solidFill>
                  <a:srgbClr val="000000"/>
                </a:solidFill>
              </a:rPr>
              <a:t>Meet with parents “within a reasonable time after the choice scholarship student enrolls. . .” </a:t>
            </a:r>
          </a:p>
          <a:p>
            <a:pPr lvl="1"/>
            <a:r>
              <a:rPr lang="en-US" sz="2000" dirty="0">
                <a:solidFill>
                  <a:srgbClr val="000000"/>
                </a:solidFill>
              </a:rPr>
              <a:t>Determine student’s special education needs</a:t>
            </a:r>
          </a:p>
          <a:p>
            <a:pPr lvl="1">
              <a:spcAft>
                <a:spcPts val="900"/>
              </a:spcAft>
            </a:pPr>
            <a:r>
              <a:rPr lang="en-US" sz="2000" dirty="0">
                <a:solidFill>
                  <a:srgbClr val="000000"/>
                </a:solidFill>
              </a:rPr>
              <a:t>Develop a CSEP </a:t>
            </a:r>
            <a:endParaRPr lang="en-US" sz="2000" dirty="0" smtClean="0">
              <a:solidFill>
                <a:srgbClr val="000000"/>
              </a:solidFill>
            </a:endParaRPr>
          </a:p>
          <a:p>
            <a:pPr marL="0" lvl="1" indent="457200">
              <a:spcAft>
                <a:spcPts val="900"/>
              </a:spcAft>
              <a:buFont typeface="Arial" pitchFamily="34" charset="0"/>
              <a:buChar char="•"/>
            </a:pPr>
            <a:r>
              <a:rPr lang="en-US" sz="2200" dirty="0" smtClean="0">
                <a:solidFill>
                  <a:srgbClr val="000000"/>
                </a:solidFill>
              </a:rPr>
              <a:t>Parent’s written consent required to implement the CSEP</a:t>
            </a:r>
          </a:p>
          <a:p>
            <a:pPr marL="0" lvl="1" indent="457200">
              <a:spcAft>
                <a:spcPts val="900"/>
              </a:spcAft>
              <a:buFont typeface="Arial" pitchFamily="34" charset="0"/>
              <a:buChar char="•"/>
            </a:pPr>
            <a:r>
              <a:rPr lang="en-US" sz="2200" dirty="0" smtClean="0">
                <a:solidFill>
                  <a:srgbClr val="000000"/>
                </a:solidFill>
              </a:rPr>
              <a:t>Parent may revoke consent at any time</a:t>
            </a:r>
          </a:p>
          <a:p>
            <a:pPr marL="0" lvl="1" indent="457200">
              <a:spcAft>
                <a:spcPts val="900"/>
              </a:spcAft>
              <a:buFont typeface="Arial" pitchFamily="34" charset="0"/>
              <a:buChar char="•"/>
            </a:pPr>
            <a:r>
              <a:rPr lang="en-US" sz="2200" dirty="0" smtClean="0">
                <a:solidFill>
                  <a:srgbClr val="000000"/>
                </a:solidFill>
              </a:rPr>
              <a:t>Reconvening meetings to talk about or revise the CSEP</a:t>
            </a:r>
          </a:p>
          <a:p>
            <a:pPr marL="0" lvl="1" indent="457200">
              <a:spcAft>
                <a:spcPts val="900"/>
              </a:spcAft>
              <a:buFont typeface="Arial" pitchFamily="34" charset="0"/>
              <a:buChar char="•"/>
            </a:pPr>
            <a:r>
              <a:rPr lang="en-US" sz="2200" dirty="0" smtClean="0">
                <a:solidFill>
                  <a:srgbClr val="000000"/>
                </a:solidFill>
              </a:rPr>
              <a:t>Parent request for reevaluation </a:t>
            </a:r>
          </a:p>
        </p:txBody>
      </p:sp>
    </p:spTree>
    <p:extLst>
      <p:ext uri="{BB962C8B-B14F-4D97-AF65-F5344CB8AC3E}">
        <p14:creationId xmlns:p14="http://schemas.microsoft.com/office/powerpoint/2010/main" val="3123692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a:t>The Rule</a:t>
            </a:r>
          </a:p>
        </p:txBody>
      </p:sp>
      <p:sp>
        <p:nvSpPr>
          <p:cNvPr id="3" name="Content Placeholder 2"/>
          <p:cNvSpPr>
            <a:spLocks noGrp="1"/>
          </p:cNvSpPr>
          <p:nvPr>
            <p:ph idx="1"/>
          </p:nvPr>
        </p:nvSpPr>
        <p:spPr>
          <a:xfrm>
            <a:off x="1066800" y="1646237"/>
            <a:ext cx="7239000" cy="4525963"/>
          </a:xfrm>
        </p:spPr>
        <p:txBody>
          <a:bodyPr>
            <a:normAutofit fontScale="92500" lnSpcReduction="20000"/>
          </a:bodyPr>
          <a:lstStyle/>
          <a:p>
            <a:r>
              <a:rPr lang="en-US" sz="2400" dirty="0" smtClean="0"/>
              <a:t>Formal Complaint process</a:t>
            </a:r>
          </a:p>
          <a:p>
            <a:pPr lvl="1"/>
            <a:r>
              <a:rPr lang="en-US" sz="2000" dirty="0" smtClean="0"/>
              <a:t>Complaint resolution by Choice School</a:t>
            </a:r>
          </a:p>
          <a:p>
            <a:pPr lvl="1"/>
            <a:r>
              <a:rPr lang="en-US" sz="2000" dirty="0" smtClean="0"/>
              <a:t>Formal investigation by IDOE</a:t>
            </a:r>
          </a:p>
          <a:p>
            <a:pPr marL="0" indent="0">
              <a:buNone/>
            </a:pPr>
            <a:endParaRPr lang="en-US" sz="2400" dirty="0" smtClean="0"/>
          </a:p>
          <a:p>
            <a:r>
              <a:rPr lang="en-US" sz="2400" dirty="0" smtClean="0"/>
              <a:t>Request for student records</a:t>
            </a:r>
          </a:p>
          <a:p>
            <a:pPr lvl="1"/>
            <a:r>
              <a:rPr lang="en-US" sz="2000" dirty="0" smtClean="0"/>
              <a:t>10 business days to provide</a:t>
            </a:r>
          </a:p>
          <a:p>
            <a:pPr lvl="1"/>
            <a:r>
              <a:rPr lang="en-US" sz="2000" dirty="0" smtClean="0"/>
              <a:t>Exception for breach of contract situations</a:t>
            </a:r>
          </a:p>
          <a:p>
            <a:endParaRPr lang="en-US" sz="2400" dirty="0" smtClean="0"/>
          </a:p>
          <a:p>
            <a:r>
              <a:rPr lang="en-US" sz="2400" dirty="0" smtClean="0"/>
              <a:t>Choice School Assurances</a:t>
            </a:r>
          </a:p>
          <a:p>
            <a:pPr marL="0" indent="0">
              <a:buNone/>
            </a:pPr>
            <a:endParaRPr lang="en-US" sz="2400" dirty="0" smtClean="0"/>
          </a:p>
          <a:p>
            <a:r>
              <a:rPr lang="en-US" sz="2400" dirty="0" smtClean="0"/>
              <a:t>LEA responsibilities</a:t>
            </a:r>
          </a:p>
          <a:p>
            <a:endParaRPr lang="en-US" sz="2400" dirty="0" smtClean="0"/>
          </a:p>
          <a:p>
            <a:r>
              <a:rPr lang="en-US" sz="2400" dirty="0" smtClean="0"/>
              <a:t>IDOE onsite reviews</a:t>
            </a:r>
            <a:endParaRPr lang="en-US" sz="2400" dirty="0"/>
          </a:p>
        </p:txBody>
      </p:sp>
    </p:spTree>
    <p:extLst>
      <p:ext uri="{BB962C8B-B14F-4D97-AF65-F5344CB8AC3E}">
        <p14:creationId xmlns:p14="http://schemas.microsoft.com/office/powerpoint/2010/main" val="1375665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Special Education Basics</a:t>
            </a:r>
            <a:endParaRPr lang="en-US" dirty="0"/>
          </a:p>
        </p:txBody>
      </p:sp>
      <p:sp>
        <p:nvSpPr>
          <p:cNvPr id="3" name="Content Placeholder 2"/>
          <p:cNvSpPr>
            <a:spLocks noGrp="1"/>
          </p:cNvSpPr>
          <p:nvPr>
            <p:ph idx="1"/>
          </p:nvPr>
        </p:nvSpPr>
        <p:spPr>
          <a:xfrm>
            <a:off x="685800" y="1676400"/>
            <a:ext cx="7848600" cy="4449763"/>
          </a:xfrm>
        </p:spPr>
        <p:txBody>
          <a:bodyPr>
            <a:normAutofit fontScale="92500" lnSpcReduction="10000"/>
          </a:bodyPr>
          <a:lstStyle/>
          <a:p>
            <a:pPr>
              <a:spcAft>
                <a:spcPts val="1200"/>
              </a:spcAft>
            </a:pPr>
            <a:r>
              <a:rPr lang="en-US" sz="2700" dirty="0" smtClean="0"/>
              <a:t>Article 7</a:t>
            </a:r>
          </a:p>
          <a:p>
            <a:pPr>
              <a:spcAft>
                <a:spcPts val="1200"/>
              </a:spcAft>
            </a:pPr>
            <a:r>
              <a:rPr lang="en-US" sz="2700" dirty="0" smtClean="0"/>
              <a:t>Child Find and Evaluations</a:t>
            </a:r>
          </a:p>
          <a:p>
            <a:pPr>
              <a:spcAft>
                <a:spcPts val="1200"/>
              </a:spcAft>
            </a:pPr>
            <a:r>
              <a:rPr lang="en-US" sz="2700" dirty="0" smtClean="0"/>
              <a:t>Eligibility Categories</a:t>
            </a:r>
          </a:p>
          <a:p>
            <a:pPr>
              <a:spcAft>
                <a:spcPts val="1200"/>
              </a:spcAft>
            </a:pPr>
            <a:r>
              <a:rPr lang="en-US" sz="2700" dirty="0" smtClean="0"/>
              <a:t>Special Education and Related Services</a:t>
            </a:r>
          </a:p>
          <a:p>
            <a:pPr>
              <a:spcAft>
                <a:spcPts val="1200"/>
              </a:spcAft>
            </a:pPr>
            <a:r>
              <a:rPr lang="en-US" sz="2700" dirty="0" smtClean="0"/>
              <a:t>IEPs - ISPs – CSEPs</a:t>
            </a:r>
          </a:p>
          <a:p>
            <a:pPr>
              <a:spcAft>
                <a:spcPts val="1200"/>
              </a:spcAft>
            </a:pPr>
            <a:r>
              <a:rPr lang="en-US" sz="2700" dirty="0" smtClean="0"/>
              <a:t>LEA Consultation with nonpublic schools</a:t>
            </a:r>
          </a:p>
          <a:p>
            <a:r>
              <a:rPr lang="en-US" sz="2700" dirty="0" smtClean="0"/>
              <a:t>Federal and state funding for special education and related services</a:t>
            </a:r>
          </a:p>
          <a:p>
            <a:pPr marL="0" indent="0">
              <a:buNone/>
            </a:pPr>
            <a:endParaRPr lang="en-US" dirty="0"/>
          </a:p>
        </p:txBody>
      </p:sp>
    </p:spTree>
    <p:extLst>
      <p:ext uri="{BB962C8B-B14F-4D97-AF65-F5344CB8AC3E}">
        <p14:creationId xmlns:p14="http://schemas.microsoft.com/office/powerpoint/2010/main" val="3327489733"/>
      </p:ext>
    </p:extLst>
  </p:cSld>
  <p:clrMapOvr>
    <a:masterClrMapping/>
  </p:clrMapOvr>
  <p:timing>
    <p:tnLst>
      <p:par>
        <p:cTn id="1" dur="indefinite" restart="never" nodeType="tmRoot"/>
      </p:par>
    </p:tnLst>
  </p:timing>
</p:sld>
</file>

<file path=ppt/theme/theme1.xml><?xml version="1.0" encoding="utf-8"?>
<a:theme xmlns:a="http://schemas.openxmlformats.org/drawingml/2006/main" name="INPEA">
  <a:themeElements>
    <a:clrScheme name="INPEA">
      <a:dk1>
        <a:srgbClr val="000000"/>
      </a:dk1>
      <a:lt1>
        <a:sysClr val="window" lastClr="FFFFFF"/>
      </a:lt1>
      <a:dk2>
        <a:srgbClr val="7F7F7F"/>
      </a:dk2>
      <a:lt2>
        <a:srgbClr val="58A555"/>
      </a:lt2>
      <a:accent1>
        <a:srgbClr val="94C600"/>
      </a:accent1>
      <a:accent2>
        <a:srgbClr val="71685A"/>
      </a:accent2>
      <a:accent3>
        <a:srgbClr val="0070C0"/>
      </a:accent3>
      <a:accent4>
        <a:srgbClr val="6FB46C"/>
      </a:accent4>
      <a:accent5>
        <a:srgbClr val="002060"/>
      </a:accent5>
      <a:accent6>
        <a:srgbClr val="33CCFF"/>
      </a:accent6>
      <a:hlink>
        <a:srgbClr val="66FF99"/>
      </a:hlink>
      <a:folHlink>
        <a:srgbClr val="66CCFF"/>
      </a:folHlink>
    </a:clrScheme>
    <a:fontScheme name="INPEA">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INPEA</Template>
  <TotalTime>997</TotalTime>
  <Words>1592</Words>
  <Application>Microsoft Office PowerPoint</Application>
  <PresentationFormat>On-screen Show (4:3)</PresentationFormat>
  <Paragraphs>169</Paragraphs>
  <Slides>25</Slides>
  <Notes>0</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INPEA</vt:lpstr>
      <vt:lpstr>Office Theme</vt:lpstr>
      <vt:lpstr>Special Education and Choice Scholarships</vt:lpstr>
      <vt:lpstr>Agenda</vt:lpstr>
      <vt:lpstr>The Law Who is eligible?</vt:lpstr>
      <vt:lpstr>The Law Services and Funding</vt:lpstr>
      <vt:lpstr>The Law Services and Funding</vt:lpstr>
      <vt:lpstr>The Rule</vt:lpstr>
      <vt:lpstr>The Rule</vt:lpstr>
      <vt:lpstr>The Rule</vt:lpstr>
      <vt:lpstr>Special Education Basics</vt:lpstr>
      <vt:lpstr>Eligibility Categories</vt:lpstr>
      <vt:lpstr>Service/Education Plans</vt:lpstr>
      <vt:lpstr>Helping Parents Make Informed Decisions</vt:lpstr>
      <vt:lpstr>Choice School Education Plan (CSEP)</vt:lpstr>
      <vt:lpstr>PowerPoint Presentation</vt:lpstr>
      <vt:lpstr>Choice School Education Plan </vt:lpstr>
      <vt:lpstr>Choice School Education Plan</vt:lpstr>
      <vt:lpstr>Parental Involvement</vt:lpstr>
      <vt:lpstr> Reporting</vt:lpstr>
      <vt:lpstr>Choice School Assurances</vt:lpstr>
      <vt:lpstr>Working with your LEA</vt:lpstr>
      <vt:lpstr>Calendaring &amp; Timelines</vt:lpstr>
      <vt:lpstr>Special Ed Voucher Payment Process </vt:lpstr>
      <vt:lpstr>Funding (APC)</vt:lpstr>
      <vt:lpstr>Chat Questions???</vt:lpstr>
      <vt:lpstr>Questions and 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Elcesser, John</dc:creator>
  <cp:lastModifiedBy>Soliven, Rose</cp:lastModifiedBy>
  <cp:revision>48</cp:revision>
  <cp:lastPrinted>2014-04-09T17:19:38Z</cp:lastPrinted>
  <dcterms:created xsi:type="dcterms:W3CDTF">2014-03-31T15:10:38Z</dcterms:created>
  <dcterms:modified xsi:type="dcterms:W3CDTF">2014-04-14T16:46:08Z</dcterms:modified>
</cp:coreProperties>
</file>