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50" autoAdjust="0"/>
  </p:normalViewPr>
  <p:slideViewPr>
    <p:cSldViewPr>
      <p:cViewPr>
        <p:scale>
          <a:sx n="53" d="100"/>
          <a:sy n="53" d="100"/>
        </p:scale>
        <p:origin x="-58" y="-30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4AB64-54D2-4B9B-8D6E-F39C4B41F24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1A54-AC0F-4171-B63A-5C4AC5AE7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5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of this discussion</a:t>
            </a:r>
            <a:r>
              <a:rPr lang="en-US" baseline="0" dirty="0" smtClean="0"/>
              <a:t> will center on the What.</a:t>
            </a:r>
          </a:p>
          <a:p>
            <a:r>
              <a:rPr lang="en-US" baseline="0" dirty="0" smtClean="0"/>
              <a:t>The How is pretty straightforward, but has some potential pitfalls we will make you aware of (not that some you aren’t intimate with them already).</a:t>
            </a:r>
          </a:p>
          <a:p>
            <a:r>
              <a:rPr lang="en-US" baseline="0" dirty="0" smtClean="0"/>
              <a:t>The Why is the exciting part.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1A54-AC0F-4171-B63A-5C4AC5AE73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4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network assessment (talk about network discovery tools like Rapid Fire tools)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1A54-AC0F-4171-B63A-5C4AC5AE73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07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most important part of the plan. The</a:t>
            </a:r>
            <a:r>
              <a:rPr lang="en-US" baseline="0" dirty="0" smtClean="0"/>
              <a:t> quality of professional development is the single biggest factor in determining the success of technology implementations/programs.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1A54-AC0F-4171-B63A-5C4AC5AE73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22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</a:t>
            </a:r>
            <a:r>
              <a:rPr lang="en-US" baseline="0" dirty="0" smtClean="0"/>
              <a:t> hardest part of the plan to implement well.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1A54-AC0F-4171-B63A-5C4AC5AE73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22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thorough in this part of the plan. Include all technology that is used in the school.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1A54-AC0F-4171-B63A-5C4AC5AE73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22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Administration</a:t>
            </a:r>
            <a:r>
              <a:rPr lang="en-US" baseline="0" dirty="0" smtClean="0"/>
              <a:t> must support technology efforts to achieve excellence or you are finished before you get started.</a:t>
            </a:r>
            <a:endParaRPr lang="en-US" dirty="0" smtClean="0"/>
          </a:p>
          <a:p>
            <a:r>
              <a:rPr lang="en-US" dirty="0" smtClean="0"/>
              <a:t>Effective</a:t>
            </a:r>
            <a:r>
              <a:rPr lang="en-US" baseline="0" dirty="0" smtClean="0"/>
              <a:t> technology programs have a champion. Identify that champion for your organization.</a:t>
            </a:r>
          </a:p>
          <a:p>
            <a:r>
              <a:rPr lang="en-US" baseline="0" dirty="0" smtClean="0"/>
              <a:t>Talk to your peers at other schools. Attend a conference or two. Talk to vendors. Search the internet.</a:t>
            </a:r>
          </a:p>
          <a:p>
            <a:r>
              <a:rPr lang="en-US" baseline="0" dirty="0" smtClean="0"/>
              <a:t>Data is your friend. Hard data will greatly help in your quest for support and for money.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1A54-AC0F-4171-B63A-5C4AC5AE733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44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</a:t>
            </a:r>
            <a:r>
              <a:rPr lang="en-US" baseline="0" dirty="0" smtClean="0"/>
              <a:t> careful not to save money and lose effectiveness. Cheap technology does not perform as well as more expensive technology. Cisco v </a:t>
            </a:r>
            <a:r>
              <a:rPr lang="en-US" baseline="0" dirty="0" err="1" smtClean="0"/>
              <a:t>Netgear</a:t>
            </a:r>
            <a:r>
              <a:rPr lang="en-US" baseline="0" dirty="0" smtClean="0"/>
              <a:t>, Dell/HP v </a:t>
            </a:r>
            <a:r>
              <a:rPr lang="en-US" baseline="0" dirty="0" err="1" smtClean="0"/>
              <a:t>whiteboxes</a:t>
            </a:r>
            <a:endParaRPr lang="en-US" baseline="0" dirty="0" smtClean="0"/>
          </a:p>
          <a:p>
            <a:r>
              <a:rPr lang="en-US" baseline="0" dirty="0" smtClean="0"/>
              <a:t>TCO and ROI v Initial Acquisition Cost</a:t>
            </a:r>
            <a:endParaRPr lang="en-US" dirty="0" smtClean="0"/>
          </a:p>
          <a:p>
            <a:r>
              <a:rPr lang="en-US" dirty="0" smtClean="0"/>
              <a:t>“If you think a professional is expensive, try hiring an amateur.” Good advice is expensive, and worth every cent.</a:t>
            </a:r>
          </a:p>
          <a:p>
            <a:r>
              <a:rPr lang="en-US" dirty="0" smtClean="0"/>
              <a:t>IT Committees are most helpful when they inform strategic planning. They should stay away from tactical decisions.</a:t>
            </a:r>
          </a:p>
          <a:p>
            <a:r>
              <a:rPr lang="en-US" dirty="0" smtClean="0"/>
              <a:t>Education institutions have specific needs that are different than other types of businesses. Beware the well intentioned</a:t>
            </a:r>
            <a:r>
              <a:rPr lang="en-US" baseline="0" dirty="0" smtClean="0"/>
              <a:t> board member, volunteer, vendor who doesn’t know the difference.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1A54-AC0F-4171-B63A-5C4AC5AE733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44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Technology has an amazing ability to deal with learning</a:t>
            </a:r>
            <a:r>
              <a:rPr lang="en-US" baseline="0" dirty="0" smtClean="0"/>
              <a:t> differentiation. Fortune Academy example.</a:t>
            </a:r>
          </a:p>
          <a:p>
            <a:r>
              <a:rPr lang="en-US" baseline="0" dirty="0" smtClean="0"/>
              <a:t>Real time data and constant interaction keep parents connected to the education process</a:t>
            </a:r>
          </a:p>
          <a:p>
            <a:r>
              <a:rPr lang="en-US" baseline="0" dirty="0" smtClean="0"/>
              <a:t>Given the proper tools, faculty will be empowered by technology. They will be able to connect with students more effectively. Rooney Foundation example</a:t>
            </a:r>
          </a:p>
          <a:p>
            <a:r>
              <a:rPr lang="en-US" baseline="0" dirty="0" smtClean="0"/>
              <a:t>Everyone from facilities to the registrar to the cafeteria folks will be able to do their jobs better with the proper tech tools</a:t>
            </a:r>
          </a:p>
          <a:p>
            <a:r>
              <a:rPr lang="en-US" baseline="0" dirty="0" smtClean="0"/>
              <a:t>Volunteers can be engaged in meaningful activities and interacted with more frequently and easily</a:t>
            </a:r>
          </a:p>
          <a:p>
            <a:r>
              <a:rPr lang="en-US" baseline="0" dirty="0" smtClean="0"/>
              <a:t>Donor Management Systems work extremely well when properly utilized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1A54-AC0F-4171-B63A-5C4AC5AE733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22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5D59-0744-4423-80D4-994DF82B115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40CE-EDB9-4C7C-9A5C-70823B93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4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5D59-0744-4423-80D4-994DF82B115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40CE-EDB9-4C7C-9A5C-70823B93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7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5D59-0744-4423-80D4-994DF82B115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40CE-EDB9-4C7C-9A5C-70823B93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0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5D59-0744-4423-80D4-994DF82B115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40CE-EDB9-4C7C-9A5C-70823B93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1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5D59-0744-4423-80D4-994DF82B115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40CE-EDB9-4C7C-9A5C-70823B93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4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5D59-0744-4423-80D4-994DF82B115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40CE-EDB9-4C7C-9A5C-70823B93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5D59-0744-4423-80D4-994DF82B115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40CE-EDB9-4C7C-9A5C-70823B93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5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5D59-0744-4423-80D4-994DF82B115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40CE-EDB9-4C7C-9A5C-70823B93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3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5D59-0744-4423-80D4-994DF82B115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40CE-EDB9-4C7C-9A5C-70823B93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8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5D59-0744-4423-80D4-994DF82B115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40CE-EDB9-4C7C-9A5C-70823B93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4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5D59-0744-4423-80D4-994DF82B115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40CE-EDB9-4C7C-9A5C-70823B93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15D59-0744-4423-80D4-994DF82B115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940CE-EDB9-4C7C-9A5C-70823B93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Technology Plans for Private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8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Budget Example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653413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Salaries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$51,000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Internet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Telecom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4392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Phones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Blackboard Connect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Parish Soft General Ledger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Blackbaud (subscription)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7902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Vanco (eft contributions)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Discovery Education (web subscription)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2570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507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Example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436107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Discovery Education (annual science subscription)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1881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Renaissance Learning (Progress monitoring tool)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1760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Enchanted Learning (annual web subscription)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Follett Software (library annual catalogue)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NWEA MAP (license)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5563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PSAS (annual fee)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Ricoh IKON copy machine (lease cost - c &amp; s)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Cannon IV (printing charges)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7300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ALEX Math Licenses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78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Budget Example 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060366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Copy paper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5092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Bankcard Processing Fees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1380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BBMS Processing Fees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FACTS Processing Fees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NPM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CVLI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Annual Costs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$121,151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340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Gather stakeholders</a:t>
            </a:r>
          </a:p>
          <a:p>
            <a:r>
              <a:rPr lang="en-US" dirty="0" smtClean="0"/>
              <a:t>Pick a Champion</a:t>
            </a:r>
          </a:p>
          <a:p>
            <a:r>
              <a:rPr lang="en-US" dirty="0" smtClean="0"/>
              <a:t>Do lots of research</a:t>
            </a:r>
          </a:p>
          <a:p>
            <a:r>
              <a:rPr lang="en-US" dirty="0" smtClean="0"/>
              <a:t>Document, document, document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2436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Penny wise and pound foolish</a:t>
            </a:r>
          </a:p>
          <a:p>
            <a:r>
              <a:rPr lang="en-US" dirty="0" smtClean="0"/>
              <a:t>IT Committees</a:t>
            </a:r>
          </a:p>
          <a:p>
            <a:r>
              <a:rPr lang="en-US" dirty="0" smtClean="0"/>
              <a:t>Corporate Technology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2904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Effectiveness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improve assessment scores and are better prepared for the digital world</a:t>
            </a:r>
          </a:p>
          <a:p>
            <a:r>
              <a:rPr lang="en-US" dirty="0" smtClean="0"/>
              <a:t>Parents/Guardians are connected/involved</a:t>
            </a:r>
          </a:p>
          <a:p>
            <a:r>
              <a:rPr lang="en-US" dirty="0" smtClean="0"/>
              <a:t>Faculty are energized</a:t>
            </a:r>
          </a:p>
          <a:p>
            <a:r>
              <a:rPr lang="en-US" dirty="0" smtClean="0"/>
              <a:t>Staff increase efficiency</a:t>
            </a:r>
          </a:p>
          <a:p>
            <a:r>
              <a:rPr lang="en-US" dirty="0" smtClean="0"/>
              <a:t>Volunteer hours provide greater value</a:t>
            </a:r>
          </a:p>
          <a:p>
            <a:r>
              <a:rPr lang="en-US" dirty="0" smtClean="0"/>
              <a:t>Donors give more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8413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end of this presentation, participants should be able to answer the following questions:</a:t>
            </a:r>
          </a:p>
          <a:p>
            <a:r>
              <a:rPr lang="en-US" dirty="0" smtClean="0"/>
              <a:t>What are the necessary components of an effective private school technology plan?</a:t>
            </a:r>
          </a:p>
          <a:p>
            <a:r>
              <a:rPr lang="en-US" dirty="0" smtClean="0"/>
              <a:t>How do I begin the creation and/or implementation of an effective plan?</a:t>
            </a:r>
          </a:p>
          <a:p>
            <a:r>
              <a:rPr lang="en-US" dirty="0" smtClean="0"/>
              <a:t>Why spend all this time on a plan?</a:t>
            </a:r>
          </a:p>
        </p:txBody>
      </p:sp>
    </p:spTree>
    <p:extLst>
      <p:ext uri="{BB962C8B-B14F-4D97-AF65-F5344CB8AC3E}">
        <p14:creationId xmlns:p14="http://schemas.microsoft.com/office/powerpoint/2010/main" val="332935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Effective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Measurable: Metrics must be defined and measured on a regular basis</a:t>
            </a:r>
          </a:p>
          <a:p>
            <a:r>
              <a:rPr lang="en-US" dirty="0" smtClean="0"/>
              <a:t>Empowers all stakeholders: Students, Parents/Guardians, Faculty, Staff, Administration, Volunteers, and Donors</a:t>
            </a:r>
          </a:p>
          <a:p>
            <a:r>
              <a:rPr lang="en-US" dirty="0" smtClean="0"/>
              <a:t>Driven by organizational (educational) requirements, not technological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3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Organizational Impact</a:t>
            </a:r>
          </a:p>
          <a:p>
            <a:r>
              <a:rPr lang="en-US" dirty="0" smtClean="0"/>
              <a:t>Technology Assessment</a:t>
            </a:r>
          </a:p>
          <a:p>
            <a:r>
              <a:rPr lang="en-US" dirty="0" smtClean="0"/>
              <a:t>Professional Development</a:t>
            </a:r>
          </a:p>
          <a:p>
            <a:r>
              <a:rPr lang="en-US" dirty="0" smtClean="0"/>
              <a:t>Evaluation Strategies</a:t>
            </a:r>
          </a:p>
          <a:p>
            <a:r>
              <a:rPr lang="en-US" dirty="0" smtClean="0"/>
              <a:t>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636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Organizational </a:t>
            </a:r>
            <a:r>
              <a:rPr lang="en-US" dirty="0"/>
              <a:t>Impact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the Vision and Mission Statements of the organization</a:t>
            </a:r>
          </a:p>
          <a:p>
            <a:r>
              <a:rPr lang="en-US" dirty="0" smtClean="0"/>
              <a:t>Provide clear examples of how technology will be used to further the mission of the organization</a:t>
            </a:r>
          </a:p>
          <a:p>
            <a:r>
              <a:rPr lang="en-US" dirty="0" smtClean="0"/>
              <a:t>Define measurable results that will be tracked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19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Technology </a:t>
            </a:r>
            <a:r>
              <a:rPr lang="en-US" dirty="0" smtClean="0"/>
              <a:t>Assessment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list of all hardware and software</a:t>
            </a:r>
          </a:p>
          <a:p>
            <a:r>
              <a:rPr lang="en-US" dirty="0" smtClean="0"/>
              <a:t>Analyze effectiveness of systems in relation to industry standard best practices</a:t>
            </a:r>
          </a:p>
          <a:p>
            <a:r>
              <a:rPr lang="en-US" dirty="0" smtClean="0"/>
              <a:t>Consider using outside vendor to perform assessment (Cisco funding available)</a:t>
            </a:r>
          </a:p>
          <a:p>
            <a:r>
              <a:rPr lang="en-US" dirty="0" smtClean="0"/>
              <a:t>Initial assessment should include Gap Analysis</a:t>
            </a:r>
          </a:p>
        </p:txBody>
      </p:sp>
    </p:spTree>
    <p:extLst>
      <p:ext uri="{BB962C8B-B14F-4D97-AF65-F5344CB8AC3E}">
        <p14:creationId xmlns:p14="http://schemas.microsoft.com/office/powerpoint/2010/main" val="1376999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Professional </a:t>
            </a:r>
            <a:r>
              <a:rPr lang="en-US" dirty="0" smtClean="0"/>
              <a:t>Development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Train the Trainer Model</a:t>
            </a:r>
          </a:p>
          <a:p>
            <a:r>
              <a:rPr lang="en-US" dirty="0"/>
              <a:t>Offer and promote training programs facilitated by vendor resources, expert peers, </a:t>
            </a:r>
            <a:r>
              <a:rPr lang="en-US" dirty="0" smtClean="0"/>
              <a:t>and volunteers</a:t>
            </a:r>
          </a:p>
          <a:p>
            <a:r>
              <a:rPr lang="en-US" dirty="0" smtClean="0"/>
              <a:t>Provide opportunities (and funding) to </a:t>
            </a:r>
            <a:r>
              <a:rPr lang="en-US" dirty="0"/>
              <a:t>attend conferences and visit model classrooms to keep abreast </a:t>
            </a:r>
            <a:r>
              <a:rPr lang="en-US" dirty="0" smtClean="0"/>
              <a:t>of current </a:t>
            </a:r>
            <a:r>
              <a:rPr lang="en-US" dirty="0"/>
              <a:t>trends and best practices in </a:t>
            </a:r>
            <a:r>
              <a:rPr lang="en-US" dirty="0" smtClean="0"/>
              <a:t>technology</a:t>
            </a:r>
          </a:p>
        </p:txBody>
      </p:sp>
    </p:spTree>
    <p:extLst>
      <p:ext uri="{BB962C8B-B14F-4D97-AF65-F5344CB8AC3E}">
        <p14:creationId xmlns:p14="http://schemas.microsoft.com/office/powerpoint/2010/main" val="3529776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Evaluation Strategies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metrics</a:t>
            </a:r>
          </a:p>
          <a:p>
            <a:r>
              <a:rPr lang="en-US" dirty="0" smtClean="0"/>
              <a:t>Measure multiple times a year</a:t>
            </a:r>
          </a:p>
          <a:p>
            <a:r>
              <a:rPr lang="en-US" dirty="0" smtClean="0"/>
              <a:t>Possible assessment tools: Finished </a:t>
            </a:r>
            <a:r>
              <a:rPr lang="en-US" dirty="0"/>
              <a:t>projects, classroom </a:t>
            </a:r>
            <a:r>
              <a:rPr lang="en-US" dirty="0" smtClean="0"/>
              <a:t>rubrics (scope and sequence), </a:t>
            </a:r>
            <a:r>
              <a:rPr lang="en-US" dirty="0"/>
              <a:t>standardized test </a:t>
            </a:r>
            <a:r>
              <a:rPr lang="en-US" dirty="0" smtClean="0"/>
              <a:t>scores, classroom assessments (administration or senior faculty in-class observations)</a:t>
            </a:r>
          </a:p>
        </p:txBody>
      </p:sp>
    </p:spTree>
    <p:extLst>
      <p:ext uri="{BB962C8B-B14F-4D97-AF65-F5344CB8AC3E}">
        <p14:creationId xmlns:p14="http://schemas.microsoft.com/office/powerpoint/2010/main" val="131670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Budget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“Total IT Spend”</a:t>
            </a:r>
          </a:p>
          <a:p>
            <a:r>
              <a:rPr lang="en-US" dirty="0" smtClean="0"/>
              <a:t>Hardware – </a:t>
            </a:r>
            <a:r>
              <a:rPr lang="en-US" dirty="0" err="1" smtClean="0"/>
              <a:t>Refurbed</a:t>
            </a:r>
            <a:r>
              <a:rPr lang="en-US" dirty="0" smtClean="0"/>
              <a:t> gear is a lifesaver</a:t>
            </a:r>
          </a:p>
          <a:p>
            <a:r>
              <a:rPr lang="en-US" dirty="0" smtClean="0"/>
              <a:t>Software – </a:t>
            </a:r>
            <a:r>
              <a:rPr lang="en-US" dirty="0" err="1" smtClean="0"/>
              <a:t>Techsoup</a:t>
            </a:r>
            <a:r>
              <a:rPr lang="en-US" dirty="0" smtClean="0"/>
              <a:t> and other programs</a:t>
            </a:r>
          </a:p>
          <a:p>
            <a:r>
              <a:rPr lang="en-US" dirty="0" smtClean="0"/>
              <a:t>Salaries – Fully weighted</a:t>
            </a:r>
          </a:p>
          <a:p>
            <a:r>
              <a:rPr lang="en-US" dirty="0" smtClean="0"/>
              <a:t>Telecommunications – All internet and phone</a:t>
            </a:r>
          </a:p>
          <a:p>
            <a:r>
              <a:rPr lang="en-US" dirty="0" smtClean="0"/>
              <a:t>Service and support – All vendors</a:t>
            </a:r>
          </a:p>
          <a:p>
            <a:r>
              <a:rPr lang="en-US" dirty="0" smtClean="0"/>
              <a:t>Supplies – Paper, toner, cables, mice, etc.</a:t>
            </a:r>
          </a:p>
        </p:txBody>
      </p:sp>
    </p:spTree>
    <p:extLst>
      <p:ext uri="{BB962C8B-B14F-4D97-AF65-F5344CB8AC3E}">
        <p14:creationId xmlns:p14="http://schemas.microsoft.com/office/powerpoint/2010/main" val="1926470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914</Words>
  <Application>Microsoft Office PowerPoint</Application>
  <PresentationFormat>On-screen Show (4:3)</PresentationFormat>
  <Paragraphs>146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Technology Plans for Private Schools</vt:lpstr>
      <vt:lpstr>Objectives</vt:lpstr>
      <vt:lpstr>What is an Effective Plan?</vt:lpstr>
      <vt:lpstr>5 Components</vt:lpstr>
      <vt:lpstr> Organizational Impact </vt:lpstr>
      <vt:lpstr> Technology Assessment </vt:lpstr>
      <vt:lpstr> Professional Development </vt:lpstr>
      <vt:lpstr> Evaluation Strategies </vt:lpstr>
      <vt:lpstr> Budget </vt:lpstr>
      <vt:lpstr>Budget Example 1</vt:lpstr>
      <vt:lpstr>Budget Example 2</vt:lpstr>
      <vt:lpstr>Budget Example 3</vt:lpstr>
      <vt:lpstr>Getting Started</vt:lpstr>
      <vt:lpstr>Potential Pitfalls</vt:lpstr>
      <vt:lpstr> Effectiveness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E. Sexauer</dc:creator>
  <cp:lastModifiedBy>Soliven, Rose</cp:lastModifiedBy>
  <cp:revision>14</cp:revision>
  <dcterms:created xsi:type="dcterms:W3CDTF">2014-02-25T00:30:37Z</dcterms:created>
  <dcterms:modified xsi:type="dcterms:W3CDTF">2014-03-13T12:31:29Z</dcterms:modified>
</cp:coreProperties>
</file>