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7" r:id="rId2"/>
    <p:sldId id="258" r:id="rId3"/>
    <p:sldId id="260" r:id="rId4"/>
    <p:sldId id="259" r:id="rId5"/>
    <p:sldId id="261" r:id="rId6"/>
    <p:sldId id="262" r:id="rId7"/>
    <p:sldId id="263" r:id="rId8"/>
    <p:sldId id="264" r:id="rId9"/>
    <p:sldId id="265" r:id="rId10"/>
    <p:sldId id="271" r:id="rId11"/>
    <p:sldId id="272" r:id="rId12"/>
    <p:sldId id="266" r:id="rId13"/>
    <p:sldId id="267" r:id="rId14"/>
    <p:sldId id="273"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A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64" y="52"/>
      </p:cViewPr>
      <p:guideLst>
        <p:guide orient="horz" pos="2160"/>
        <p:guide pos="2880"/>
      </p:guideLst>
    </p:cSldViewPr>
  </p:slideViewPr>
  <p:notesTextViewPr>
    <p:cViewPr>
      <p:scale>
        <a:sx n="1" d="1"/>
        <a:sy n="1" d="1"/>
      </p:scale>
      <p:origin x="0" y="0"/>
    </p:cViewPr>
  </p:notesTextViewPr>
  <p:notesViewPr>
    <p:cSldViewPr>
      <p:cViewPr varScale="1">
        <p:scale>
          <a:sx n="64" d="100"/>
          <a:sy n="64" d="100"/>
        </p:scale>
        <p:origin x="-2645"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D060B1-602E-4756-9E3D-312C9D9E43AE}" type="datetimeFigureOut">
              <a:rPr lang="en-US" smtClean="0"/>
              <a:t>5/10/2019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78141F9-24D0-4A3B-BA64-CE71FEA3B1D3}" type="slidenum">
              <a:rPr lang="en-US" smtClean="0"/>
              <a:t>‹#›</a:t>
            </a:fld>
            <a:endParaRPr lang="en-US"/>
          </a:p>
        </p:txBody>
      </p:sp>
    </p:spTree>
    <p:extLst>
      <p:ext uri="{BB962C8B-B14F-4D97-AF65-F5344CB8AC3E}">
        <p14:creationId xmlns:p14="http://schemas.microsoft.com/office/powerpoint/2010/main" val="25407306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F0FC3E-5226-4759-9E3D-8FC2273D6F1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1585691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F0FC3E-5226-4759-9E3D-8FC2273D6F1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10370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F0FC3E-5226-4759-9E3D-8FC2273D6F1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1886388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F0FC3E-5226-4759-9E3D-8FC2273D6F1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2441545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F0FC3E-5226-4759-9E3D-8FC2273D6F1B}" type="datetimeFigureOut">
              <a:rPr lang="en-US" smtClean="0"/>
              <a:t>5/10/2019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39082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F0FC3E-5226-4759-9E3D-8FC2273D6F1B}"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2319577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F0FC3E-5226-4759-9E3D-8FC2273D6F1B}" type="datetimeFigureOut">
              <a:rPr lang="en-US" smtClean="0"/>
              <a:t>5/10/2019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183850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F0FC3E-5226-4759-9E3D-8FC2273D6F1B}" type="datetimeFigureOut">
              <a:rPr lang="en-US" smtClean="0"/>
              <a:t>5/10/2019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1752094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F0FC3E-5226-4759-9E3D-8FC2273D6F1B}" type="datetimeFigureOut">
              <a:rPr lang="en-US" smtClean="0"/>
              <a:t>5/10/2019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280567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F0FC3E-5226-4759-9E3D-8FC2273D6F1B}"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3485818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F0FC3E-5226-4759-9E3D-8FC2273D6F1B}" type="datetimeFigureOut">
              <a:rPr lang="en-US" smtClean="0"/>
              <a:t>5/10/2019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C2ABE3-0D4F-4EEF-A2AB-D0722FC1AA1B}" type="slidenum">
              <a:rPr lang="en-US" smtClean="0"/>
              <a:t>‹#›</a:t>
            </a:fld>
            <a:endParaRPr lang="en-US"/>
          </a:p>
        </p:txBody>
      </p:sp>
    </p:spTree>
    <p:extLst>
      <p:ext uri="{BB962C8B-B14F-4D97-AF65-F5344CB8AC3E}">
        <p14:creationId xmlns:p14="http://schemas.microsoft.com/office/powerpoint/2010/main" val="2981999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userDrawn="1"/>
        </p:nvSpPr>
        <p:spPr>
          <a:xfrm>
            <a:off x="365760" y="533400"/>
            <a:ext cx="8458200" cy="57150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685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0FC3E-5226-4759-9E3D-8FC2273D6F1B}" type="datetimeFigureOut">
              <a:rPr lang="en-US" smtClean="0"/>
              <a:t>5/10/2019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C2ABE3-0D4F-4EEF-A2AB-D0722FC1AA1B}" type="slidenum">
              <a:rPr lang="en-US" smtClean="0"/>
              <a:t>‹#›</a:t>
            </a:fld>
            <a:endParaRPr lang="en-US"/>
          </a:p>
        </p:txBody>
      </p:sp>
      <p:sp>
        <p:nvSpPr>
          <p:cNvPr id="10" name="Rectangle 9"/>
          <p:cNvSpPr/>
          <p:nvPr userDrawn="1"/>
        </p:nvSpPr>
        <p:spPr>
          <a:xfrm>
            <a:off x="6762750" y="5465064"/>
            <a:ext cx="1714500" cy="1100328"/>
          </a:xfrm>
          <a:prstGeom prst="rect">
            <a:avLst/>
          </a:prstGeom>
          <a:solidFill>
            <a:schemeClr val="bg1"/>
          </a:solidFill>
          <a:ln w="3175">
            <a:solidFill>
              <a:schemeClr val="bg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6781800" y="5486400"/>
            <a:ext cx="1676400" cy="1057656"/>
          </a:xfrm>
          <a:prstGeom prst="rect">
            <a:avLst/>
          </a:prstGeom>
          <a:solidFill>
            <a:schemeClr val="bg1"/>
          </a:solid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934200" y="5571744"/>
            <a:ext cx="1377696" cy="905256"/>
          </a:xfrm>
          <a:prstGeom prst="rect">
            <a:avLst/>
          </a:prstGeom>
        </p:spPr>
      </p:pic>
    </p:spTree>
    <p:extLst>
      <p:ext uri="{BB962C8B-B14F-4D97-AF65-F5344CB8AC3E}">
        <p14:creationId xmlns:p14="http://schemas.microsoft.com/office/powerpoint/2010/main" val="1862457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n.gov/sboe/files/Graduation%20Pathways%20-%20Guidance%20final.v8.pdf" TargetMode="External"/><Relationship Id="rId2" Type="http://schemas.openxmlformats.org/officeDocument/2006/relationships/hyperlink" Target="https://www.doe.in.gov/graduation-pathways" TargetMode="External"/><Relationship Id="rId1" Type="http://schemas.openxmlformats.org/officeDocument/2006/relationships/slideLayout" Target="../slideLayouts/slideLayout2.xml"/><Relationship Id="rId4" Type="http://schemas.openxmlformats.org/officeDocument/2006/relationships/hyperlink" Target="https://www.doe.in.gov/sites/default/files/graduation-pathways/middle-school-toolki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in.gov/dwd/files/IN_Employability_Skill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Graduation Pathways</a:t>
            </a:r>
            <a:br>
              <a:rPr lang="en-US" dirty="0"/>
            </a:br>
            <a:r>
              <a:rPr lang="en-US" sz="3600" dirty="0"/>
              <a:t>A Web Conversation</a:t>
            </a:r>
          </a:p>
        </p:txBody>
      </p:sp>
      <p:sp>
        <p:nvSpPr>
          <p:cNvPr id="3" name="Subtitle 2"/>
          <p:cNvSpPr>
            <a:spLocks noGrp="1"/>
          </p:cNvSpPr>
          <p:nvPr>
            <p:ph type="subTitle" idx="1"/>
          </p:nvPr>
        </p:nvSpPr>
        <p:spPr/>
        <p:txBody>
          <a:bodyPr>
            <a:normAutofit fontScale="85000" lnSpcReduction="20000"/>
          </a:bodyPr>
          <a:lstStyle/>
          <a:p>
            <a:r>
              <a:rPr lang="en-US" b="1" dirty="0"/>
              <a:t>High Schools</a:t>
            </a:r>
          </a:p>
          <a:p>
            <a:r>
              <a:rPr lang="en-US" dirty="0"/>
              <a:t>April 15th 2019</a:t>
            </a:r>
          </a:p>
          <a:p>
            <a:r>
              <a:rPr lang="en-US" sz="3800" b="1" dirty="0"/>
              <a:t>Elementary Schools</a:t>
            </a:r>
          </a:p>
          <a:p>
            <a:r>
              <a:rPr lang="en-US" dirty="0"/>
              <a:t>April 16</a:t>
            </a:r>
            <a:r>
              <a:rPr lang="en-US" baseline="30000" dirty="0"/>
              <a:t>th</a:t>
            </a:r>
            <a:r>
              <a:rPr lang="en-US" dirty="0"/>
              <a:t>, 2019</a:t>
            </a:r>
          </a:p>
        </p:txBody>
      </p:sp>
    </p:spTree>
    <p:extLst>
      <p:ext uri="{BB962C8B-B14F-4D97-AF65-F5344CB8AC3E}">
        <p14:creationId xmlns:p14="http://schemas.microsoft.com/office/powerpoint/2010/main" val="29954781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Career Exploration</a:t>
            </a:r>
          </a:p>
        </p:txBody>
      </p:sp>
      <p:sp>
        <p:nvSpPr>
          <p:cNvPr id="3" name="Content Placeholder 2"/>
          <p:cNvSpPr>
            <a:spLocks noGrp="1"/>
          </p:cNvSpPr>
          <p:nvPr>
            <p:ph idx="1"/>
          </p:nvPr>
        </p:nvSpPr>
        <p:spPr>
          <a:xfrm>
            <a:off x="533400" y="1676400"/>
            <a:ext cx="8229600" cy="3992563"/>
          </a:xfrm>
        </p:spPr>
        <p:txBody>
          <a:bodyPr>
            <a:normAutofit fontScale="85000" lnSpcReduction="10000"/>
          </a:bodyPr>
          <a:lstStyle/>
          <a:p>
            <a:r>
              <a:rPr lang="en-US" b="1" dirty="0"/>
              <a:t>Career Exploration skills </a:t>
            </a:r>
            <a:r>
              <a:rPr lang="en-US" dirty="0"/>
              <a:t>consists of learning how to identify and analyze various career options in terms of what education, training, experience, and competencies are required for success. Exploration includes learning in workplace environments or directly in workplaces to discover and experience what it may be like to work in different occupations. It also involves learning how to evaluate how well a career matches or fits one’s own interests, skills, strengths, and work values.</a:t>
            </a:r>
          </a:p>
        </p:txBody>
      </p:sp>
    </p:spTree>
    <p:extLst>
      <p:ext uri="{BB962C8B-B14F-4D97-AF65-F5344CB8AC3E}">
        <p14:creationId xmlns:p14="http://schemas.microsoft.com/office/powerpoint/2010/main" val="11991181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Career Planning</a:t>
            </a:r>
          </a:p>
        </p:txBody>
      </p:sp>
      <p:sp>
        <p:nvSpPr>
          <p:cNvPr id="3" name="Content Placeholder 2"/>
          <p:cNvSpPr>
            <a:spLocks noGrp="1"/>
          </p:cNvSpPr>
          <p:nvPr>
            <p:ph idx="1"/>
          </p:nvPr>
        </p:nvSpPr>
        <p:spPr>
          <a:xfrm>
            <a:off x="457200" y="1676400"/>
            <a:ext cx="8229600" cy="3992563"/>
          </a:xfrm>
        </p:spPr>
        <p:txBody>
          <a:bodyPr>
            <a:normAutofit fontScale="92500" lnSpcReduction="20000"/>
          </a:bodyPr>
          <a:lstStyle/>
          <a:p>
            <a:r>
              <a:rPr lang="en-US" b="1" dirty="0"/>
              <a:t>Career and Academic Planning </a:t>
            </a:r>
            <a:r>
              <a:rPr lang="en-US" dirty="0"/>
              <a:t>equips students and their families with the tools necessary to make more informed choices about secondary and postsecondary education and training as it leads to careers. Students develop a Graduation Plan as both a learning process and a planning document for academic, career &amp; technical education, dual credit coursework, workplace learning and activities aligned to career goals.</a:t>
            </a:r>
          </a:p>
        </p:txBody>
      </p:sp>
    </p:spTree>
    <p:extLst>
      <p:ext uri="{BB962C8B-B14F-4D97-AF65-F5344CB8AC3E}">
        <p14:creationId xmlns:p14="http://schemas.microsoft.com/office/powerpoint/2010/main" val="124571013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00B1-6481-4CAB-AD26-FCF2F9484944}"/>
              </a:ext>
            </a:extLst>
          </p:cNvPr>
          <p:cNvSpPr>
            <a:spLocks noGrp="1"/>
          </p:cNvSpPr>
          <p:nvPr>
            <p:ph type="title"/>
          </p:nvPr>
        </p:nvSpPr>
        <p:spPr/>
        <p:txBody>
          <a:bodyPr/>
          <a:lstStyle/>
          <a:p>
            <a:r>
              <a:rPr lang="en-US" dirty="0"/>
              <a:t>Discussion Groups</a:t>
            </a:r>
          </a:p>
        </p:txBody>
      </p:sp>
      <p:sp>
        <p:nvSpPr>
          <p:cNvPr id="3" name="Content Placeholder 2">
            <a:extLst>
              <a:ext uri="{FF2B5EF4-FFF2-40B4-BE49-F238E27FC236}">
                <a16:creationId xmlns:a16="http://schemas.microsoft.com/office/drawing/2014/main" id="{BB683606-095E-4E24-943D-3134774045B2}"/>
              </a:ext>
            </a:extLst>
          </p:cNvPr>
          <p:cNvSpPr>
            <a:spLocks noGrp="1"/>
          </p:cNvSpPr>
          <p:nvPr>
            <p:ph idx="1"/>
          </p:nvPr>
        </p:nvSpPr>
        <p:spPr>
          <a:xfrm>
            <a:off x="457200" y="1676400"/>
            <a:ext cx="8229600" cy="4495800"/>
          </a:xfrm>
        </p:spPr>
        <p:txBody>
          <a:bodyPr>
            <a:normAutofit lnSpcReduction="10000"/>
          </a:bodyPr>
          <a:lstStyle/>
          <a:p>
            <a:r>
              <a:rPr lang="en-US" dirty="0"/>
              <a:t>Process (25-30 minutes): Watch Chat!</a:t>
            </a:r>
          </a:p>
          <a:p>
            <a:pPr lvl="1"/>
            <a:r>
              <a:rPr lang="en-US" dirty="0"/>
              <a:t>Quick Round Robin Introductions</a:t>
            </a:r>
          </a:p>
          <a:p>
            <a:pPr lvl="2"/>
            <a:r>
              <a:rPr lang="en-US" dirty="0"/>
              <a:t>Name, School, Position, Birth Month &amp; Date (not year</a:t>
            </a:r>
            <a:r>
              <a:rPr lang="en-US" dirty="0">
                <a:sym typeface="Wingdings" panose="05000000000000000000" pitchFamily="2" charset="2"/>
              </a:rPr>
              <a:t>)</a:t>
            </a:r>
          </a:p>
          <a:p>
            <a:pPr lvl="3"/>
            <a:r>
              <a:rPr lang="en-US" dirty="0">
                <a:sym typeface="Wingdings" panose="05000000000000000000" pitchFamily="2" charset="2"/>
              </a:rPr>
              <a:t>Leader and Recorder</a:t>
            </a:r>
          </a:p>
          <a:p>
            <a:pPr lvl="2"/>
            <a:r>
              <a:rPr lang="en-US" dirty="0">
                <a:sym typeface="Wingdings" panose="05000000000000000000" pitchFamily="2" charset="2"/>
              </a:rPr>
              <a:t>Discussion Questions</a:t>
            </a:r>
          </a:p>
          <a:p>
            <a:pPr lvl="3"/>
            <a:r>
              <a:rPr lang="en-US" dirty="0">
                <a:sym typeface="Wingdings" panose="05000000000000000000" pitchFamily="2" charset="2"/>
              </a:rPr>
              <a:t>Taking Notes</a:t>
            </a:r>
          </a:p>
          <a:p>
            <a:pPr lvl="2"/>
            <a:r>
              <a:rPr lang="en-US" dirty="0">
                <a:sym typeface="Wingdings" panose="05000000000000000000" pitchFamily="2" charset="2"/>
              </a:rPr>
              <a:t>Reporting Back</a:t>
            </a:r>
          </a:p>
          <a:p>
            <a:pPr lvl="3"/>
            <a:r>
              <a:rPr lang="en-US" dirty="0">
                <a:sym typeface="Wingdings" panose="05000000000000000000" pitchFamily="2" charset="2"/>
              </a:rPr>
              <a:t>Best Practices</a:t>
            </a:r>
          </a:p>
          <a:p>
            <a:pPr lvl="3"/>
            <a:r>
              <a:rPr lang="en-US" dirty="0">
                <a:sym typeface="Wingdings" panose="05000000000000000000" pitchFamily="2" charset="2"/>
              </a:rPr>
              <a:t>Challenges</a:t>
            </a:r>
          </a:p>
          <a:p>
            <a:pPr lvl="3"/>
            <a:r>
              <a:rPr lang="en-US" dirty="0">
                <a:sym typeface="Wingdings" panose="05000000000000000000" pitchFamily="2" charset="2"/>
              </a:rPr>
              <a:t>Need to know more</a:t>
            </a:r>
            <a:endParaRPr lang="en-US" dirty="0"/>
          </a:p>
        </p:txBody>
      </p:sp>
    </p:spTree>
    <p:extLst>
      <p:ext uri="{BB962C8B-B14F-4D97-AF65-F5344CB8AC3E}">
        <p14:creationId xmlns:p14="http://schemas.microsoft.com/office/powerpoint/2010/main" val="276437107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a:t>Discussion Questions</a:t>
            </a:r>
          </a:p>
        </p:txBody>
      </p:sp>
      <p:sp>
        <p:nvSpPr>
          <p:cNvPr id="3" name="Content Placeholder 2"/>
          <p:cNvSpPr>
            <a:spLocks noGrp="1"/>
          </p:cNvSpPr>
          <p:nvPr>
            <p:ph idx="1"/>
          </p:nvPr>
        </p:nvSpPr>
        <p:spPr>
          <a:xfrm>
            <a:off x="457200" y="1600200"/>
            <a:ext cx="8229600" cy="4419600"/>
          </a:xfrm>
        </p:spPr>
        <p:txBody>
          <a:bodyPr>
            <a:normAutofit fontScale="85000" lnSpcReduction="20000"/>
          </a:bodyPr>
          <a:lstStyle/>
          <a:p>
            <a:pPr marL="0">
              <a:spcBef>
                <a:spcPts val="0"/>
              </a:spcBef>
              <a:buFont typeface="+mj-lt"/>
              <a:buAutoNum type="arabicPeriod"/>
            </a:pPr>
            <a:r>
              <a:rPr lang="en-US" dirty="0">
                <a:solidFill>
                  <a:srgbClr val="212121"/>
                </a:solidFill>
                <a:latin typeface="Calibri"/>
              </a:rPr>
              <a:t>What is your overall understanding of graduation     pathways?  </a:t>
            </a:r>
          </a:p>
          <a:p>
            <a:pPr marL="0">
              <a:spcBef>
                <a:spcPts val="0"/>
              </a:spcBef>
              <a:buFont typeface="+mj-lt"/>
              <a:buAutoNum type="arabicPeriod"/>
            </a:pPr>
            <a:r>
              <a:rPr lang="en-US" dirty="0">
                <a:solidFill>
                  <a:srgbClr val="212121"/>
                </a:solidFill>
                <a:latin typeface="Calibri"/>
              </a:rPr>
              <a:t>What is school doing (hope to do) around career awareness and exploration in light of Grad Pathways?      In what grades?</a:t>
            </a:r>
          </a:p>
          <a:p>
            <a:pPr marL="0">
              <a:spcBef>
                <a:spcPts val="0"/>
              </a:spcBef>
              <a:buFont typeface="+mj-lt"/>
              <a:buAutoNum type="arabicPeriod"/>
            </a:pPr>
            <a:r>
              <a:rPr lang="en-US" dirty="0">
                <a:solidFill>
                  <a:srgbClr val="212121"/>
                </a:solidFill>
                <a:latin typeface="Calibri"/>
              </a:rPr>
              <a:t>Has your school partnered with employers or community organization in your career exploration activities?</a:t>
            </a:r>
          </a:p>
          <a:p>
            <a:pPr marL="0">
              <a:spcBef>
                <a:spcPts val="0"/>
              </a:spcBef>
              <a:buFont typeface="+mj-lt"/>
              <a:buAutoNum type="arabicPeriod"/>
            </a:pPr>
            <a:r>
              <a:rPr lang="en-US" dirty="0">
                <a:solidFill>
                  <a:srgbClr val="212121"/>
                </a:solidFill>
                <a:latin typeface="Calibri"/>
              </a:rPr>
              <a:t>Has your school considered job shadowing, mentoring, career fairs or other creative ways of career exploration?</a:t>
            </a:r>
          </a:p>
          <a:p>
            <a:pPr marL="0">
              <a:spcBef>
                <a:spcPts val="0"/>
              </a:spcBef>
              <a:buFont typeface="+mj-lt"/>
              <a:buAutoNum type="arabicPeriod"/>
            </a:pPr>
            <a:r>
              <a:rPr lang="en-US" dirty="0">
                <a:solidFill>
                  <a:srgbClr val="212121"/>
                </a:solidFill>
                <a:latin typeface="Calibri"/>
              </a:rPr>
              <a:t>Have you had any interaction with “your” high schools regarding grad pathways?</a:t>
            </a:r>
          </a:p>
          <a:p>
            <a:pPr marL="0">
              <a:spcBef>
                <a:spcPts val="0"/>
              </a:spcBef>
              <a:buFont typeface="+mj-lt"/>
              <a:buAutoNum type="arabicPeriod"/>
            </a:pPr>
            <a:r>
              <a:rPr lang="en-US" dirty="0">
                <a:solidFill>
                  <a:srgbClr val="212121"/>
                </a:solidFill>
                <a:latin typeface="Calibri"/>
              </a:rPr>
              <a:t>What do you need more information on?</a:t>
            </a:r>
          </a:p>
          <a:p>
            <a:endParaRPr lang="en-US" dirty="0"/>
          </a:p>
        </p:txBody>
      </p:sp>
    </p:spTree>
    <p:extLst>
      <p:ext uri="{BB962C8B-B14F-4D97-AF65-F5344CB8AC3E}">
        <p14:creationId xmlns:p14="http://schemas.microsoft.com/office/powerpoint/2010/main" val="347858961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a:t>Reporting Back</a:t>
            </a:r>
          </a:p>
        </p:txBody>
      </p:sp>
      <p:sp>
        <p:nvSpPr>
          <p:cNvPr id="3" name="Content Placeholder 2"/>
          <p:cNvSpPr>
            <a:spLocks noGrp="1"/>
          </p:cNvSpPr>
          <p:nvPr>
            <p:ph idx="1"/>
          </p:nvPr>
        </p:nvSpPr>
        <p:spPr>
          <a:xfrm>
            <a:off x="457200" y="1676400"/>
            <a:ext cx="8229600" cy="4114800"/>
          </a:xfrm>
        </p:spPr>
        <p:txBody>
          <a:bodyPr>
            <a:normAutofit/>
          </a:bodyPr>
          <a:lstStyle/>
          <a:p>
            <a:r>
              <a:rPr lang="en-US" dirty="0"/>
              <a:t>Best Practice Takeaways?</a:t>
            </a:r>
          </a:p>
          <a:p>
            <a:pPr marL="400050" lvl="1" indent="0">
              <a:buNone/>
            </a:pPr>
            <a:r>
              <a:rPr lang="en-US" dirty="0"/>
              <a:t>-What were some of the best implementation ideas that you learned about in your discussion?</a:t>
            </a:r>
          </a:p>
          <a:p>
            <a:r>
              <a:rPr lang="en-US" dirty="0"/>
              <a:t>What were some of the consistent challenges shared in your discussion?</a:t>
            </a:r>
          </a:p>
          <a:p>
            <a:r>
              <a:rPr lang="en-US" dirty="0"/>
              <a:t>What do you need more info on?</a:t>
            </a:r>
          </a:p>
          <a:p>
            <a:pPr marL="0" indent="0" algn="ctr">
              <a:buNone/>
            </a:pPr>
            <a:r>
              <a:rPr lang="en-US" sz="2400" b="1" dirty="0"/>
              <a:t>Email your notes to hharmon@inpea.org</a:t>
            </a:r>
          </a:p>
        </p:txBody>
      </p:sp>
    </p:spTree>
    <p:extLst>
      <p:ext uri="{BB962C8B-B14F-4D97-AF65-F5344CB8AC3E}">
        <p14:creationId xmlns:p14="http://schemas.microsoft.com/office/powerpoint/2010/main" val="26944965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INPAC Pre-Conference</a:t>
            </a:r>
            <a:br>
              <a:rPr lang="en-US" dirty="0"/>
            </a:br>
            <a:r>
              <a:rPr lang="en-US" dirty="0"/>
              <a:t>Implementing Grad Pathways</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dirty="0"/>
              <a:t>September 23</a:t>
            </a:r>
            <a:r>
              <a:rPr lang="en-US" baseline="30000" dirty="0"/>
              <a:t>rd</a:t>
            </a:r>
            <a:r>
              <a:rPr lang="en-US" dirty="0"/>
              <a:t> 8:30 AM</a:t>
            </a:r>
          </a:p>
          <a:p>
            <a:pPr marL="0" indent="0" algn="ctr">
              <a:buNone/>
            </a:pPr>
            <a:r>
              <a:rPr lang="en-US" dirty="0"/>
              <a:t>Renaissance Hotel, Carmel IN</a:t>
            </a:r>
          </a:p>
          <a:p>
            <a:pPr marL="0" indent="0" algn="ctr">
              <a:buNone/>
            </a:pPr>
            <a:endParaRPr lang="en-US" dirty="0"/>
          </a:p>
          <a:p>
            <a:pPr marL="0" indent="0" algn="ctr">
              <a:buNone/>
            </a:pPr>
            <a:r>
              <a:rPr lang="en-US" b="1" dirty="0"/>
              <a:t>“Never Stand Still: Shaping the Future”</a:t>
            </a:r>
          </a:p>
          <a:p>
            <a:endParaRPr lang="en-US" dirty="0"/>
          </a:p>
        </p:txBody>
      </p:sp>
    </p:spTree>
    <p:extLst>
      <p:ext uri="{BB962C8B-B14F-4D97-AF65-F5344CB8AC3E}">
        <p14:creationId xmlns:p14="http://schemas.microsoft.com/office/powerpoint/2010/main" val="988881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a:t>Resources</a:t>
            </a:r>
          </a:p>
        </p:txBody>
      </p:sp>
      <p:sp>
        <p:nvSpPr>
          <p:cNvPr id="3" name="Content Placeholder 2"/>
          <p:cNvSpPr>
            <a:spLocks noGrp="1"/>
          </p:cNvSpPr>
          <p:nvPr>
            <p:ph idx="1"/>
          </p:nvPr>
        </p:nvSpPr>
        <p:spPr>
          <a:xfrm>
            <a:off x="457200" y="1447800"/>
            <a:ext cx="8229600" cy="4572000"/>
          </a:xfrm>
        </p:spPr>
        <p:txBody>
          <a:bodyPr>
            <a:normAutofit fontScale="92500" lnSpcReduction="20000"/>
          </a:bodyPr>
          <a:lstStyle/>
          <a:p>
            <a:pPr marL="0" indent="0" algn="ctr">
              <a:buNone/>
            </a:pPr>
            <a:r>
              <a:rPr lang="en-US" b="1" dirty="0"/>
              <a:t>DOE Resources</a:t>
            </a:r>
            <a:endParaRPr lang="en-US" b="1" dirty="0">
              <a:hlinkClick r:id="rId2"/>
            </a:endParaRPr>
          </a:p>
          <a:p>
            <a:pPr marL="0" indent="0">
              <a:buNone/>
            </a:pPr>
            <a:r>
              <a:rPr lang="en-US" dirty="0">
                <a:hlinkClick r:id="rId2"/>
              </a:rPr>
              <a:t>https://www.doe.in.gov/graduation-pathways</a:t>
            </a:r>
            <a:endParaRPr lang="en-US" dirty="0"/>
          </a:p>
          <a:p>
            <a:pPr marL="0" indent="0">
              <a:buNone/>
            </a:pPr>
            <a:endParaRPr lang="en-US" dirty="0"/>
          </a:p>
          <a:p>
            <a:pPr marL="0" indent="0" algn="ctr">
              <a:buNone/>
            </a:pPr>
            <a:r>
              <a:rPr lang="en-US" b="1" dirty="0"/>
              <a:t>State Board Guidance</a:t>
            </a:r>
          </a:p>
          <a:p>
            <a:pPr marL="0" indent="0" algn="ctr">
              <a:buNone/>
            </a:pPr>
            <a:endParaRPr lang="en-US" dirty="0"/>
          </a:p>
          <a:p>
            <a:pPr marL="0" indent="0" algn="ctr">
              <a:buNone/>
            </a:pPr>
            <a:r>
              <a:rPr lang="en-US" dirty="0">
                <a:hlinkClick r:id="rId3"/>
              </a:rPr>
              <a:t>https://www.in.gov/sboe/files/Graduation%20Pathways%20-%20Guidance%20final.v8.pdf</a:t>
            </a:r>
            <a:endParaRPr lang="en-US" dirty="0"/>
          </a:p>
          <a:p>
            <a:pPr marL="0" indent="0" algn="ctr">
              <a:buNone/>
            </a:pPr>
            <a:r>
              <a:rPr lang="en-US" b="1" dirty="0"/>
              <a:t>Middle School Toolkit</a:t>
            </a:r>
            <a:endParaRPr lang="en-US" b="1" dirty="0">
              <a:hlinkClick r:id="rId4"/>
            </a:endParaRPr>
          </a:p>
          <a:p>
            <a:pPr marL="0" indent="0" algn="ctr">
              <a:buNone/>
            </a:pPr>
            <a:r>
              <a:rPr lang="en-US" dirty="0">
                <a:hlinkClick r:id="rId4"/>
              </a:rPr>
              <a:t>https://www.doe.in.gov/sites/default/files/graduation-pathways/middle-school-toolkit.pdf</a:t>
            </a:r>
            <a:endParaRPr lang="en-US" dirty="0"/>
          </a:p>
        </p:txBody>
      </p:sp>
    </p:spTree>
    <p:extLst>
      <p:ext uri="{BB962C8B-B14F-4D97-AF65-F5344CB8AC3E}">
        <p14:creationId xmlns:p14="http://schemas.microsoft.com/office/powerpoint/2010/main" val="248075520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4E314-5426-4E06-B464-367E30360160}"/>
              </a:ext>
            </a:extLst>
          </p:cNvPr>
          <p:cNvSpPr>
            <a:spLocks noGrp="1"/>
          </p:cNvSpPr>
          <p:nvPr>
            <p:ph type="title"/>
          </p:nvPr>
        </p:nvSpPr>
        <p:spPr>
          <a:xfrm>
            <a:off x="457200" y="457200"/>
            <a:ext cx="8229600" cy="1143000"/>
          </a:xfrm>
        </p:spPr>
        <p:txBody>
          <a:bodyPr/>
          <a:lstStyle/>
          <a:p>
            <a:r>
              <a:rPr lang="en-US" dirty="0"/>
              <a:t>Our Agenda &amp; Goals</a:t>
            </a:r>
          </a:p>
        </p:txBody>
      </p:sp>
      <p:sp>
        <p:nvSpPr>
          <p:cNvPr id="3" name="Content Placeholder 2">
            <a:extLst>
              <a:ext uri="{FF2B5EF4-FFF2-40B4-BE49-F238E27FC236}">
                <a16:creationId xmlns:a16="http://schemas.microsoft.com/office/drawing/2014/main" id="{0701F525-EA87-4BF3-933B-46462EAE90D1}"/>
              </a:ext>
            </a:extLst>
          </p:cNvPr>
          <p:cNvSpPr>
            <a:spLocks noGrp="1"/>
          </p:cNvSpPr>
          <p:nvPr>
            <p:ph idx="1"/>
          </p:nvPr>
        </p:nvSpPr>
        <p:spPr>
          <a:xfrm>
            <a:off x="533400" y="1600200"/>
            <a:ext cx="8229600" cy="3992563"/>
          </a:xfrm>
        </p:spPr>
        <p:txBody>
          <a:bodyPr/>
          <a:lstStyle/>
          <a:p>
            <a:r>
              <a:rPr lang="en-US" dirty="0"/>
              <a:t>Overview</a:t>
            </a:r>
          </a:p>
          <a:p>
            <a:r>
              <a:rPr lang="en-US" dirty="0"/>
              <a:t>Discussion Groups with Focus Questions</a:t>
            </a:r>
          </a:p>
          <a:p>
            <a:r>
              <a:rPr lang="en-US" dirty="0"/>
              <a:t>Reporting Back</a:t>
            </a:r>
          </a:p>
          <a:p>
            <a:pPr lvl="1"/>
            <a:r>
              <a:rPr lang="en-US" dirty="0"/>
              <a:t>Best Practices</a:t>
            </a:r>
          </a:p>
          <a:p>
            <a:pPr lvl="1"/>
            <a:r>
              <a:rPr lang="en-US" dirty="0"/>
              <a:t>Challenges</a:t>
            </a:r>
          </a:p>
          <a:p>
            <a:pPr lvl="1"/>
            <a:r>
              <a:rPr lang="en-US" dirty="0"/>
              <a:t>Need to know more</a:t>
            </a:r>
          </a:p>
          <a:p>
            <a:r>
              <a:rPr lang="en-US" dirty="0"/>
              <a:t>What can we learn from each other?</a:t>
            </a:r>
          </a:p>
        </p:txBody>
      </p:sp>
    </p:spTree>
    <p:extLst>
      <p:ext uri="{BB962C8B-B14F-4D97-AF65-F5344CB8AC3E}">
        <p14:creationId xmlns:p14="http://schemas.microsoft.com/office/powerpoint/2010/main" val="120014760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1143000"/>
          </a:xfrm>
        </p:spPr>
        <p:txBody>
          <a:bodyPr/>
          <a:lstStyle/>
          <a:p>
            <a:r>
              <a:rPr lang="en-US" dirty="0"/>
              <a:t>Graduation Requirements</a:t>
            </a:r>
          </a:p>
        </p:txBody>
      </p:sp>
      <p:sp>
        <p:nvSpPr>
          <p:cNvPr id="5" name="Content Placeholder 4"/>
          <p:cNvSpPr>
            <a:spLocks noGrp="1"/>
          </p:cNvSpPr>
          <p:nvPr>
            <p:ph sz="half" idx="1"/>
          </p:nvPr>
        </p:nvSpPr>
        <p:spPr/>
        <p:txBody>
          <a:bodyPr>
            <a:normAutofit fontScale="85000" lnSpcReduction="10000"/>
          </a:bodyPr>
          <a:lstStyle/>
          <a:p>
            <a:pPr marL="0" indent="0" algn="ctr">
              <a:buNone/>
            </a:pPr>
            <a:r>
              <a:rPr lang="en-US" b="1" u="sng" dirty="0"/>
              <a:t>Before 2023</a:t>
            </a:r>
          </a:p>
          <a:p>
            <a:pPr marL="0" indent="0" algn="ctr">
              <a:buNone/>
            </a:pPr>
            <a:endParaRPr lang="en-US" b="1" u="sng" dirty="0"/>
          </a:p>
          <a:p>
            <a:r>
              <a:rPr lang="en-US" dirty="0"/>
              <a:t>Meet Diploma Requirements</a:t>
            </a:r>
          </a:p>
          <a:p>
            <a:r>
              <a:rPr lang="en-US" dirty="0"/>
              <a:t> Pass the GQE (ISTEP+ 10)</a:t>
            </a:r>
          </a:p>
          <a:p>
            <a:r>
              <a:rPr lang="en-US" dirty="0"/>
              <a:t> Not passing the GQE (ISTEP+ 10), but receiving a waiver</a:t>
            </a:r>
          </a:p>
        </p:txBody>
      </p:sp>
      <p:sp>
        <p:nvSpPr>
          <p:cNvPr id="6" name="Content Placeholder 5"/>
          <p:cNvSpPr>
            <a:spLocks noGrp="1"/>
          </p:cNvSpPr>
          <p:nvPr>
            <p:ph sz="half" idx="2"/>
          </p:nvPr>
        </p:nvSpPr>
        <p:spPr/>
        <p:txBody>
          <a:bodyPr>
            <a:normAutofit fontScale="85000" lnSpcReduction="10000"/>
          </a:bodyPr>
          <a:lstStyle/>
          <a:p>
            <a:pPr marL="0" indent="0" algn="ctr">
              <a:buNone/>
            </a:pPr>
            <a:r>
              <a:rPr lang="en-US" b="1" dirty="0"/>
              <a:t>2023 (Grad Pathways o</a:t>
            </a:r>
            <a:r>
              <a:rPr lang="en-US" dirty="0"/>
              <a:t>r </a:t>
            </a:r>
            <a:r>
              <a:rPr lang="en-US" b="1" dirty="0"/>
              <a:t>before by request)</a:t>
            </a:r>
          </a:p>
          <a:p>
            <a:pPr marL="0" indent="0" algn="ctr">
              <a:buNone/>
            </a:pPr>
            <a:endParaRPr lang="en-US" b="1" dirty="0"/>
          </a:p>
          <a:p>
            <a:r>
              <a:rPr lang="en-US" dirty="0"/>
              <a:t>Successfully completing the Graduation Pathway requirements (3 buckets)</a:t>
            </a:r>
          </a:p>
          <a:p>
            <a:r>
              <a:rPr lang="en-US" dirty="0"/>
              <a:t>Unsuccessfully completing the Postsecondary-Ready Competency requirement, but receiving a waiver</a:t>
            </a:r>
          </a:p>
        </p:txBody>
      </p:sp>
    </p:spTree>
    <p:extLst>
      <p:ext uri="{BB962C8B-B14F-4D97-AF65-F5344CB8AC3E}">
        <p14:creationId xmlns:p14="http://schemas.microsoft.com/office/powerpoint/2010/main" val="13789448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520FA-9836-45C5-B3E1-6DE88A3EBE65}"/>
              </a:ext>
            </a:extLst>
          </p:cNvPr>
          <p:cNvSpPr>
            <a:spLocks noGrp="1"/>
          </p:cNvSpPr>
          <p:nvPr>
            <p:ph type="title"/>
          </p:nvPr>
        </p:nvSpPr>
        <p:spPr>
          <a:xfrm>
            <a:off x="457200" y="381000"/>
            <a:ext cx="8229600" cy="1143000"/>
          </a:xfrm>
        </p:spPr>
        <p:txBody>
          <a:bodyPr/>
          <a:lstStyle/>
          <a:p>
            <a:r>
              <a:rPr lang="en-US" dirty="0"/>
              <a:t>Overview</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7657858" cy="466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70614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Bucket #1</a:t>
            </a:r>
          </a:p>
        </p:txBody>
      </p:sp>
      <p:sp>
        <p:nvSpPr>
          <p:cNvPr id="3" name="Content Placeholder 2"/>
          <p:cNvSpPr>
            <a:spLocks noGrp="1"/>
          </p:cNvSpPr>
          <p:nvPr>
            <p:ph idx="1"/>
          </p:nvPr>
        </p:nvSpPr>
        <p:spPr/>
        <p:txBody>
          <a:bodyPr/>
          <a:lstStyle/>
          <a:p>
            <a:endParaRPr lang="en-US" dirty="0"/>
          </a:p>
          <a:p>
            <a:r>
              <a:rPr lang="en-US" dirty="0"/>
              <a:t>Meeting the diploma requirements for one of the four diploma designations</a:t>
            </a:r>
          </a:p>
          <a:p>
            <a:endParaRPr lang="en-US" dirty="0"/>
          </a:p>
          <a:p>
            <a:pPr marL="0" indent="0" algn="ctr">
              <a:buNone/>
            </a:pPr>
            <a:endParaRPr lang="en-US" dirty="0"/>
          </a:p>
          <a:p>
            <a:endParaRPr lang="en-US" dirty="0"/>
          </a:p>
          <a:p>
            <a:endParaRPr lang="en-US" dirty="0"/>
          </a:p>
        </p:txBody>
      </p:sp>
      <p:pic>
        <p:nvPicPr>
          <p:cNvPr id="1026" name="Picture 2" descr="C:\Users\John\AppData\Local\Microsoft\Windows\INetCache\IE\3863HMUK\bucket_gree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574719"/>
            <a:ext cx="1920240" cy="20387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ohn\AppData\Local\Microsoft\Windows\INetCache\IE\3863HMUK\diploma-lavoro-370x24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3878564"/>
            <a:ext cx="3017520" cy="2030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0154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Bucket #2</a:t>
            </a:r>
          </a:p>
        </p:txBody>
      </p:sp>
      <p:sp>
        <p:nvSpPr>
          <p:cNvPr id="3" name="Content Placeholder 2"/>
          <p:cNvSpPr>
            <a:spLocks noGrp="1"/>
          </p:cNvSpPr>
          <p:nvPr>
            <p:ph idx="1"/>
          </p:nvPr>
        </p:nvSpPr>
        <p:spPr>
          <a:xfrm>
            <a:off x="457200" y="2393925"/>
            <a:ext cx="8229600" cy="3992563"/>
          </a:xfrm>
        </p:spPr>
        <p:txBody>
          <a:bodyPr/>
          <a:lstStyle/>
          <a:p>
            <a:r>
              <a:rPr lang="en-US" dirty="0"/>
              <a:t>Employability Skills – Being able to demonstrate essential employability (soft) skills needed to be successful in today’s work environment</a:t>
            </a:r>
          </a:p>
          <a:p>
            <a:r>
              <a:rPr lang="en-US" dirty="0"/>
              <a:t>Mindsets, self management skills, learning strategies, social skills, workplace skills.</a:t>
            </a:r>
          </a:p>
        </p:txBody>
      </p:sp>
      <p:pic>
        <p:nvPicPr>
          <p:cNvPr id="4" name="Picture 2" descr="C:\Users\John\AppData\Local\Microsoft\Windows\INetCache\IE\3863HMUK\bucket_gree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574719"/>
            <a:ext cx="1737360" cy="1844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85505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a:t>Bucket #2 </a:t>
            </a:r>
            <a:br>
              <a:rPr lang="en-US" dirty="0"/>
            </a:br>
            <a:r>
              <a:rPr lang="en-US" dirty="0"/>
              <a:t>Employability Skills</a:t>
            </a:r>
          </a:p>
        </p:txBody>
      </p:sp>
      <p:sp>
        <p:nvSpPr>
          <p:cNvPr id="3" name="Content Placeholder 2"/>
          <p:cNvSpPr>
            <a:spLocks noGrp="1"/>
          </p:cNvSpPr>
          <p:nvPr>
            <p:ph idx="1"/>
          </p:nvPr>
        </p:nvSpPr>
        <p:spPr>
          <a:xfrm>
            <a:off x="533400" y="1905000"/>
            <a:ext cx="8229600" cy="4191000"/>
          </a:xfrm>
        </p:spPr>
        <p:txBody>
          <a:bodyPr>
            <a:normAutofit fontScale="92500" lnSpcReduction="20000"/>
          </a:bodyPr>
          <a:lstStyle/>
          <a:p>
            <a:r>
              <a:rPr lang="en-US" dirty="0"/>
              <a:t>Complete one of the following</a:t>
            </a:r>
          </a:p>
          <a:p>
            <a:pPr lvl="1"/>
            <a:r>
              <a:rPr lang="en-US" dirty="0"/>
              <a:t>Project Based Experience</a:t>
            </a:r>
          </a:p>
          <a:p>
            <a:pPr lvl="1"/>
            <a:r>
              <a:rPr lang="en-US" dirty="0"/>
              <a:t>Service Based Experience</a:t>
            </a:r>
          </a:p>
          <a:p>
            <a:pPr lvl="1"/>
            <a:r>
              <a:rPr lang="en-US" dirty="0"/>
              <a:t>Work Based Experience</a:t>
            </a:r>
          </a:p>
          <a:p>
            <a:r>
              <a:rPr lang="en-US" dirty="0"/>
              <a:t>Student Work Product Required</a:t>
            </a:r>
          </a:p>
          <a:p>
            <a:r>
              <a:rPr lang="en-US" dirty="0"/>
              <a:t>Design Principles Included</a:t>
            </a:r>
          </a:p>
          <a:p>
            <a:r>
              <a:rPr lang="en-US" dirty="0"/>
              <a:t>Employability Skills Benchmarks</a:t>
            </a:r>
          </a:p>
          <a:p>
            <a:pPr marL="0" indent="0">
              <a:buNone/>
            </a:pPr>
            <a:r>
              <a:rPr lang="en-US" dirty="0">
                <a:hlinkClick r:id="rId2"/>
              </a:rPr>
              <a:t>https://www.in.gov/dwd/files/IN_Employability_Skills.pdf</a:t>
            </a:r>
            <a:r>
              <a:rPr lang="en-US" dirty="0"/>
              <a:t> </a:t>
            </a:r>
          </a:p>
          <a:p>
            <a:pPr lvl="1"/>
            <a:endParaRPr lang="en-US" dirty="0"/>
          </a:p>
        </p:txBody>
      </p:sp>
    </p:spTree>
    <p:extLst>
      <p:ext uri="{BB962C8B-B14F-4D97-AF65-F5344CB8AC3E}">
        <p14:creationId xmlns:p14="http://schemas.microsoft.com/office/powerpoint/2010/main" val="29992148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676400"/>
          </a:xfrm>
        </p:spPr>
        <p:txBody>
          <a:bodyPr>
            <a:normAutofit fontScale="90000"/>
          </a:bodyPr>
          <a:lstStyle/>
          <a:p>
            <a:r>
              <a:rPr lang="en-US" dirty="0"/>
              <a:t>Postsecondary-Ready Competencies – Bucket #3</a:t>
            </a:r>
            <a:br>
              <a:rPr lang="en-US" dirty="0"/>
            </a:br>
            <a:r>
              <a:rPr lang="en-US" sz="3100" dirty="0"/>
              <a:t>Students must complete at least one of the following</a:t>
            </a:r>
          </a:p>
        </p:txBody>
      </p:sp>
      <p:sp>
        <p:nvSpPr>
          <p:cNvPr id="3" name="Content Placeholder 2"/>
          <p:cNvSpPr>
            <a:spLocks noGrp="1"/>
          </p:cNvSpPr>
          <p:nvPr>
            <p:ph sz="half" idx="1"/>
          </p:nvPr>
        </p:nvSpPr>
        <p:spPr>
          <a:xfrm>
            <a:off x="457200" y="2743200"/>
            <a:ext cx="4038600" cy="4525963"/>
          </a:xfrm>
        </p:spPr>
        <p:txBody>
          <a:bodyPr>
            <a:normAutofit/>
          </a:bodyPr>
          <a:lstStyle/>
          <a:p>
            <a:pPr marL="0" indent="0">
              <a:buNone/>
            </a:pPr>
            <a:endParaRPr lang="en-US" b="1" dirty="0"/>
          </a:p>
          <a:p>
            <a:pPr marL="0" indent="0">
              <a:buNone/>
            </a:pPr>
            <a:r>
              <a:rPr lang="en-US" dirty="0"/>
              <a:t>1. Honors Diploma </a:t>
            </a:r>
          </a:p>
          <a:p>
            <a:pPr marL="0" indent="0">
              <a:buNone/>
            </a:pPr>
            <a:r>
              <a:rPr lang="en-US" dirty="0"/>
              <a:t>2. ACT or SAT </a:t>
            </a:r>
          </a:p>
          <a:p>
            <a:pPr marL="0" indent="0">
              <a:buNone/>
            </a:pPr>
            <a:r>
              <a:rPr lang="en-US" dirty="0"/>
              <a:t>4. ASVAB </a:t>
            </a:r>
          </a:p>
          <a:p>
            <a:pPr marL="0" indent="0">
              <a:buNone/>
            </a:pPr>
            <a:r>
              <a:rPr lang="en-US" dirty="0"/>
              <a:t>5. Industry Cert</a:t>
            </a:r>
          </a:p>
          <a:p>
            <a:pPr marL="0" indent="0">
              <a:buNone/>
            </a:pPr>
            <a:r>
              <a:rPr lang="en-US" dirty="0"/>
              <a:t>Apprenticeship </a:t>
            </a:r>
          </a:p>
          <a:p>
            <a:pPr marL="0" indent="0">
              <a:buNone/>
            </a:pPr>
            <a:endParaRPr lang="en-US" dirty="0"/>
          </a:p>
        </p:txBody>
      </p:sp>
      <p:sp>
        <p:nvSpPr>
          <p:cNvPr id="5" name="Content Placeholder 4"/>
          <p:cNvSpPr>
            <a:spLocks noGrp="1"/>
          </p:cNvSpPr>
          <p:nvPr>
            <p:ph sz="half" idx="2"/>
          </p:nvPr>
        </p:nvSpPr>
        <p:spPr>
          <a:xfrm>
            <a:off x="4724400" y="2971800"/>
            <a:ext cx="4038600" cy="4525963"/>
          </a:xfrm>
        </p:spPr>
        <p:txBody>
          <a:bodyPr/>
          <a:lstStyle/>
          <a:p>
            <a:pPr marL="0" indent="0">
              <a:buNone/>
            </a:pPr>
            <a:r>
              <a:rPr lang="en-US" dirty="0"/>
              <a:t>7. CTE Concentrator </a:t>
            </a:r>
          </a:p>
          <a:p>
            <a:pPr marL="0" indent="0">
              <a:buNone/>
            </a:pPr>
            <a:r>
              <a:rPr lang="en-US" dirty="0"/>
              <a:t>8. AP/IB/Dual Credit/Cambridge  Int./CLEP</a:t>
            </a:r>
          </a:p>
          <a:p>
            <a:pPr marL="0" indent="0">
              <a:buNone/>
            </a:pPr>
            <a:r>
              <a:rPr lang="en-US" dirty="0"/>
              <a:t>9. Locally Created Pathways</a:t>
            </a:r>
          </a:p>
          <a:p>
            <a:endParaRPr lang="en-US" dirty="0"/>
          </a:p>
        </p:txBody>
      </p:sp>
    </p:spTree>
    <p:extLst>
      <p:ext uri="{BB962C8B-B14F-4D97-AF65-F5344CB8AC3E}">
        <p14:creationId xmlns:p14="http://schemas.microsoft.com/office/powerpoint/2010/main" val="11274923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2050" name="Picture 2" descr="C:\Users\John\AppData\Local\Microsoft\Windows\INetCache\IE\3863HMUK\1335-12439673009u9Z[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066800"/>
            <a:ext cx="4990703" cy="3992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7934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Office Theme">
  <a:themeElements>
    <a:clrScheme name="INPEA">
      <a:dk1>
        <a:srgbClr val="000000"/>
      </a:dk1>
      <a:lt1>
        <a:sysClr val="window" lastClr="FFFFFF"/>
      </a:lt1>
      <a:dk2>
        <a:srgbClr val="7F7F7F"/>
      </a:dk2>
      <a:lt2>
        <a:srgbClr val="58A555"/>
      </a:lt2>
      <a:accent1>
        <a:srgbClr val="94C600"/>
      </a:accent1>
      <a:accent2>
        <a:srgbClr val="71685A"/>
      </a:accent2>
      <a:accent3>
        <a:srgbClr val="0070C0"/>
      </a:accent3>
      <a:accent4>
        <a:srgbClr val="6FB46C"/>
      </a:accent4>
      <a:accent5>
        <a:srgbClr val="002060"/>
      </a:accent5>
      <a:accent6>
        <a:srgbClr val="33CCFF"/>
      </a:accent6>
      <a:hlink>
        <a:srgbClr val="66FF99"/>
      </a:hlink>
      <a:folHlink>
        <a:srgbClr val="66CCFF"/>
      </a:folHlink>
    </a:clrScheme>
    <a:fontScheme name="INPEA">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TotalTime>
  <Words>672</Words>
  <Application>Microsoft Office PowerPoint</Application>
  <PresentationFormat>On-screen Show (4:3)</PresentationFormat>
  <Paragraphs>94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Verdana</vt:lpstr>
      <vt:lpstr>Wingdings</vt:lpstr>
      <vt:lpstr>Office Theme</vt:lpstr>
      <vt:lpstr>Graduation Pathways A Web Conversation</vt:lpstr>
      <vt:lpstr>Our Agenda &amp; Goals</vt:lpstr>
      <vt:lpstr>Graduation Requirements</vt:lpstr>
      <vt:lpstr>Overview</vt:lpstr>
      <vt:lpstr>Bucket #1</vt:lpstr>
      <vt:lpstr>Bucket #2</vt:lpstr>
      <vt:lpstr>Bucket #2  Employability Skills</vt:lpstr>
      <vt:lpstr>Postsecondary-Ready Competencies – Bucket #3 Students must complete at least one of the following</vt:lpstr>
      <vt:lpstr>PowerPoint Presentation</vt:lpstr>
      <vt:lpstr>Career Exploration</vt:lpstr>
      <vt:lpstr>Career Planning</vt:lpstr>
      <vt:lpstr>Discussion Groups</vt:lpstr>
      <vt:lpstr>Discussion Questions</vt:lpstr>
      <vt:lpstr>Reporting Back</vt:lpstr>
      <vt:lpstr>INPAC Pre-Conference Implementing Grad Pathways</vt:lpstr>
      <vt:lpstr>Resources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Soliven, Rose</dc:creator>
  <cp:lastModifiedBy>Harmon.Heidi</cp:lastModifiedBy>
  <cp:revision>14</cp:revision>
  <dcterms:created xsi:type="dcterms:W3CDTF">2014-02-27T14:52:43Z</dcterms:created>
  <dcterms:modified xsi:type="dcterms:W3CDTF">2019-05-10T14:58:32Z</dcterms:modified>
</cp:coreProperties>
</file>