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9" r:id="rId8"/>
    <p:sldId id="270" r:id="rId9"/>
    <p:sldId id="264" r:id="rId10"/>
    <p:sldId id="265" r:id="rId11"/>
    <p:sldId id="260" r:id="rId12"/>
    <p:sldId id="261" r:id="rId13"/>
    <p:sldId id="266" r:id="rId14"/>
    <p:sldId id="267" r:id="rId15"/>
    <p:sldId id="268" r:id="rId1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57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A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96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9D060B1-602E-4756-9E3D-312C9D9E43AE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78141F9-24D0-4A3B-BA64-CE71FEA3B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3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9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1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8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4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2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7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7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1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9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" y="533400"/>
            <a:ext cx="8458200" cy="5715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FC3E-5226-4759-9E3D-8FC2273D6F1B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ABE3-0D4F-4EEF-A2AB-D0722FC1AA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6762750" y="5465064"/>
            <a:ext cx="1714500" cy="110032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781800" y="5486400"/>
            <a:ext cx="1676400" cy="105765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571744"/>
            <a:ext cx="1377696" cy="905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57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.gov/sboe/files/Graduation%20Pathways%20-%20Guidance%20final.v8.pdf" TargetMode="External"/><Relationship Id="rId2" Type="http://schemas.openxmlformats.org/officeDocument/2006/relationships/hyperlink" Target="https://www.doe.in.gov/graduation-pathway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.gov/dwd/files/IN_Employability_Skill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 Pathways</a:t>
            </a:r>
            <a:br>
              <a:rPr lang="en-US" dirty="0"/>
            </a:br>
            <a:r>
              <a:rPr lang="en-US" sz="3600" dirty="0"/>
              <a:t>A Web Conversation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/>
              <a:t>High Schools</a:t>
            </a:r>
          </a:p>
          <a:p>
            <a:r>
              <a:rPr lang="en-US" dirty="0"/>
              <a:t>April 15th 2019</a:t>
            </a:r>
          </a:p>
          <a:p>
            <a:r>
              <a:rPr lang="en-US" dirty="0"/>
              <a:t>Elementary Schools</a:t>
            </a:r>
          </a:p>
          <a:p>
            <a:r>
              <a:rPr lang="en-US" dirty="0"/>
              <a:t>April 16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155754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Bucket #3 PSRC</a:t>
            </a:r>
            <a:br>
              <a:rPr lang="en-US" dirty="0"/>
            </a:br>
            <a:r>
              <a:rPr lang="en-US" sz="3100" dirty="0"/>
              <a:t>Non-Traditional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AP/IB/Dual Credit/Cambridge International/CLEP</a:t>
            </a:r>
          </a:p>
          <a:p>
            <a:pPr lvl="1"/>
            <a:r>
              <a:rPr lang="en-US" dirty="0"/>
              <a:t>C or higher in three courses (1 or 3 must be in a core content area)</a:t>
            </a:r>
          </a:p>
          <a:p>
            <a:r>
              <a:rPr lang="en-US" b="1" dirty="0"/>
              <a:t>Locally Created Pathway </a:t>
            </a:r>
            <a:r>
              <a:rPr lang="en-US" dirty="0"/>
              <a:t>(approved by SBOE)</a:t>
            </a:r>
            <a:endParaRPr lang="en-US" b="1" dirty="0"/>
          </a:p>
          <a:p>
            <a:pPr lvl="1"/>
            <a:r>
              <a:rPr lang="en-US" dirty="0"/>
              <a:t>Developed in Collaboration or Partnership</a:t>
            </a:r>
          </a:p>
          <a:p>
            <a:pPr lvl="1"/>
            <a:r>
              <a:rPr lang="en-US" dirty="0"/>
              <a:t>Competency and Currency</a:t>
            </a:r>
          </a:p>
          <a:p>
            <a:pPr lvl="1"/>
            <a:r>
              <a:rPr lang="en-US" dirty="0"/>
              <a:t>Continuous Improvement</a:t>
            </a:r>
          </a:p>
          <a:p>
            <a:pPr lvl="2"/>
            <a:r>
              <a:rPr lang="en-US" dirty="0"/>
              <a:t>Measuring Outcomes</a:t>
            </a:r>
          </a:p>
          <a:p>
            <a:pPr lvl="2"/>
            <a:r>
              <a:rPr lang="en-US" dirty="0"/>
              <a:t>Improving the Process</a:t>
            </a:r>
          </a:p>
        </p:txBody>
      </p:sp>
    </p:spTree>
    <p:extLst>
      <p:ext uri="{BB962C8B-B14F-4D97-AF65-F5344CB8AC3E}">
        <p14:creationId xmlns:p14="http://schemas.microsoft.com/office/powerpoint/2010/main" val="6613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500B1-6481-4CAB-AD26-FCF2F9484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83606-095E-4E24-943D-31347740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Process (25-30 minutes): Watch Chat!</a:t>
            </a:r>
          </a:p>
          <a:p>
            <a:pPr lvl="1"/>
            <a:r>
              <a:rPr lang="en-US" dirty="0"/>
              <a:t>Quick Round Robin Introductions</a:t>
            </a:r>
          </a:p>
          <a:p>
            <a:pPr lvl="2"/>
            <a:r>
              <a:rPr lang="en-US" dirty="0"/>
              <a:t>Name, School, Position, Birth Month &amp; Date (not year</a:t>
            </a:r>
            <a:r>
              <a:rPr lang="en-US" dirty="0">
                <a:sym typeface="Wingdings" panose="05000000000000000000" pitchFamily="2" charset="2"/>
              </a:rPr>
              <a:t>)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Leader and Recorder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Discussion Questions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Taking Notes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Reporting Back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Best Practices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Challenges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Need to know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9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71048-AADD-4FD7-ABF0-87C56CB6A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r>
              <a:rPr lang="en-US" dirty="0"/>
              <a:t>HS 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7D959-E4CD-4524-A24C-4410326BE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Autofit/>
          </a:bodyPr>
          <a:lstStyle/>
          <a:p>
            <a:r>
              <a:rPr lang="en-US" sz="2000" dirty="0"/>
              <a:t>What do you feel your school has done well in terms of grad pathways implementation?</a:t>
            </a:r>
          </a:p>
          <a:p>
            <a:r>
              <a:rPr lang="en-US" sz="2000" dirty="0"/>
              <a:t>How will your school approach Bucket #2 – employability skills? Are you familiar with the State criteria for Bucket #2?</a:t>
            </a:r>
          </a:p>
          <a:p>
            <a:r>
              <a:rPr lang="en-US" sz="2000" dirty="0"/>
              <a:t>What is your counselor(s) doing in terms of providing guidance around the broader vision of grad pathways?</a:t>
            </a:r>
          </a:p>
          <a:p>
            <a:pPr lvl="1"/>
            <a:r>
              <a:rPr lang="en-US" sz="2000" dirty="0"/>
              <a:t>How do they/will they track pathways for students?</a:t>
            </a:r>
          </a:p>
          <a:p>
            <a:r>
              <a:rPr lang="en-US" sz="2000" dirty="0"/>
              <a:t>How will your school approach Bucket #3? Will your school be offering work force options (i.e. CTE, credentials and certificates, apprenticeships)? How?</a:t>
            </a:r>
          </a:p>
          <a:p>
            <a:pPr lvl="1"/>
            <a:r>
              <a:rPr lang="en-US" sz="2000" dirty="0"/>
              <a:t>Is anyone using ASVAB, Cambridge International or CLEP exams?</a:t>
            </a:r>
          </a:p>
          <a:p>
            <a:r>
              <a:rPr lang="en-US" sz="2000" dirty="0"/>
              <a:t>What are the biggest challenges that you face with </a:t>
            </a:r>
          </a:p>
          <a:p>
            <a:pPr marL="0" indent="0">
              <a:buNone/>
            </a:pPr>
            <a:r>
              <a:rPr lang="en-US" sz="2000" dirty="0"/>
              <a:t>	Grad Pathways?</a:t>
            </a:r>
          </a:p>
          <a:p>
            <a:r>
              <a:rPr lang="en-US" sz="2000" dirty="0"/>
              <a:t>What do you need to know more about?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579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/>
              <a:t>Reporting 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/>
              <a:t>Best Practice Takeaways?</a:t>
            </a:r>
          </a:p>
          <a:p>
            <a:pPr marL="400050" lvl="1" indent="0">
              <a:buNone/>
            </a:pPr>
            <a:r>
              <a:rPr lang="en-US" dirty="0"/>
              <a:t>-What were some of the best implementation ideas that you learned about in your discussion?</a:t>
            </a:r>
          </a:p>
          <a:p>
            <a:r>
              <a:rPr lang="en-US" dirty="0"/>
              <a:t>What were some of the consistent challenges shared in your discussion?</a:t>
            </a:r>
          </a:p>
          <a:p>
            <a:r>
              <a:rPr lang="en-US" dirty="0"/>
              <a:t>What do you need more info on?</a:t>
            </a:r>
          </a:p>
          <a:p>
            <a:pPr marL="0" indent="0" algn="ctr">
              <a:buNone/>
            </a:pPr>
            <a:r>
              <a:rPr lang="en-US" sz="2400" b="1" dirty="0"/>
              <a:t>Email your notes to hharmon@inpea.org</a:t>
            </a:r>
          </a:p>
        </p:txBody>
      </p:sp>
    </p:spTree>
    <p:extLst>
      <p:ext uri="{BB962C8B-B14F-4D97-AF65-F5344CB8AC3E}">
        <p14:creationId xmlns:p14="http://schemas.microsoft.com/office/powerpoint/2010/main" val="180826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INPAC Pre-Conference</a:t>
            </a:r>
            <a:br>
              <a:rPr lang="en-US" dirty="0"/>
            </a:br>
            <a:r>
              <a:rPr lang="en-US" dirty="0"/>
              <a:t>Implementing Grad Pathways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September 23</a:t>
            </a:r>
            <a:r>
              <a:rPr lang="en-US" baseline="30000" dirty="0"/>
              <a:t>rd</a:t>
            </a:r>
            <a:r>
              <a:rPr lang="en-US" dirty="0"/>
              <a:t> 8:30 AM</a:t>
            </a:r>
          </a:p>
          <a:p>
            <a:pPr marL="0" indent="0" algn="ctr">
              <a:buNone/>
            </a:pPr>
            <a:r>
              <a:rPr lang="en-US" dirty="0"/>
              <a:t>Renaissance Hotel, Carmel IN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“Never Stand Still: Shaping the Future”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0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DOE Resources</a:t>
            </a: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https://www.doe.in.gov/graduation-pathways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State Board Guidance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https://www.in.gov/sboe/files/Graduation%20Pathways%20-%20Guidance%20final.v8.pdf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9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4E314-5426-4E06-B464-367E30360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/>
              <a:t>Our Agenda &amp;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F525-EA87-4BF3-933B-46462EAE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992563"/>
          </a:xfrm>
        </p:spPr>
        <p:txBody>
          <a:bodyPr/>
          <a:lstStyle/>
          <a:p>
            <a:r>
              <a:rPr lang="en-US" dirty="0"/>
              <a:t>Quick overview</a:t>
            </a:r>
          </a:p>
          <a:p>
            <a:r>
              <a:rPr lang="en-US" dirty="0"/>
              <a:t>Discussion Groups with Focus Questions</a:t>
            </a:r>
          </a:p>
          <a:p>
            <a:r>
              <a:rPr lang="en-US" dirty="0"/>
              <a:t>Reporting Back</a:t>
            </a:r>
          </a:p>
          <a:p>
            <a:pPr lvl="1"/>
            <a:r>
              <a:rPr lang="en-US" dirty="0"/>
              <a:t>Best Practices</a:t>
            </a:r>
          </a:p>
          <a:p>
            <a:pPr lvl="1"/>
            <a:r>
              <a:rPr lang="en-US" dirty="0"/>
              <a:t>Challenges</a:t>
            </a:r>
          </a:p>
          <a:p>
            <a:pPr lvl="1"/>
            <a:r>
              <a:rPr lang="en-US" dirty="0"/>
              <a:t>Need to know more</a:t>
            </a:r>
          </a:p>
          <a:p>
            <a:r>
              <a:rPr lang="en-US" dirty="0"/>
              <a:t>What can we learn from each other?</a:t>
            </a:r>
          </a:p>
        </p:txBody>
      </p:sp>
    </p:spTree>
    <p:extLst>
      <p:ext uri="{BB962C8B-B14F-4D97-AF65-F5344CB8AC3E}">
        <p14:creationId xmlns:p14="http://schemas.microsoft.com/office/powerpoint/2010/main" val="3911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20FA-9836-45C5-B3E1-6DE88A3E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7657858" cy="466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77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B7C3B-875E-4AC0-ABD4-D78491C7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Digging Deeper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2988B-7A27-4C4A-B35A-D97574BD1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Bucket  #1</a:t>
            </a:r>
          </a:p>
          <a:p>
            <a:r>
              <a:rPr lang="en-US" dirty="0"/>
              <a:t>Bucket  #2</a:t>
            </a:r>
          </a:p>
          <a:p>
            <a:r>
              <a:rPr lang="en-US" dirty="0"/>
              <a:t>Bucket  #3</a:t>
            </a:r>
          </a:p>
        </p:txBody>
      </p:sp>
      <p:pic>
        <p:nvPicPr>
          <p:cNvPr id="2050" name="Picture 2" descr="C:\Users\John\AppData\Local\Microsoft\Windows\INetCache\IE\0J914MVK\bucket_gree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057400"/>
            <a:ext cx="2651760" cy="281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50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Bucket #1 Diploma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/>
              <a:t>Meeting requirements for one of the four Diploma Designations</a:t>
            </a:r>
          </a:p>
          <a:p>
            <a:r>
              <a:rPr lang="en-US" dirty="0"/>
              <a:t>Current legislation would allow the substitution of  CTE courses for requirements on Academic Honors Diploma (as long as they were of equal rigor)</a:t>
            </a:r>
          </a:p>
        </p:txBody>
      </p:sp>
    </p:spTree>
    <p:extLst>
      <p:ext uri="{BB962C8B-B14F-4D97-AF65-F5344CB8AC3E}">
        <p14:creationId xmlns:p14="http://schemas.microsoft.com/office/powerpoint/2010/main" val="107656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Bucket #2 </a:t>
            </a:r>
            <a:br>
              <a:rPr lang="en-US" dirty="0"/>
            </a:br>
            <a:r>
              <a:rPr lang="en-US" dirty="0"/>
              <a:t>Employability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Complete one of the following</a:t>
            </a:r>
          </a:p>
          <a:p>
            <a:pPr lvl="1"/>
            <a:r>
              <a:rPr lang="en-US" dirty="0"/>
              <a:t>Project Based Experience</a:t>
            </a:r>
          </a:p>
          <a:p>
            <a:pPr lvl="1"/>
            <a:r>
              <a:rPr lang="en-US" dirty="0"/>
              <a:t>Service Based Experience</a:t>
            </a:r>
          </a:p>
          <a:p>
            <a:pPr lvl="1"/>
            <a:r>
              <a:rPr lang="en-US" dirty="0"/>
              <a:t>Work Based Experience</a:t>
            </a:r>
          </a:p>
          <a:p>
            <a:r>
              <a:rPr lang="en-US" dirty="0"/>
              <a:t>Student Work Product Required</a:t>
            </a:r>
          </a:p>
          <a:p>
            <a:r>
              <a:rPr lang="en-US" dirty="0"/>
              <a:t>Design Principles Included</a:t>
            </a:r>
          </a:p>
          <a:p>
            <a:r>
              <a:rPr lang="en-US" dirty="0"/>
              <a:t>Benchmarks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https://www.in.gov/dwd/files/IN_Employability_Skills.pdf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Service Learning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dirty="0"/>
              <a:t>Design Principles </a:t>
            </a:r>
          </a:p>
          <a:p>
            <a:pPr marL="0" indent="0">
              <a:buNone/>
            </a:pPr>
            <a:r>
              <a:rPr lang="en-US" dirty="0"/>
              <a:t>1. Meaningful Service </a:t>
            </a:r>
          </a:p>
          <a:p>
            <a:pPr marL="0" indent="0">
              <a:buNone/>
            </a:pPr>
            <a:r>
              <a:rPr lang="en-US" dirty="0"/>
              <a:t>2. Link to Curriculum </a:t>
            </a:r>
          </a:p>
          <a:p>
            <a:pPr marL="0" indent="0">
              <a:buNone/>
            </a:pPr>
            <a:r>
              <a:rPr lang="en-US" dirty="0"/>
              <a:t>3. Reflection </a:t>
            </a:r>
          </a:p>
          <a:p>
            <a:pPr marL="0" indent="0">
              <a:buNone/>
            </a:pPr>
            <a:r>
              <a:rPr lang="en-US" dirty="0"/>
              <a:t>4. Diversity </a:t>
            </a:r>
          </a:p>
          <a:p>
            <a:pPr marL="0" indent="0">
              <a:buNone/>
            </a:pPr>
            <a:r>
              <a:rPr lang="en-US" dirty="0"/>
              <a:t>5. Youth Voice </a:t>
            </a:r>
          </a:p>
          <a:p>
            <a:pPr marL="0" indent="0">
              <a:buNone/>
            </a:pPr>
            <a:r>
              <a:rPr lang="en-US" dirty="0"/>
              <a:t>6. Partnerships </a:t>
            </a:r>
          </a:p>
          <a:p>
            <a:pPr marL="0" indent="0">
              <a:buNone/>
            </a:pPr>
            <a:r>
              <a:rPr lang="en-US" dirty="0"/>
              <a:t>7. Progress Monitoring </a:t>
            </a:r>
          </a:p>
          <a:p>
            <a:pPr marL="0" indent="0">
              <a:buNone/>
            </a:pPr>
            <a:r>
              <a:rPr lang="en-US" dirty="0"/>
              <a:t>8. Duration and Intensity</a:t>
            </a:r>
          </a:p>
        </p:txBody>
      </p:sp>
    </p:spTree>
    <p:extLst>
      <p:ext uri="{BB962C8B-B14F-4D97-AF65-F5344CB8AC3E}">
        <p14:creationId xmlns:p14="http://schemas.microsoft.com/office/powerpoint/2010/main" val="337938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en-US" dirty="0"/>
              <a:t>Postsecondary-Ready Competencies – Bucket #3</a:t>
            </a:r>
            <a:br>
              <a:rPr lang="en-US" dirty="0"/>
            </a:br>
            <a:r>
              <a:rPr lang="en-US" sz="3100" dirty="0"/>
              <a:t>Students must complete at least one of the following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1. Honors Diploma </a:t>
            </a:r>
          </a:p>
          <a:p>
            <a:pPr marL="0" indent="0">
              <a:buNone/>
            </a:pPr>
            <a:r>
              <a:rPr lang="en-US" dirty="0"/>
              <a:t>2. ACT or SAT Benchmark</a:t>
            </a:r>
          </a:p>
          <a:p>
            <a:pPr marL="0" indent="0">
              <a:buNone/>
            </a:pPr>
            <a:r>
              <a:rPr lang="en-US" dirty="0"/>
              <a:t>4. ASVAB </a:t>
            </a:r>
          </a:p>
          <a:p>
            <a:pPr marL="0" indent="0">
              <a:buNone/>
            </a:pPr>
            <a:r>
              <a:rPr lang="en-US" dirty="0"/>
              <a:t>5. Industry Cert</a:t>
            </a:r>
          </a:p>
          <a:p>
            <a:pPr marL="0" indent="0">
              <a:buNone/>
            </a:pPr>
            <a:r>
              <a:rPr lang="en-US" dirty="0"/>
              <a:t>6.Apprenticeship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29718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7. CTE Concentrator </a:t>
            </a:r>
          </a:p>
          <a:p>
            <a:pPr marL="0" indent="0">
              <a:buNone/>
            </a:pPr>
            <a:r>
              <a:rPr lang="en-US" dirty="0"/>
              <a:t>8. AP/IB/Dual Credit/Cambridge  Int./CLEP</a:t>
            </a:r>
          </a:p>
          <a:p>
            <a:pPr marL="0" indent="0">
              <a:buNone/>
            </a:pPr>
            <a:r>
              <a:rPr lang="en-US" dirty="0"/>
              <a:t>9. Locally Created Pathways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04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Bucket #3 PSRC</a:t>
            </a:r>
            <a:br>
              <a:rPr lang="en-US" dirty="0"/>
            </a:br>
            <a:r>
              <a:rPr lang="en-US" sz="2800" dirty="0"/>
              <a:t>Non-Traditional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ASVAB – Minimum of 31</a:t>
            </a:r>
          </a:p>
          <a:p>
            <a:r>
              <a:rPr lang="en-US" dirty="0"/>
              <a:t>Industry </a:t>
            </a:r>
            <a:r>
              <a:rPr lang="en-US" i="1" u="sng" dirty="0"/>
              <a:t>Certification</a:t>
            </a:r>
            <a:r>
              <a:rPr lang="en-US" dirty="0"/>
              <a:t> from DWD approved list</a:t>
            </a:r>
          </a:p>
          <a:p>
            <a:r>
              <a:rPr lang="en-US" dirty="0"/>
              <a:t>Federally recognized </a:t>
            </a:r>
            <a:r>
              <a:rPr lang="en-US" i="1" u="sng" dirty="0"/>
              <a:t>Apprenticeships</a:t>
            </a:r>
          </a:p>
          <a:p>
            <a:r>
              <a:rPr lang="en-US" i="1" u="sng" dirty="0"/>
              <a:t>CTE Concentrator </a:t>
            </a:r>
            <a:r>
              <a:rPr lang="en-US" dirty="0"/>
              <a:t>Must earn a C average in at least two non-duplicative advanced courses (courses beyond an introductory course) within a particular program or program of study.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43989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INPEA">
      <a:dk1>
        <a:srgbClr val="000000"/>
      </a:dk1>
      <a:lt1>
        <a:sysClr val="window" lastClr="FFFFFF"/>
      </a:lt1>
      <a:dk2>
        <a:srgbClr val="7F7F7F"/>
      </a:dk2>
      <a:lt2>
        <a:srgbClr val="58A555"/>
      </a:lt2>
      <a:accent1>
        <a:srgbClr val="94C600"/>
      </a:accent1>
      <a:accent2>
        <a:srgbClr val="71685A"/>
      </a:accent2>
      <a:accent3>
        <a:srgbClr val="0070C0"/>
      </a:accent3>
      <a:accent4>
        <a:srgbClr val="6FB46C"/>
      </a:accent4>
      <a:accent5>
        <a:srgbClr val="002060"/>
      </a:accent5>
      <a:accent6>
        <a:srgbClr val="33CCFF"/>
      </a:accent6>
      <a:hlink>
        <a:srgbClr val="66FF99"/>
      </a:hlink>
      <a:folHlink>
        <a:srgbClr val="66CCFF"/>
      </a:folHlink>
    </a:clrScheme>
    <a:fontScheme name="INPEA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3668</TotalTime>
  <Words>611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Office Theme</vt:lpstr>
      <vt:lpstr>Graduation Pathways A Web Conversation</vt:lpstr>
      <vt:lpstr>Our Agenda &amp; Goals</vt:lpstr>
      <vt:lpstr>Overview</vt:lpstr>
      <vt:lpstr>Digging Deeper</vt:lpstr>
      <vt:lpstr>Bucket #1 Diploma Options</vt:lpstr>
      <vt:lpstr>Bucket #2  Employability Skills</vt:lpstr>
      <vt:lpstr>Service Learning Design Principles</vt:lpstr>
      <vt:lpstr>Postsecondary-Ready Competencies – Bucket #3 Students must complete at least one of the following</vt:lpstr>
      <vt:lpstr>Bucket #3 PSRC Non-Traditional Options</vt:lpstr>
      <vt:lpstr>Bucket #3 PSRC Non-Traditional Options</vt:lpstr>
      <vt:lpstr>Discussion Groups</vt:lpstr>
      <vt:lpstr>HS Discussion Questions</vt:lpstr>
      <vt:lpstr>Reporting Back</vt:lpstr>
      <vt:lpstr>INPAC Pre-Conference Implementing Grad Pathways</vt:lpstr>
      <vt:lpstr>Resources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Soliven, Rose</dc:creator>
  <cp:lastModifiedBy>Harmon.Heidi</cp:lastModifiedBy>
  <cp:revision>24</cp:revision>
  <cp:lastPrinted>2019-04-14T23:45:10Z</cp:lastPrinted>
  <dcterms:created xsi:type="dcterms:W3CDTF">2014-02-27T14:52:43Z</dcterms:created>
  <dcterms:modified xsi:type="dcterms:W3CDTF">2019-05-10T14:53:04Z</dcterms:modified>
</cp:coreProperties>
</file>